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0"/>
  </p:notesMasterIdLst>
  <p:sldIdLst>
    <p:sldId id="313" r:id="rId2"/>
    <p:sldId id="317" r:id="rId3"/>
    <p:sldId id="330" r:id="rId4"/>
    <p:sldId id="329" r:id="rId5"/>
    <p:sldId id="412" r:id="rId6"/>
    <p:sldId id="387" r:id="rId7"/>
    <p:sldId id="392" r:id="rId8"/>
    <p:sldId id="378" r:id="rId9"/>
    <p:sldId id="384" r:id="rId10"/>
    <p:sldId id="355" r:id="rId11"/>
    <p:sldId id="382" r:id="rId12"/>
    <p:sldId id="388" r:id="rId13"/>
    <p:sldId id="379" r:id="rId14"/>
    <p:sldId id="356" r:id="rId15"/>
    <p:sldId id="393" r:id="rId16"/>
    <p:sldId id="394" r:id="rId17"/>
    <p:sldId id="395" r:id="rId18"/>
    <p:sldId id="413" r:id="rId19"/>
    <p:sldId id="338" r:id="rId20"/>
    <p:sldId id="339" r:id="rId21"/>
    <p:sldId id="340" r:id="rId22"/>
    <p:sldId id="341" r:id="rId23"/>
    <p:sldId id="373" r:id="rId24"/>
    <p:sldId id="415" r:id="rId25"/>
    <p:sldId id="334" r:id="rId26"/>
    <p:sldId id="343" r:id="rId27"/>
    <p:sldId id="336" r:id="rId28"/>
    <p:sldId id="337"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09B71"/>
    <a:srgbClr val="B09B6D"/>
    <a:srgbClr val="A8956D"/>
    <a:srgbClr val="9B8964"/>
    <a:srgbClr val="D04862"/>
    <a:srgbClr val="03AAD7"/>
    <a:srgbClr val="77694D"/>
    <a:srgbClr val="1CAE1D"/>
    <a:srgbClr val="547351"/>
    <a:srgbClr val="66896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031"/>
    <p:restoredTop sz="94613"/>
  </p:normalViewPr>
  <p:slideViewPr>
    <p:cSldViewPr snapToGrid="0" snapToObjects="1">
      <p:cViewPr varScale="1">
        <p:scale>
          <a:sx n="124" d="100"/>
          <a:sy n="124" d="100"/>
        </p:scale>
        <p:origin x="248"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tiff>
</file>

<file path=ppt/media/image10.png>
</file>

<file path=ppt/media/image11.png>
</file>

<file path=ppt/media/image12.png>
</file>

<file path=ppt/media/image3.png>
</file>

<file path=ppt/media/image4.png>
</file>

<file path=ppt/media/image5.tif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341385F-5313-774A-B841-CAA2C6B17771}" type="datetimeFigureOut">
              <a:rPr lang="en-US" smtClean="0"/>
              <a:t>5/24/19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BBF9F92-460A-6E41-A7D7-9EA30D685EB8}" type="slidenum">
              <a:rPr lang="en-US" smtClean="0"/>
              <a:t>‹#›</a:t>
            </a:fld>
            <a:endParaRPr lang="en-US"/>
          </a:p>
        </p:txBody>
      </p:sp>
    </p:spTree>
    <p:extLst>
      <p:ext uri="{BB962C8B-B14F-4D97-AF65-F5344CB8AC3E}">
        <p14:creationId xmlns:p14="http://schemas.microsoft.com/office/powerpoint/2010/main" val="9013653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5BB450-8D63-D049-A913-A7B5807F45A5}" type="slidenum">
              <a:rPr lang="en-US" smtClean="0"/>
              <a:t>‹#›</a:t>
            </a:fld>
            <a:endParaRPr lang="en-US"/>
          </a:p>
        </p:txBody>
      </p:sp>
    </p:spTree>
    <p:extLst>
      <p:ext uri="{BB962C8B-B14F-4D97-AF65-F5344CB8AC3E}">
        <p14:creationId xmlns:p14="http://schemas.microsoft.com/office/powerpoint/2010/main" val="5105196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5BB450-8D63-D049-A913-A7B5807F45A5}" type="slidenum">
              <a:rPr lang="en-US" smtClean="0"/>
              <a:t>‹#›</a:t>
            </a:fld>
            <a:endParaRPr lang="en-US"/>
          </a:p>
        </p:txBody>
      </p:sp>
    </p:spTree>
    <p:extLst>
      <p:ext uri="{BB962C8B-B14F-4D97-AF65-F5344CB8AC3E}">
        <p14:creationId xmlns:p14="http://schemas.microsoft.com/office/powerpoint/2010/main" val="14504284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5BB450-8D63-D049-A913-A7B5807F45A5}" type="slidenum">
              <a:rPr lang="en-US" smtClean="0"/>
              <a:t>‹#›</a:t>
            </a:fld>
            <a:endParaRPr lang="en-US"/>
          </a:p>
        </p:txBody>
      </p:sp>
    </p:spTree>
    <p:extLst>
      <p:ext uri="{BB962C8B-B14F-4D97-AF65-F5344CB8AC3E}">
        <p14:creationId xmlns:p14="http://schemas.microsoft.com/office/powerpoint/2010/main" val="126465349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mp; Subtitle">
    <p:spTree>
      <p:nvGrpSpPr>
        <p:cNvPr id="1" name=""/>
        <p:cNvGrpSpPr/>
        <p:nvPr/>
      </p:nvGrpSpPr>
      <p:grpSpPr>
        <a:xfrm>
          <a:off x="0" y="0"/>
          <a:ext cx="0" cy="0"/>
          <a:chOff x="0" y="0"/>
          <a:chExt cx="0" cy="0"/>
        </a:xfrm>
      </p:grpSpPr>
      <p:sp>
        <p:nvSpPr>
          <p:cNvPr id="5" name="Shape 5"/>
          <p:cNvSpPr>
            <a:spLocks noGrp="1"/>
          </p:cNvSpPr>
          <p:nvPr>
            <p:ph type="title"/>
          </p:nvPr>
        </p:nvSpPr>
        <p:spPr>
          <a:xfrm>
            <a:off x="1190626" y="1151931"/>
            <a:ext cx="9810751" cy="2321719"/>
          </a:xfrm>
          <a:prstGeom prst="rect">
            <a:avLst/>
          </a:prstGeom>
        </p:spPr>
        <p:txBody>
          <a:bodyPr anchor="b"/>
          <a:lstStyle/>
          <a:p>
            <a:pPr lvl="0">
              <a:defRPr sz="1800"/>
            </a:pPr>
            <a:r>
              <a:rPr sz="5600"/>
              <a:t>Title Text</a:t>
            </a:r>
          </a:p>
        </p:txBody>
      </p:sp>
      <p:sp>
        <p:nvSpPr>
          <p:cNvPr id="6" name="Shape 6"/>
          <p:cNvSpPr>
            <a:spLocks noGrp="1"/>
          </p:cNvSpPr>
          <p:nvPr>
            <p:ph type="body" idx="1"/>
          </p:nvPr>
        </p:nvSpPr>
        <p:spPr>
          <a:xfrm>
            <a:off x="1190626" y="3536156"/>
            <a:ext cx="9810751" cy="794742"/>
          </a:xfrm>
          <a:prstGeom prst="rect">
            <a:avLst/>
          </a:prstGeom>
        </p:spPr>
        <p:txBody>
          <a:bodyPr anchor="t"/>
          <a:lstStyle>
            <a:lvl1pPr marL="0" indent="0" algn="ctr">
              <a:spcBef>
                <a:spcPts val="0"/>
              </a:spcBef>
              <a:buSzTx/>
              <a:buNone/>
              <a:defRPr sz="2200"/>
            </a:lvl1pPr>
            <a:lvl2pPr marL="0" indent="160729" algn="ctr">
              <a:spcBef>
                <a:spcPts val="0"/>
              </a:spcBef>
              <a:buSzTx/>
              <a:buNone/>
              <a:defRPr sz="2200"/>
            </a:lvl2pPr>
            <a:lvl3pPr marL="0" indent="321457" algn="ctr">
              <a:spcBef>
                <a:spcPts val="0"/>
              </a:spcBef>
              <a:buSzTx/>
              <a:buNone/>
              <a:defRPr sz="2200"/>
            </a:lvl3pPr>
            <a:lvl4pPr marL="0" indent="482186" algn="ctr">
              <a:spcBef>
                <a:spcPts val="0"/>
              </a:spcBef>
              <a:buSzTx/>
              <a:buNone/>
              <a:defRPr sz="2200"/>
            </a:lvl4pPr>
            <a:lvl5pPr marL="0" indent="642915" algn="ctr">
              <a:spcBef>
                <a:spcPts val="0"/>
              </a:spcBef>
              <a:buSzTx/>
              <a:buNone/>
              <a:defRPr sz="2200"/>
            </a:lvl5pPr>
          </a:lstStyle>
          <a:p>
            <a:pPr lvl="0">
              <a:defRPr sz="1800"/>
            </a:pPr>
            <a:r>
              <a:rPr sz="2200"/>
              <a:t>Body Level One</a:t>
            </a:r>
          </a:p>
          <a:p>
            <a:pPr lvl="1">
              <a:defRPr sz="1800"/>
            </a:pPr>
            <a:r>
              <a:rPr sz="2200"/>
              <a:t>Body Level Two</a:t>
            </a:r>
          </a:p>
          <a:p>
            <a:pPr lvl="2">
              <a:defRPr sz="1800"/>
            </a:pPr>
            <a:r>
              <a:rPr sz="2200"/>
              <a:t>Body Level Three</a:t>
            </a:r>
          </a:p>
          <a:p>
            <a:pPr lvl="3">
              <a:defRPr sz="1800"/>
            </a:pPr>
            <a:r>
              <a:rPr sz="2200"/>
              <a:t>Body Level Four</a:t>
            </a:r>
          </a:p>
          <a:p>
            <a:pPr lvl="4">
              <a:defRPr sz="1800"/>
            </a:pPr>
            <a:r>
              <a:rPr sz="2200"/>
              <a:t>Body Level Five</a:t>
            </a:r>
          </a:p>
        </p:txBody>
      </p:sp>
    </p:spTree>
    <p:extLst>
      <p:ext uri="{BB962C8B-B14F-4D97-AF65-F5344CB8AC3E}">
        <p14:creationId xmlns:p14="http://schemas.microsoft.com/office/powerpoint/2010/main" val="1784340383"/>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5BB450-8D63-D049-A913-A7B5807F45A5}" type="slidenum">
              <a:rPr lang="en-US" smtClean="0"/>
              <a:t>‹#›</a:t>
            </a:fld>
            <a:endParaRPr lang="en-US"/>
          </a:p>
        </p:txBody>
      </p:sp>
    </p:spTree>
    <p:extLst>
      <p:ext uri="{BB962C8B-B14F-4D97-AF65-F5344CB8AC3E}">
        <p14:creationId xmlns:p14="http://schemas.microsoft.com/office/powerpoint/2010/main" val="3409721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5BB450-8D63-D049-A913-A7B5807F45A5}" type="slidenum">
              <a:rPr lang="en-US" smtClean="0"/>
              <a:t>‹#›</a:t>
            </a:fld>
            <a:endParaRPr lang="en-US"/>
          </a:p>
        </p:txBody>
      </p:sp>
    </p:spTree>
    <p:extLst>
      <p:ext uri="{BB962C8B-B14F-4D97-AF65-F5344CB8AC3E}">
        <p14:creationId xmlns:p14="http://schemas.microsoft.com/office/powerpoint/2010/main" val="12324708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85BB450-8D63-D049-A913-A7B5807F45A5}" type="slidenum">
              <a:rPr lang="en-US" smtClean="0"/>
              <a:t>‹#›</a:t>
            </a:fld>
            <a:endParaRPr lang="en-US"/>
          </a:p>
        </p:txBody>
      </p:sp>
    </p:spTree>
    <p:extLst>
      <p:ext uri="{BB962C8B-B14F-4D97-AF65-F5344CB8AC3E}">
        <p14:creationId xmlns:p14="http://schemas.microsoft.com/office/powerpoint/2010/main" val="16572796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85BB450-8D63-D049-A913-A7B5807F45A5}" type="slidenum">
              <a:rPr lang="en-US" smtClean="0"/>
              <a:t>‹#›</a:t>
            </a:fld>
            <a:endParaRPr lang="en-US"/>
          </a:p>
        </p:txBody>
      </p:sp>
    </p:spTree>
    <p:extLst>
      <p:ext uri="{BB962C8B-B14F-4D97-AF65-F5344CB8AC3E}">
        <p14:creationId xmlns:p14="http://schemas.microsoft.com/office/powerpoint/2010/main" val="10356381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85BB450-8D63-D049-A913-A7B5807F45A5}" type="slidenum">
              <a:rPr lang="en-US" smtClean="0"/>
              <a:t>‹#›</a:t>
            </a:fld>
            <a:endParaRPr lang="en-US"/>
          </a:p>
        </p:txBody>
      </p:sp>
    </p:spTree>
    <p:extLst>
      <p:ext uri="{BB962C8B-B14F-4D97-AF65-F5344CB8AC3E}">
        <p14:creationId xmlns:p14="http://schemas.microsoft.com/office/powerpoint/2010/main" val="6151928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85BB450-8D63-D049-A913-A7B5807F45A5}" type="slidenum">
              <a:rPr lang="en-US" smtClean="0"/>
              <a:t>‹#›</a:t>
            </a:fld>
            <a:endParaRPr lang="en-US"/>
          </a:p>
        </p:txBody>
      </p:sp>
    </p:spTree>
    <p:extLst>
      <p:ext uri="{BB962C8B-B14F-4D97-AF65-F5344CB8AC3E}">
        <p14:creationId xmlns:p14="http://schemas.microsoft.com/office/powerpoint/2010/main" val="15593986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85BB450-8D63-D049-A913-A7B5807F45A5}" type="slidenum">
              <a:rPr lang="en-US" smtClean="0"/>
              <a:t>‹#›</a:t>
            </a:fld>
            <a:endParaRPr lang="en-US"/>
          </a:p>
        </p:txBody>
      </p:sp>
    </p:spTree>
    <p:extLst>
      <p:ext uri="{BB962C8B-B14F-4D97-AF65-F5344CB8AC3E}">
        <p14:creationId xmlns:p14="http://schemas.microsoft.com/office/powerpoint/2010/main" val="9228674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85BB450-8D63-D049-A913-A7B5807F45A5}" type="slidenum">
              <a:rPr lang="en-US" smtClean="0"/>
              <a:t>‹#›</a:t>
            </a:fld>
            <a:endParaRPr lang="en-US"/>
          </a:p>
        </p:txBody>
      </p:sp>
    </p:spTree>
    <p:extLst>
      <p:ext uri="{BB962C8B-B14F-4D97-AF65-F5344CB8AC3E}">
        <p14:creationId xmlns:p14="http://schemas.microsoft.com/office/powerpoint/2010/main" val="15061486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85BB450-8D63-D049-A913-A7B5807F45A5}" type="slidenum">
              <a:rPr lang="en-US" smtClean="0"/>
              <a:t>‹#›</a:t>
            </a:fld>
            <a:endParaRPr lang="en-US"/>
          </a:p>
        </p:txBody>
      </p:sp>
    </p:spTree>
    <p:extLst>
      <p:ext uri="{BB962C8B-B14F-4D97-AF65-F5344CB8AC3E}">
        <p14:creationId xmlns:p14="http://schemas.microsoft.com/office/powerpoint/2010/main" val="177237199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tiff"/><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mailto:Stephen.alexander@facility.hult.edu" TargetMode="External"/><Relationship Id="rId2" Type="http://schemas.openxmlformats.org/officeDocument/2006/relationships/hyperlink" Target="http://www.hult.edu/" TargetMode="External"/><Relationship Id="rId1" Type="http://schemas.openxmlformats.org/officeDocument/2006/relationships/slideLayout" Target="../slideLayouts/slideLayout12.xml"/><Relationship Id="rId6" Type="http://schemas.openxmlformats.org/officeDocument/2006/relationships/image" Target="../media/image1.tiff"/><Relationship Id="rId5" Type="http://schemas.openxmlformats.org/officeDocument/2006/relationships/hyperlink" Target="https://www.stephenalexander.com.au/blog" TargetMode="External"/><Relationship Id="rId4" Type="http://schemas.openxmlformats.org/officeDocument/2006/relationships/hyperlink" Target="mailto:stephen@stephenalexander.com.au"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hape 119"/>
          <p:cNvSpPr txBox="1">
            <a:spLocks/>
          </p:cNvSpPr>
          <p:nvPr/>
        </p:nvSpPr>
        <p:spPr>
          <a:xfrm>
            <a:off x="660612" y="523636"/>
            <a:ext cx="11186555" cy="5866890"/>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normAutofit/>
          </a:bodyPr>
          <a:lstStyle>
            <a:lvl1pPr algn="ctr" defTabSz="584200">
              <a:defRPr sz="8000">
                <a:latin typeface="+mn-lt"/>
                <a:ea typeface="+mn-ea"/>
                <a:cs typeface="+mn-cs"/>
                <a:sym typeface="Helvetica Light"/>
              </a:defRPr>
            </a:lvl1pPr>
            <a:lvl2pPr indent="228600" algn="ctr" defTabSz="584200">
              <a:defRPr sz="8000">
                <a:latin typeface="+mn-lt"/>
                <a:ea typeface="+mn-ea"/>
                <a:cs typeface="+mn-cs"/>
                <a:sym typeface="Helvetica Light"/>
              </a:defRPr>
            </a:lvl2pPr>
            <a:lvl3pPr indent="457200" algn="ctr" defTabSz="584200">
              <a:defRPr sz="8000">
                <a:latin typeface="+mn-lt"/>
                <a:ea typeface="+mn-ea"/>
                <a:cs typeface="+mn-cs"/>
                <a:sym typeface="Helvetica Light"/>
              </a:defRPr>
            </a:lvl3pPr>
            <a:lvl4pPr indent="685800" algn="ctr" defTabSz="584200">
              <a:defRPr sz="8000">
                <a:latin typeface="+mn-lt"/>
                <a:ea typeface="+mn-ea"/>
                <a:cs typeface="+mn-cs"/>
                <a:sym typeface="Helvetica Light"/>
              </a:defRPr>
            </a:lvl4pPr>
            <a:lvl5pPr indent="914400" algn="ctr" defTabSz="584200">
              <a:defRPr sz="8000">
                <a:latin typeface="+mn-lt"/>
                <a:ea typeface="+mn-ea"/>
                <a:cs typeface="+mn-cs"/>
                <a:sym typeface="Helvetica Light"/>
              </a:defRPr>
            </a:lvl5pPr>
            <a:lvl6pPr indent="1143000" algn="ctr" defTabSz="584200">
              <a:defRPr sz="8000">
                <a:latin typeface="+mn-lt"/>
                <a:ea typeface="+mn-ea"/>
                <a:cs typeface="+mn-cs"/>
                <a:sym typeface="Helvetica Light"/>
              </a:defRPr>
            </a:lvl6pPr>
            <a:lvl7pPr indent="1371600" algn="ctr" defTabSz="584200">
              <a:defRPr sz="8000">
                <a:latin typeface="+mn-lt"/>
                <a:ea typeface="+mn-ea"/>
                <a:cs typeface="+mn-cs"/>
                <a:sym typeface="Helvetica Light"/>
              </a:defRPr>
            </a:lvl7pPr>
            <a:lvl8pPr indent="1600200" algn="ctr" defTabSz="584200">
              <a:defRPr sz="8000">
                <a:latin typeface="+mn-lt"/>
                <a:ea typeface="+mn-ea"/>
                <a:cs typeface="+mn-cs"/>
                <a:sym typeface="Helvetica Light"/>
              </a:defRPr>
            </a:lvl8pPr>
            <a:lvl9pPr indent="1828800" algn="ctr" defTabSz="584200">
              <a:defRPr sz="8000">
                <a:latin typeface="+mn-lt"/>
                <a:ea typeface="+mn-ea"/>
                <a:cs typeface="+mn-cs"/>
                <a:sym typeface="Helvetica Light"/>
              </a:defRPr>
            </a:lvl9pPr>
          </a:lstStyle>
          <a:p>
            <a:r>
              <a:rPr lang="en-US" sz="5800" dirty="0">
                <a:latin typeface="DIN-Regular" charset="0"/>
                <a:ea typeface="DIN-Regular" charset="0"/>
                <a:cs typeface="DIN-Regular" charset="0"/>
              </a:rPr>
              <a:t>Disruptive Tipping Points</a:t>
            </a:r>
          </a:p>
          <a:p>
            <a:r>
              <a:rPr lang="en-US" sz="5800" dirty="0">
                <a:latin typeface="DIN-Regular" charset="0"/>
                <a:ea typeface="DIN-Regular" charset="0"/>
                <a:cs typeface="DIN-Regular" charset="0"/>
              </a:rPr>
              <a:t>&amp; the Principles Matrix</a:t>
            </a:r>
          </a:p>
          <a:p>
            <a:endParaRPr lang="en-US" sz="5800" dirty="0"/>
          </a:p>
          <a:p>
            <a:r>
              <a:rPr lang="en-US" sz="4700" dirty="0">
                <a:solidFill>
                  <a:srgbClr val="B09B71"/>
                </a:solidFill>
                <a:latin typeface="DIN-Regular" charset="0"/>
                <a:ea typeface="DIN-Regular" charset="0"/>
                <a:cs typeface="DIN-Regular" charset="0"/>
              </a:rPr>
              <a:t>Have you factored in all of the problems your good idea has to address? </a:t>
            </a:r>
          </a:p>
          <a:p>
            <a:endParaRPr lang="en-US" sz="4700" dirty="0">
              <a:solidFill>
                <a:srgbClr val="B09B71"/>
              </a:solidFill>
              <a:latin typeface="DIN-Regular" charset="0"/>
              <a:ea typeface="DIN-Regular" charset="0"/>
              <a:cs typeface="DIN-Regular" charset="0"/>
            </a:endParaRPr>
          </a:p>
          <a:p>
            <a:r>
              <a:rPr lang="en-US" sz="4700" dirty="0">
                <a:solidFill>
                  <a:srgbClr val="B09B71"/>
                </a:solidFill>
                <a:latin typeface="DIN-Regular" charset="0"/>
                <a:ea typeface="DIN-Regular" charset="0"/>
                <a:cs typeface="DIN-Regular" charset="0"/>
              </a:rPr>
              <a:t>How to create a principles matrix</a:t>
            </a:r>
          </a:p>
          <a:p>
            <a:endParaRPr lang="en-US" sz="4700" dirty="0">
              <a:solidFill>
                <a:srgbClr val="B09B71"/>
              </a:solidFill>
              <a:latin typeface="DIN-Regular" charset="0"/>
              <a:ea typeface="DIN-Regular" charset="0"/>
              <a:cs typeface="DIN-Regular" charset="0"/>
            </a:endParaRPr>
          </a:p>
        </p:txBody>
      </p:sp>
      <p:pic>
        <p:nvPicPr>
          <p:cNvPr id="4" name="Picture 3"/>
          <p:cNvPicPr/>
          <p:nvPr/>
        </p:nvPicPr>
        <p:blipFill>
          <a:blip r:embed="rId2"/>
          <a:stretch>
            <a:fillRect/>
          </a:stretch>
        </p:blipFill>
        <p:spPr>
          <a:xfrm>
            <a:off x="164387" y="5946341"/>
            <a:ext cx="2377064" cy="776045"/>
          </a:xfrm>
          <a:prstGeom prst="rect">
            <a:avLst/>
          </a:prstGeom>
        </p:spPr>
      </p:pic>
      <p:pic>
        <p:nvPicPr>
          <p:cNvPr id="5" name="Picture 4">
            <a:extLst>
              <a:ext uri="{FF2B5EF4-FFF2-40B4-BE49-F238E27FC236}">
                <a16:creationId xmlns:a16="http://schemas.microsoft.com/office/drawing/2014/main" id="{1F86BBFA-D2E6-9043-A4ED-B5618DD51A91}"/>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10124558" y="191776"/>
            <a:ext cx="1803737" cy="1209209"/>
          </a:xfrm>
          <a:prstGeom prst="rect">
            <a:avLst/>
          </a:prstGeom>
          <a:noFill/>
          <a:ln>
            <a:noFill/>
          </a:ln>
          <a:extLst>
            <a:ext uri="{FAA26D3D-D897-4be2-8F04-BA451C77F1D7}">
              <ma14:placeholderFlag xmlns:wpc="http://schemas.microsoft.com/office/word/2010/wordprocessingCanvas" xmlns:cx="http://schemas.microsoft.com/office/drawing/2014/chartex" xmlns:cx1="http://schemas.microsoft.com/office/drawing/2015/9/8/chartex" xmlns:cx2="http://schemas.microsoft.com/office/drawing/2015/10/21/chartex" xmlns:cx3="http://schemas.microsoft.com/office/drawing/2016/5/9/chartex" xmlns:cx4="http://schemas.microsoft.com/office/drawing/2016/5/10/chartex" xmlns:cx5="http://schemas.microsoft.com/office/drawing/2016/5/11/chartex" xmlns:cx6="http://schemas.microsoft.com/office/drawing/2016/5/12/chartex" xmlns:cx7="http://schemas.microsoft.com/office/drawing/2016/5/13/chartex" xmlns:cx8="http://schemas.microsoft.com/office/drawing/2016/5/14/chartex" xmlns:mc="http://schemas.openxmlformats.org/markup-compatibility/2006" xmlns:aink="http://schemas.microsoft.com/office/drawing/2016/ink" xmlns:am3d="http://schemas.microsoft.com/office/drawing/2017/model3d" xmlns:m="http://schemas.openxmlformats.org/officeDocument/2006/math" xmlns:wp14="http://schemas.microsoft.com/office/word/2010/wordprocessingDrawing" xmlns:wp="http://schemas.openxmlformats.org/drawingml/2006/wordprocessingDrawing" xmlns:w14="http://schemas.microsoft.com/office/word/2010/wordml" xmlns:w15="http://schemas.microsoft.com/office/word/2012/wordml" xmlns:w16cid="http://schemas.microsoft.com/office/word/2016/wordml/cid" xmlns:w16se="http://schemas.microsoft.com/office/word/2015/wordml/symex" xmlns:wpg="http://schemas.microsoft.com/office/word/2010/wordprocessingGroup" xmlns:wpi="http://schemas.microsoft.com/office/word/2010/wordprocessingInk" xmlns:wne="http://schemas.microsoft.com/office/word/2006/wordml" xmlns:wps="http://schemas.microsoft.com/office/word/2010/wordprocessingShape" xmlns:pic="http://schemas.openxmlformats.org/drawingml/2006/picture" xmlns:ma14="http://schemas.microsoft.com/office/mac/drawingml/2011/main" xmlns:w="http://schemas.openxmlformats.org/wordprocessingml/2006/main" xmlns:w10="urn:schemas-microsoft-com:office:word" xmlns:v="urn:schemas-microsoft-com:vml" xmlns:o="urn:schemas-microsoft-com:office:office" xmlns:mv="urn:schemas-microsoft-com:mac:vml" xmlns:mo="http://schemas.microsoft.com/office/mac/office/2008/main" xmlns="" xmlns:lc="http://schemas.openxmlformats.org/drawingml/2006/lockedCanvas"/>
            </a:ext>
          </a:extLst>
        </p:spPr>
      </p:pic>
    </p:spTree>
    <p:extLst>
      <p:ext uri="{BB962C8B-B14F-4D97-AF65-F5344CB8AC3E}">
        <p14:creationId xmlns:p14="http://schemas.microsoft.com/office/powerpoint/2010/main" val="84867705"/>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2" name="Straight Connector 31"/>
          <p:cNvCxnSpPr/>
          <p:nvPr/>
        </p:nvCxnSpPr>
        <p:spPr>
          <a:xfrm flipH="1">
            <a:off x="-10912" y="600468"/>
            <a:ext cx="8319542" cy="2364874"/>
          </a:xfrm>
          <a:prstGeom prst="line">
            <a:avLst/>
          </a:prstGeom>
          <a:ln w="28575">
            <a:solidFill>
              <a:srgbClr val="B09B7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70991" y="1437495"/>
            <a:ext cx="1355834" cy="1231106"/>
          </a:xfrm>
          <a:prstGeom prst="rect">
            <a:avLst/>
          </a:prstGeom>
          <a:noFill/>
        </p:spPr>
        <p:txBody>
          <a:bodyPr wrap="square" rtlCol="0">
            <a:spAutoFit/>
          </a:bodyPr>
          <a:lstStyle/>
          <a:p>
            <a:r>
              <a:rPr lang="en-US" b="1" dirty="0"/>
              <a:t>Today</a:t>
            </a:r>
          </a:p>
          <a:p>
            <a:r>
              <a:rPr lang="en-US" sz="1400" dirty="0"/>
              <a:t>Understood and/or embraced by the enterprise</a:t>
            </a:r>
          </a:p>
        </p:txBody>
      </p:sp>
      <p:cxnSp>
        <p:nvCxnSpPr>
          <p:cNvPr id="116" name="Straight Connector 115"/>
          <p:cNvCxnSpPr/>
          <p:nvPr/>
        </p:nvCxnSpPr>
        <p:spPr>
          <a:xfrm flipH="1">
            <a:off x="1334381" y="2604654"/>
            <a:ext cx="17142" cy="4253346"/>
          </a:xfrm>
          <a:prstGeom prst="line">
            <a:avLst/>
          </a:prstGeom>
          <a:ln>
            <a:solidFill>
              <a:srgbClr val="B09B71"/>
            </a:solidFill>
            <a:prstDash val="dash"/>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83127" y="30868"/>
            <a:ext cx="12108873" cy="1631216"/>
          </a:xfrm>
          <a:prstGeom prst="rect">
            <a:avLst/>
          </a:prstGeom>
          <a:noFill/>
        </p:spPr>
        <p:txBody>
          <a:bodyPr wrap="square" rtlCol="0">
            <a:spAutoFit/>
          </a:bodyPr>
          <a:lstStyle/>
          <a:p>
            <a:r>
              <a:rPr lang="en-US" sz="4000" dirty="0">
                <a:latin typeface="+mj-lt"/>
                <a:ea typeface="+mj-ea"/>
                <a:cs typeface="+mj-cs"/>
                <a:sym typeface="Helvetica Light"/>
              </a:rPr>
              <a:t>Smart City     </a:t>
            </a:r>
          </a:p>
          <a:p>
            <a:r>
              <a:rPr lang="en-US" sz="2400" dirty="0">
                <a:solidFill>
                  <a:srgbClr val="B09B71"/>
                </a:solidFill>
                <a:latin typeface="+mj-lt"/>
                <a:ea typeface="+mj-ea"/>
                <a:cs typeface="+mj-cs"/>
              </a:rPr>
              <a:t>Key disruption points that will impact Energy</a:t>
            </a:r>
          </a:p>
          <a:p>
            <a:pPr algn="ctr"/>
            <a:endParaRPr lang="en-US" sz="3600" b="1" dirty="0"/>
          </a:p>
        </p:txBody>
      </p:sp>
      <p:sp>
        <p:nvSpPr>
          <p:cNvPr id="30" name="Oval 29"/>
          <p:cNvSpPr/>
          <p:nvPr/>
        </p:nvSpPr>
        <p:spPr>
          <a:xfrm>
            <a:off x="943107" y="3529740"/>
            <a:ext cx="247030" cy="188798"/>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TextBox 76"/>
          <p:cNvSpPr txBox="1"/>
          <p:nvPr/>
        </p:nvSpPr>
        <p:spPr>
          <a:xfrm>
            <a:off x="-10912" y="3433303"/>
            <a:ext cx="1077534" cy="307777"/>
          </a:xfrm>
          <a:prstGeom prst="rect">
            <a:avLst/>
          </a:prstGeom>
          <a:noFill/>
        </p:spPr>
        <p:txBody>
          <a:bodyPr wrap="square" rtlCol="0">
            <a:spAutoFit/>
          </a:bodyPr>
          <a:lstStyle/>
          <a:p>
            <a:r>
              <a:rPr lang="en-US" sz="1400" b="1" dirty="0">
                <a:solidFill>
                  <a:srgbClr val="B09B71"/>
                </a:solidFill>
              </a:rPr>
              <a:t>Assets</a:t>
            </a:r>
          </a:p>
        </p:txBody>
      </p:sp>
      <p:sp>
        <p:nvSpPr>
          <p:cNvPr id="124" name="Oval 123"/>
          <p:cNvSpPr/>
          <p:nvPr/>
        </p:nvSpPr>
        <p:spPr>
          <a:xfrm>
            <a:off x="928248" y="3996692"/>
            <a:ext cx="247030" cy="188798"/>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TextBox 128"/>
          <p:cNvSpPr txBox="1"/>
          <p:nvPr/>
        </p:nvSpPr>
        <p:spPr>
          <a:xfrm>
            <a:off x="-45051" y="3947195"/>
            <a:ext cx="1479476" cy="307777"/>
          </a:xfrm>
          <a:prstGeom prst="rect">
            <a:avLst/>
          </a:prstGeom>
          <a:noFill/>
        </p:spPr>
        <p:txBody>
          <a:bodyPr wrap="square" rtlCol="0">
            <a:spAutoFit/>
          </a:bodyPr>
          <a:lstStyle/>
          <a:p>
            <a:r>
              <a:rPr lang="en-US" sz="1400" b="1" dirty="0">
                <a:solidFill>
                  <a:srgbClr val="B09B71"/>
                </a:solidFill>
              </a:rPr>
              <a:t>Costs</a:t>
            </a:r>
            <a:r>
              <a:rPr lang="en-US" sz="1400" b="1" dirty="0">
                <a:solidFill>
                  <a:schemeClr val="accent1"/>
                </a:solidFill>
              </a:rPr>
              <a:t> </a:t>
            </a:r>
          </a:p>
        </p:txBody>
      </p:sp>
      <p:sp>
        <p:nvSpPr>
          <p:cNvPr id="130" name="TextBox 129"/>
          <p:cNvSpPr txBox="1"/>
          <p:nvPr/>
        </p:nvSpPr>
        <p:spPr>
          <a:xfrm>
            <a:off x="-46178" y="6197897"/>
            <a:ext cx="1352170" cy="523220"/>
          </a:xfrm>
          <a:prstGeom prst="rect">
            <a:avLst/>
          </a:prstGeom>
          <a:noFill/>
        </p:spPr>
        <p:txBody>
          <a:bodyPr wrap="square" rtlCol="0">
            <a:spAutoFit/>
          </a:bodyPr>
          <a:lstStyle/>
          <a:p>
            <a:r>
              <a:rPr lang="en-US" sz="1400" b="1" dirty="0">
                <a:solidFill>
                  <a:srgbClr val="B09B71"/>
                </a:solidFill>
              </a:rPr>
              <a:t>Governance</a:t>
            </a:r>
          </a:p>
          <a:p>
            <a:r>
              <a:rPr lang="en-US" sz="1400" b="1" dirty="0">
                <a:solidFill>
                  <a:srgbClr val="B09B71"/>
                </a:solidFill>
              </a:rPr>
              <a:t>All rules &amp; Law</a:t>
            </a:r>
          </a:p>
        </p:txBody>
      </p:sp>
      <p:sp>
        <p:nvSpPr>
          <p:cNvPr id="131" name="TextBox 130"/>
          <p:cNvSpPr txBox="1"/>
          <p:nvPr/>
        </p:nvSpPr>
        <p:spPr>
          <a:xfrm>
            <a:off x="-48748" y="4611310"/>
            <a:ext cx="1043359" cy="307777"/>
          </a:xfrm>
          <a:prstGeom prst="rect">
            <a:avLst/>
          </a:prstGeom>
          <a:noFill/>
        </p:spPr>
        <p:txBody>
          <a:bodyPr wrap="square" rtlCol="0">
            <a:spAutoFit/>
          </a:bodyPr>
          <a:lstStyle/>
          <a:p>
            <a:r>
              <a:rPr lang="en-US" sz="1400" b="1" dirty="0">
                <a:solidFill>
                  <a:srgbClr val="B09B71"/>
                </a:solidFill>
              </a:rPr>
              <a:t>Green field</a:t>
            </a:r>
          </a:p>
        </p:txBody>
      </p:sp>
      <p:sp>
        <p:nvSpPr>
          <p:cNvPr id="62" name="TextBox 61"/>
          <p:cNvSpPr txBox="1"/>
          <p:nvPr/>
        </p:nvSpPr>
        <p:spPr>
          <a:xfrm>
            <a:off x="25189" y="2982875"/>
            <a:ext cx="1316906" cy="307777"/>
          </a:xfrm>
          <a:prstGeom prst="rect">
            <a:avLst/>
          </a:prstGeom>
          <a:noFill/>
        </p:spPr>
        <p:txBody>
          <a:bodyPr wrap="square" rtlCol="0">
            <a:spAutoFit/>
          </a:bodyPr>
          <a:lstStyle/>
          <a:p>
            <a:r>
              <a:rPr lang="en-US" sz="1400" b="1" dirty="0">
                <a:solidFill>
                  <a:srgbClr val="B09B71"/>
                </a:solidFill>
              </a:rPr>
              <a:t>Tariff</a:t>
            </a:r>
            <a:endParaRPr lang="en-US" sz="1400" dirty="0">
              <a:solidFill>
                <a:srgbClr val="B09B71"/>
              </a:solidFill>
            </a:endParaRPr>
          </a:p>
        </p:txBody>
      </p:sp>
      <p:sp>
        <p:nvSpPr>
          <p:cNvPr id="63" name="Oval 62"/>
          <p:cNvSpPr/>
          <p:nvPr/>
        </p:nvSpPr>
        <p:spPr>
          <a:xfrm>
            <a:off x="952761" y="2998570"/>
            <a:ext cx="247030" cy="188798"/>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Oval 103"/>
          <p:cNvSpPr/>
          <p:nvPr/>
        </p:nvSpPr>
        <p:spPr>
          <a:xfrm>
            <a:off x="4101594" y="2652542"/>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Oval 113"/>
          <p:cNvSpPr/>
          <p:nvPr/>
        </p:nvSpPr>
        <p:spPr>
          <a:xfrm>
            <a:off x="7775600" y="993603"/>
            <a:ext cx="2655347" cy="1192484"/>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TextBox 114"/>
          <p:cNvSpPr txBox="1"/>
          <p:nvPr/>
        </p:nvSpPr>
        <p:spPr>
          <a:xfrm>
            <a:off x="7934238" y="1369530"/>
            <a:ext cx="2530872" cy="430887"/>
          </a:xfrm>
          <a:prstGeom prst="rect">
            <a:avLst/>
          </a:prstGeom>
          <a:noFill/>
        </p:spPr>
        <p:txBody>
          <a:bodyPr wrap="square" rtlCol="0">
            <a:spAutoFit/>
          </a:bodyPr>
          <a:lstStyle/>
          <a:p>
            <a:r>
              <a:rPr lang="en-US" sz="2200" b="1" dirty="0">
                <a:solidFill>
                  <a:schemeClr val="bg1"/>
                </a:solidFill>
                <a:latin typeface="DIN-Regular" charset="0"/>
                <a:ea typeface="DIN-Regular" charset="0"/>
                <a:cs typeface="DIN-Regular" charset="0"/>
              </a:rPr>
              <a:t>Commoditization</a:t>
            </a:r>
          </a:p>
        </p:txBody>
      </p:sp>
      <p:sp>
        <p:nvSpPr>
          <p:cNvPr id="193" name="TextBox 192"/>
          <p:cNvSpPr txBox="1"/>
          <p:nvPr/>
        </p:nvSpPr>
        <p:spPr>
          <a:xfrm>
            <a:off x="2277394" y="2307706"/>
            <a:ext cx="2359909" cy="307777"/>
          </a:xfrm>
          <a:prstGeom prst="rect">
            <a:avLst/>
          </a:prstGeom>
          <a:noFill/>
        </p:spPr>
        <p:txBody>
          <a:bodyPr wrap="square" rtlCol="0">
            <a:spAutoFit/>
          </a:bodyPr>
          <a:lstStyle/>
          <a:p>
            <a:r>
              <a:rPr lang="en-US" sz="1400" dirty="0">
                <a:solidFill>
                  <a:srgbClr val="FF0000"/>
                </a:solidFill>
              </a:rPr>
              <a:t>Reverse wholesale auctions </a:t>
            </a:r>
          </a:p>
        </p:txBody>
      </p:sp>
      <p:sp>
        <p:nvSpPr>
          <p:cNvPr id="205" name="Oval 204"/>
          <p:cNvSpPr/>
          <p:nvPr/>
        </p:nvSpPr>
        <p:spPr>
          <a:xfrm>
            <a:off x="1932579" y="3176510"/>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1" name="Oval 220"/>
          <p:cNvSpPr/>
          <p:nvPr/>
        </p:nvSpPr>
        <p:spPr>
          <a:xfrm>
            <a:off x="928248" y="4686483"/>
            <a:ext cx="247030" cy="188798"/>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 name="Oval 235"/>
          <p:cNvSpPr/>
          <p:nvPr/>
        </p:nvSpPr>
        <p:spPr>
          <a:xfrm>
            <a:off x="5930988" y="2040011"/>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8" name="TextBox 257"/>
          <p:cNvSpPr txBox="1"/>
          <p:nvPr/>
        </p:nvSpPr>
        <p:spPr>
          <a:xfrm>
            <a:off x="-36245" y="5681727"/>
            <a:ext cx="1138167" cy="307777"/>
          </a:xfrm>
          <a:prstGeom prst="rect">
            <a:avLst/>
          </a:prstGeom>
          <a:noFill/>
        </p:spPr>
        <p:txBody>
          <a:bodyPr wrap="square" rtlCol="0">
            <a:spAutoFit/>
          </a:bodyPr>
          <a:lstStyle/>
          <a:p>
            <a:r>
              <a:rPr lang="en-US" sz="1400" b="1" dirty="0">
                <a:solidFill>
                  <a:srgbClr val="B09B71"/>
                </a:solidFill>
              </a:rPr>
              <a:t>Digital mesh</a:t>
            </a:r>
          </a:p>
        </p:txBody>
      </p:sp>
      <p:sp>
        <p:nvSpPr>
          <p:cNvPr id="259" name="Oval 258"/>
          <p:cNvSpPr/>
          <p:nvPr/>
        </p:nvSpPr>
        <p:spPr>
          <a:xfrm>
            <a:off x="953773" y="5625722"/>
            <a:ext cx="247030" cy="188798"/>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0" name="Oval 309"/>
          <p:cNvSpPr/>
          <p:nvPr/>
        </p:nvSpPr>
        <p:spPr>
          <a:xfrm>
            <a:off x="962668" y="5129236"/>
            <a:ext cx="247030" cy="188798"/>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1" name="TextBox 310"/>
          <p:cNvSpPr txBox="1"/>
          <p:nvPr/>
        </p:nvSpPr>
        <p:spPr>
          <a:xfrm>
            <a:off x="-23829" y="5134630"/>
            <a:ext cx="1043359" cy="307777"/>
          </a:xfrm>
          <a:prstGeom prst="rect">
            <a:avLst/>
          </a:prstGeom>
          <a:noFill/>
        </p:spPr>
        <p:txBody>
          <a:bodyPr wrap="square" rtlCol="0">
            <a:spAutoFit/>
          </a:bodyPr>
          <a:lstStyle/>
          <a:p>
            <a:r>
              <a:rPr lang="en-US" sz="1400" b="1" dirty="0">
                <a:solidFill>
                  <a:srgbClr val="B09B71"/>
                </a:solidFill>
              </a:rPr>
              <a:t>Community</a:t>
            </a:r>
          </a:p>
        </p:txBody>
      </p:sp>
      <p:sp>
        <p:nvSpPr>
          <p:cNvPr id="318" name="Oval 317"/>
          <p:cNvSpPr/>
          <p:nvPr/>
        </p:nvSpPr>
        <p:spPr>
          <a:xfrm>
            <a:off x="963897" y="6249919"/>
            <a:ext cx="247030" cy="188798"/>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2" name="TextBox 221"/>
          <p:cNvSpPr txBox="1"/>
          <p:nvPr/>
        </p:nvSpPr>
        <p:spPr>
          <a:xfrm>
            <a:off x="4148859" y="1763996"/>
            <a:ext cx="2359909" cy="307777"/>
          </a:xfrm>
          <a:prstGeom prst="rect">
            <a:avLst/>
          </a:prstGeom>
          <a:noFill/>
        </p:spPr>
        <p:txBody>
          <a:bodyPr wrap="square" rtlCol="0">
            <a:spAutoFit/>
          </a:bodyPr>
          <a:lstStyle/>
          <a:p>
            <a:r>
              <a:rPr lang="en-US" sz="1400" dirty="0">
                <a:solidFill>
                  <a:srgbClr val="FF0000"/>
                </a:solidFill>
              </a:rPr>
              <a:t>Reverse demand auctions </a:t>
            </a:r>
          </a:p>
        </p:txBody>
      </p:sp>
      <p:sp>
        <p:nvSpPr>
          <p:cNvPr id="223" name="TextBox 222"/>
          <p:cNvSpPr txBox="1"/>
          <p:nvPr/>
        </p:nvSpPr>
        <p:spPr>
          <a:xfrm>
            <a:off x="1878886" y="3854594"/>
            <a:ext cx="2045739" cy="307777"/>
          </a:xfrm>
          <a:prstGeom prst="rect">
            <a:avLst/>
          </a:prstGeom>
          <a:noFill/>
        </p:spPr>
        <p:txBody>
          <a:bodyPr wrap="square" rtlCol="0">
            <a:spAutoFit/>
          </a:bodyPr>
          <a:lstStyle/>
          <a:p>
            <a:r>
              <a:rPr lang="en-US" sz="1400" dirty="0">
                <a:solidFill>
                  <a:srgbClr val="FF0000"/>
                </a:solidFill>
              </a:rPr>
              <a:t>Solar achieves parity </a:t>
            </a:r>
          </a:p>
        </p:txBody>
      </p:sp>
      <p:sp>
        <p:nvSpPr>
          <p:cNvPr id="224" name="TextBox 223"/>
          <p:cNvSpPr txBox="1"/>
          <p:nvPr/>
        </p:nvSpPr>
        <p:spPr>
          <a:xfrm>
            <a:off x="2823007" y="3250864"/>
            <a:ext cx="3550446" cy="307777"/>
          </a:xfrm>
          <a:prstGeom prst="rect">
            <a:avLst/>
          </a:prstGeom>
          <a:noFill/>
        </p:spPr>
        <p:txBody>
          <a:bodyPr wrap="square" rtlCol="0">
            <a:spAutoFit/>
          </a:bodyPr>
          <a:lstStyle/>
          <a:p>
            <a:r>
              <a:rPr lang="en-US" sz="1400">
                <a:solidFill>
                  <a:srgbClr val="FF0000"/>
                </a:solidFill>
              </a:rPr>
              <a:t>Acceptable domestic pay back timeframe</a:t>
            </a:r>
            <a:endParaRPr lang="en-US" sz="1400" dirty="0">
              <a:solidFill>
                <a:srgbClr val="FF0000"/>
              </a:solidFill>
            </a:endParaRPr>
          </a:p>
        </p:txBody>
      </p:sp>
      <p:sp>
        <p:nvSpPr>
          <p:cNvPr id="225" name="TextBox 224"/>
          <p:cNvSpPr txBox="1"/>
          <p:nvPr/>
        </p:nvSpPr>
        <p:spPr>
          <a:xfrm>
            <a:off x="1769729" y="2893498"/>
            <a:ext cx="2045739" cy="307777"/>
          </a:xfrm>
          <a:prstGeom prst="rect">
            <a:avLst/>
          </a:prstGeom>
          <a:noFill/>
        </p:spPr>
        <p:txBody>
          <a:bodyPr wrap="square" rtlCol="0">
            <a:spAutoFit/>
          </a:bodyPr>
          <a:lstStyle/>
          <a:p>
            <a:r>
              <a:rPr lang="en-US" sz="1400" dirty="0">
                <a:solidFill>
                  <a:srgbClr val="FF0000"/>
                </a:solidFill>
              </a:rPr>
              <a:t>Regarded </a:t>
            </a:r>
            <a:r>
              <a:rPr lang="en-US" sz="1400">
                <a:solidFill>
                  <a:srgbClr val="FF0000"/>
                </a:solidFill>
              </a:rPr>
              <a:t>as stranded </a:t>
            </a:r>
            <a:endParaRPr lang="en-US" sz="1400" dirty="0">
              <a:solidFill>
                <a:srgbClr val="FF0000"/>
              </a:solidFill>
            </a:endParaRPr>
          </a:p>
        </p:txBody>
      </p:sp>
      <p:sp>
        <p:nvSpPr>
          <p:cNvPr id="226" name="TextBox 225"/>
          <p:cNvSpPr txBox="1"/>
          <p:nvPr/>
        </p:nvSpPr>
        <p:spPr>
          <a:xfrm>
            <a:off x="3795035" y="2933580"/>
            <a:ext cx="3850823" cy="307777"/>
          </a:xfrm>
          <a:prstGeom prst="rect">
            <a:avLst/>
          </a:prstGeom>
          <a:noFill/>
        </p:spPr>
        <p:txBody>
          <a:bodyPr wrap="square" rtlCol="0">
            <a:spAutoFit/>
          </a:bodyPr>
          <a:lstStyle/>
          <a:p>
            <a:r>
              <a:rPr lang="en-US" sz="1400" dirty="0">
                <a:solidFill>
                  <a:srgbClr val="FF0000"/>
                </a:solidFill>
              </a:rPr>
              <a:t>Acceptable commercial pay back </a:t>
            </a:r>
            <a:r>
              <a:rPr lang="en-US" sz="1400">
                <a:solidFill>
                  <a:srgbClr val="FF0000"/>
                </a:solidFill>
              </a:rPr>
              <a:t>time frame</a:t>
            </a:r>
            <a:endParaRPr lang="en-US" sz="1400" dirty="0">
              <a:solidFill>
                <a:srgbClr val="FF0000"/>
              </a:solidFill>
            </a:endParaRPr>
          </a:p>
        </p:txBody>
      </p:sp>
      <p:sp>
        <p:nvSpPr>
          <p:cNvPr id="230" name="TextBox 229"/>
          <p:cNvSpPr txBox="1"/>
          <p:nvPr/>
        </p:nvSpPr>
        <p:spPr>
          <a:xfrm>
            <a:off x="4381565" y="3976875"/>
            <a:ext cx="2045739" cy="307777"/>
          </a:xfrm>
          <a:prstGeom prst="rect">
            <a:avLst/>
          </a:prstGeom>
          <a:noFill/>
        </p:spPr>
        <p:txBody>
          <a:bodyPr wrap="square" rtlCol="0">
            <a:spAutoFit/>
          </a:bodyPr>
          <a:lstStyle/>
          <a:p>
            <a:r>
              <a:rPr lang="en-US" sz="1400" dirty="0">
                <a:solidFill>
                  <a:srgbClr val="FF0000"/>
                </a:solidFill>
              </a:rPr>
              <a:t>Storage achieves parity </a:t>
            </a:r>
          </a:p>
        </p:txBody>
      </p:sp>
      <p:sp>
        <p:nvSpPr>
          <p:cNvPr id="239" name="Oval 238"/>
          <p:cNvSpPr/>
          <p:nvPr/>
        </p:nvSpPr>
        <p:spPr>
          <a:xfrm>
            <a:off x="7162739" y="2983459"/>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0" name="Oval 239"/>
          <p:cNvSpPr/>
          <p:nvPr/>
        </p:nvSpPr>
        <p:spPr>
          <a:xfrm>
            <a:off x="4123419" y="4052795"/>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1" name="Oval 240"/>
          <p:cNvSpPr/>
          <p:nvPr/>
        </p:nvSpPr>
        <p:spPr>
          <a:xfrm>
            <a:off x="1594383" y="3931381"/>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2" name="Oval 241"/>
          <p:cNvSpPr/>
          <p:nvPr/>
        </p:nvSpPr>
        <p:spPr>
          <a:xfrm>
            <a:off x="4074479" y="3515896"/>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3" name="TextBox 242"/>
          <p:cNvSpPr txBox="1"/>
          <p:nvPr/>
        </p:nvSpPr>
        <p:spPr>
          <a:xfrm>
            <a:off x="1869179" y="4502391"/>
            <a:ext cx="2742578" cy="307777"/>
          </a:xfrm>
          <a:prstGeom prst="rect">
            <a:avLst/>
          </a:prstGeom>
          <a:noFill/>
        </p:spPr>
        <p:txBody>
          <a:bodyPr wrap="square" rtlCol="0">
            <a:spAutoFit/>
          </a:bodyPr>
          <a:lstStyle/>
          <a:p>
            <a:r>
              <a:rPr lang="en-US" sz="1400" dirty="0">
                <a:solidFill>
                  <a:srgbClr val="FF0000"/>
                </a:solidFill>
              </a:rPr>
              <a:t>Micro networks -self sufficient</a:t>
            </a:r>
          </a:p>
        </p:txBody>
      </p:sp>
      <p:sp>
        <p:nvSpPr>
          <p:cNvPr id="244" name="TextBox 243"/>
          <p:cNvSpPr txBox="1"/>
          <p:nvPr/>
        </p:nvSpPr>
        <p:spPr>
          <a:xfrm>
            <a:off x="2107715" y="5181470"/>
            <a:ext cx="1769157" cy="307777"/>
          </a:xfrm>
          <a:prstGeom prst="rect">
            <a:avLst/>
          </a:prstGeom>
          <a:noFill/>
        </p:spPr>
        <p:txBody>
          <a:bodyPr wrap="square" rtlCol="0">
            <a:spAutoFit/>
          </a:bodyPr>
          <a:lstStyle/>
          <a:p>
            <a:r>
              <a:rPr lang="en-US" sz="1400">
                <a:solidFill>
                  <a:srgbClr val="FF0000"/>
                </a:solidFill>
              </a:rPr>
              <a:t>Distributed demand</a:t>
            </a:r>
            <a:endParaRPr lang="en-US" sz="1400" dirty="0">
              <a:solidFill>
                <a:srgbClr val="FF0000"/>
              </a:solidFill>
            </a:endParaRPr>
          </a:p>
        </p:txBody>
      </p:sp>
      <p:sp>
        <p:nvSpPr>
          <p:cNvPr id="245" name="TextBox 244"/>
          <p:cNvSpPr txBox="1"/>
          <p:nvPr/>
        </p:nvSpPr>
        <p:spPr>
          <a:xfrm>
            <a:off x="4357274" y="4751881"/>
            <a:ext cx="2742578" cy="307777"/>
          </a:xfrm>
          <a:prstGeom prst="rect">
            <a:avLst/>
          </a:prstGeom>
          <a:noFill/>
        </p:spPr>
        <p:txBody>
          <a:bodyPr wrap="square" rtlCol="0">
            <a:spAutoFit/>
          </a:bodyPr>
          <a:lstStyle/>
          <a:p>
            <a:r>
              <a:rPr lang="en-US" sz="1400" dirty="0">
                <a:solidFill>
                  <a:srgbClr val="FF0000"/>
                </a:solidFill>
              </a:rPr>
              <a:t>Micro networks </a:t>
            </a:r>
            <a:r>
              <a:rPr lang="mr-IN" sz="1400" dirty="0">
                <a:solidFill>
                  <a:srgbClr val="FF0000"/>
                </a:solidFill>
              </a:rPr>
              <a:t>–</a:t>
            </a:r>
            <a:r>
              <a:rPr lang="en-US" sz="1400" dirty="0">
                <a:solidFill>
                  <a:srgbClr val="FF0000"/>
                </a:solidFill>
              </a:rPr>
              <a:t>spare capacity</a:t>
            </a:r>
          </a:p>
        </p:txBody>
      </p:sp>
      <p:sp>
        <p:nvSpPr>
          <p:cNvPr id="246" name="TextBox 245"/>
          <p:cNvSpPr txBox="1"/>
          <p:nvPr/>
        </p:nvSpPr>
        <p:spPr>
          <a:xfrm>
            <a:off x="1432944" y="5770902"/>
            <a:ext cx="2579617" cy="307777"/>
          </a:xfrm>
          <a:prstGeom prst="rect">
            <a:avLst/>
          </a:prstGeom>
          <a:noFill/>
        </p:spPr>
        <p:txBody>
          <a:bodyPr wrap="square" rtlCol="0">
            <a:spAutoFit/>
          </a:bodyPr>
          <a:lstStyle/>
          <a:p>
            <a:r>
              <a:rPr lang="en-US" sz="1400">
                <a:solidFill>
                  <a:srgbClr val="FF0000"/>
                </a:solidFill>
              </a:rPr>
              <a:t>Synergistic- energy infrastructure</a:t>
            </a:r>
            <a:endParaRPr lang="en-US" sz="1400" dirty="0">
              <a:solidFill>
                <a:srgbClr val="FF0000"/>
              </a:solidFill>
            </a:endParaRPr>
          </a:p>
        </p:txBody>
      </p:sp>
      <p:sp>
        <p:nvSpPr>
          <p:cNvPr id="247" name="TextBox 246"/>
          <p:cNvSpPr txBox="1"/>
          <p:nvPr/>
        </p:nvSpPr>
        <p:spPr>
          <a:xfrm>
            <a:off x="3546388" y="5492897"/>
            <a:ext cx="2130737" cy="307777"/>
          </a:xfrm>
          <a:prstGeom prst="rect">
            <a:avLst/>
          </a:prstGeom>
          <a:noFill/>
        </p:spPr>
        <p:txBody>
          <a:bodyPr wrap="square" rtlCol="0">
            <a:spAutoFit/>
          </a:bodyPr>
          <a:lstStyle/>
          <a:p>
            <a:r>
              <a:rPr lang="en-US" sz="1400" dirty="0">
                <a:solidFill>
                  <a:srgbClr val="FF0000"/>
                </a:solidFill>
              </a:rPr>
              <a:t>Synergistic- energy usage</a:t>
            </a:r>
          </a:p>
        </p:txBody>
      </p:sp>
      <p:sp>
        <p:nvSpPr>
          <p:cNvPr id="248" name="TextBox 247"/>
          <p:cNvSpPr txBox="1"/>
          <p:nvPr/>
        </p:nvSpPr>
        <p:spPr>
          <a:xfrm>
            <a:off x="4966872" y="5971170"/>
            <a:ext cx="2113339" cy="307777"/>
          </a:xfrm>
          <a:prstGeom prst="rect">
            <a:avLst/>
          </a:prstGeom>
          <a:noFill/>
        </p:spPr>
        <p:txBody>
          <a:bodyPr wrap="square" rtlCol="0">
            <a:spAutoFit/>
          </a:bodyPr>
          <a:lstStyle/>
          <a:p>
            <a:r>
              <a:rPr lang="en-US" sz="1400">
                <a:solidFill>
                  <a:srgbClr val="FF0000"/>
                </a:solidFill>
              </a:rPr>
              <a:t>Synergistic- multi sectors</a:t>
            </a:r>
            <a:endParaRPr lang="en-US" sz="1400" dirty="0">
              <a:solidFill>
                <a:srgbClr val="FF0000"/>
              </a:solidFill>
            </a:endParaRPr>
          </a:p>
        </p:txBody>
      </p:sp>
      <p:sp>
        <p:nvSpPr>
          <p:cNvPr id="249" name="Oval 248"/>
          <p:cNvSpPr/>
          <p:nvPr/>
        </p:nvSpPr>
        <p:spPr>
          <a:xfrm>
            <a:off x="1821850" y="4754384"/>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4" name="Oval 253"/>
          <p:cNvSpPr/>
          <p:nvPr/>
        </p:nvSpPr>
        <p:spPr>
          <a:xfrm>
            <a:off x="1982571" y="5382983"/>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5" name="Oval 254"/>
          <p:cNvSpPr/>
          <p:nvPr/>
        </p:nvSpPr>
        <p:spPr>
          <a:xfrm>
            <a:off x="1817914" y="6061121"/>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1" name="Oval 300"/>
          <p:cNvSpPr/>
          <p:nvPr/>
        </p:nvSpPr>
        <p:spPr>
          <a:xfrm>
            <a:off x="4214867" y="4962642"/>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5" name="Oval 304"/>
          <p:cNvSpPr/>
          <p:nvPr/>
        </p:nvSpPr>
        <p:spPr>
          <a:xfrm>
            <a:off x="4195981" y="5787076"/>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6" name="Oval 305"/>
          <p:cNvSpPr/>
          <p:nvPr/>
        </p:nvSpPr>
        <p:spPr>
          <a:xfrm>
            <a:off x="4756078" y="6061121"/>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3" name="TextBox 312"/>
          <p:cNvSpPr txBox="1"/>
          <p:nvPr/>
        </p:nvSpPr>
        <p:spPr>
          <a:xfrm>
            <a:off x="2229601" y="6503474"/>
            <a:ext cx="839030" cy="307777"/>
          </a:xfrm>
          <a:prstGeom prst="rect">
            <a:avLst/>
          </a:prstGeom>
          <a:noFill/>
        </p:spPr>
        <p:txBody>
          <a:bodyPr wrap="square" rtlCol="0">
            <a:spAutoFit/>
          </a:bodyPr>
          <a:lstStyle/>
          <a:p>
            <a:r>
              <a:rPr lang="en-US" sz="1400" dirty="0">
                <a:solidFill>
                  <a:srgbClr val="FF0000"/>
                </a:solidFill>
              </a:rPr>
              <a:t>Truthful</a:t>
            </a:r>
          </a:p>
        </p:txBody>
      </p:sp>
      <p:sp>
        <p:nvSpPr>
          <p:cNvPr id="340" name="TextBox 339"/>
          <p:cNvSpPr txBox="1"/>
          <p:nvPr/>
        </p:nvSpPr>
        <p:spPr>
          <a:xfrm>
            <a:off x="5228097" y="6474017"/>
            <a:ext cx="1899843" cy="307777"/>
          </a:xfrm>
          <a:prstGeom prst="rect">
            <a:avLst/>
          </a:prstGeom>
          <a:noFill/>
        </p:spPr>
        <p:txBody>
          <a:bodyPr wrap="square" rtlCol="0">
            <a:spAutoFit/>
          </a:bodyPr>
          <a:lstStyle/>
          <a:p>
            <a:r>
              <a:rPr lang="en-US" sz="1400">
                <a:solidFill>
                  <a:srgbClr val="FF0000"/>
                </a:solidFill>
              </a:rPr>
              <a:t>Liability/risk mitigation</a:t>
            </a:r>
            <a:endParaRPr lang="en-US" sz="1400" dirty="0">
              <a:solidFill>
                <a:srgbClr val="FF0000"/>
              </a:solidFill>
            </a:endParaRPr>
          </a:p>
        </p:txBody>
      </p:sp>
      <p:sp>
        <p:nvSpPr>
          <p:cNvPr id="341" name="TextBox 340"/>
          <p:cNvSpPr txBox="1"/>
          <p:nvPr/>
        </p:nvSpPr>
        <p:spPr>
          <a:xfrm>
            <a:off x="3452108" y="6476966"/>
            <a:ext cx="1514764" cy="307777"/>
          </a:xfrm>
          <a:prstGeom prst="rect">
            <a:avLst/>
          </a:prstGeom>
          <a:noFill/>
        </p:spPr>
        <p:txBody>
          <a:bodyPr wrap="square" rtlCol="0">
            <a:spAutoFit/>
          </a:bodyPr>
          <a:lstStyle/>
          <a:p>
            <a:r>
              <a:rPr lang="en-US" sz="1400" dirty="0">
                <a:solidFill>
                  <a:srgbClr val="FF0000"/>
                </a:solidFill>
              </a:rPr>
              <a:t>Non- compliance</a:t>
            </a:r>
          </a:p>
        </p:txBody>
      </p:sp>
      <p:sp>
        <p:nvSpPr>
          <p:cNvPr id="342" name="Oval 341"/>
          <p:cNvSpPr/>
          <p:nvPr/>
        </p:nvSpPr>
        <p:spPr>
          <a:xfrm>
            <a:off x="8325819" y="2270780"/>
            <a:ext cx="2655347" cy="1192484"/>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3" name="TextBox 342"/>
          <p:cNvSpPr txBox="1"/>
          <p:nvPr/>
        </p:nvSpPr>
        <p:spPr>
          <a:xfrm>
            <a:off x="8433916" y="2543662"/>
            <a:ext cx="2527879" cy="769441"/>
          </a:xfrm>
          <a:prstGeom prst="rect">
            <a:avLst/>
          </a:prstGeom>
          <a:noFill/>
        </p:spPr>
        <p:txBody>
          <a:bodyPr wrap="square" rtlCol="0">
            <a:spAutoFit/>
          </a:bodyPr>
          <a:lstStyle/>
          <a:p>
            <a:pPr algn="ctr"/>
            <a:r>
              <a:rPr lang="en-US" sz="2200" b="1" dirty="0">
                <a:solidFill>
                  <a:schemeClr val="bg1"/>
                </a:solidFill>
                <a:latin typeface="DIN-Regular" charset="0"/>
                <a:ea typeface="DIN-Regular" charset="0"/>
                <a:cs typeface="DIN-Regular" charset="0"/>
              </a:rPr>
              <a:t>Optimized capacity &amp; usage</a:t>
            </a:r>
          </a:p>
        </p:txBody>
      </p:sp>
      <p:sp>
        <p:nvSpPr>
          <p:cNvPr id="344" name="Oval 343"/>
          <p:cNvSpPr/>
          <p:nvPr/>
        </p:nvSpPr>
        <p:spPr>
          <a:xfrm>
            <a:off x="9265358" y="3810861"/>
            <a:ext cx="2655347" cy="1192484"/>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5" name="TextBox 344"/>
          <p:cNvSpPr txBox="1"/>
          <p:nvPr/>
        </p:nvSpPr>
        <p:spPr>
          <a:xfrm>
            <a:off x="9146696" y="4056326"/>
            <a:ext cx="2873992" cy="769441"/>
          </a:xfrm>
          <a:prstGeom prst="rect">
            <a:avLst/>
          </a:prstGeom>
          <a:noFill/>
        </p:spPr>
        <p:txBody>
          <a:bodyPr wrap="square" rtlCol="0">
            <a:spAutoFit/>
          </a:bodyPr>
          <a:lstStyle/>
          <a:p>
            <a:pPr algn="ctr"/>
            <a:r>
              <a:rPr lang="en-US" sz="2200" b="1" dirty="0">
                <a:solidFill>
                  <a:schemeClr val="bg1"/>
                </a:solidFill>
                <a:latin typeface="DIN-Regular" charset="0"/>
                <a:ea typeface="DIN-Regular" charset="0"/>
                <a:cs typeface="DIN-Regular" charset="0"/>
              </a:rPr>
              <a:t>Underpin regional</a:t>
            </a:r>
          </a:p>
          <a:p>
            <a:pPr algn="ctr"/>
            <a:r>
              <a:rPr lang="en-US" sz="2200" b="1" dirty="0">
                <a:solidFill>
                  <a:schemeClr val="bg1"/>
                </a:solidFill>
                <a:latin typeface="DIN-Regular" charset="0"/>
                <a:ea typeface="DIN-Regular" charset="0"/>
                <a:cs typeface="DIN-Regular" charset="0"/>
              </a:rPr>
              <a:t>vibrancy </a:t>
            </a:r>
          </a:p>
        </p:txBody>
      </p:sp>
      <p:sp>
        <p:nvSpPr>
          <p:cNvPr id="346" name="Oval 345"/>
          <p:cNvSpPr/>
          <p:nvPr/>
        </p:nvSpPr>
        <p:spPr>
          <a:xfrm>
            <a:off x="7809763" y="5615998"/>
            <a:ext cx="2655347" cy="1192484"/>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7" name="TextBox 346"/>
          <p:cNvSpPr txBox="1"/>
          <p:nvPr/>
        </p:nvSpPr>
        <p:spPr>
          <a:xfrm>
            <a:off x="7837817" y="5770902"/>
            <a:ext cx="2593130" cy="769441"/>
          </a:xfrm>
          <a:prstGeom prst="rect">
            <a:avLst/>
          </a:prstGeom>
          <a:noFill/>
        </p:spPr>
        <p:txBody>
          <a:bodyPr wrap="square" rtlCol="0">
            <a:spAutoFit/>
          </a:bodyPr>
          <a:lstStyle/>
          <a:p>
            <a:pPr algn="ctr"/>
            <a:r>
              <a:rPr lang="en-US" sz="2200" b="1" dirty="0">
                <a:solidFill>
                  <a:schemeClr val="bg1"/>
                </a:solidFill>
                <a:latin typeface="DIN-Regular" charset="0"/>
                <a:ea typeface="DIN-Regular" charset="0"/>
                <a:cs typeface="DIN-Regular" charset="0"/>
              </a:rPr>
              <a:t>State of </a:t>
            </a:r>
          </a:p>
          <a:p>
            <a:pPr algn="ctr"/>
            <a:r>
              <a:rPr lang="en-US" sz="2200" b="1" dirty="0">
                <a:solidFill>
                  <a:schemeClr val="bg1"/>
                </a:solidFill>
                <a:latin typeface="DIN-Regular" charset="0"/>
                <a:ea typeface="DIN-Regular" charset="0"/>
                <a:cs typeface="DIN-Regular" charset="0"/>
              </a:rPr>
              <a:t>non- repudiation</a:t>
            </a:r>
          </a:p>
        </p:txBody>
      </p:sp>
      <p:sp>
        <p:nvSpPr>
          <p:cNvPr id="348" name="TextBox 347"/>
          <p:cNvSpPr txBox="1"/>
          <p:nvPr/>
        </p:nvSpPr>
        <p:spPr>
          <a:xfrm>
            <a:off x="4148859" y="3619153"/>
            <a:ext cx="3742825" cy="307777"/>
          </a:xfrm>
          <a:prstGeom prst="rect">
            <a:avLst/>
          </a:prstGeom>
          <a:noFill/>
        </p:spPr>
        <p:txBody>
          <a:bodyPr wrap="square" rtlCol="0">
            <a:spAutoFit/>
          </a:bodyPr>
          <a:lstStyle/>
          <a:p>
            <a:r>
              <a:rPr lang="en-US" sz="1400" dirty="0">
                <a:solidFill>
                  <a:srgbClr val="FF0000"/>
                </a:solidFill>
              </a:rPr>
              <a:t>Ownership switch to user, generator &amp; storage</a:t>
            </a:r>
          </a:p>
        </p:txBody>
      </p:sp>
      <p:sp>
        <p:nvSpPr>
          <p:cNvPr id="349" name="Oval 348"/>
          <p:cNvSpPr/>
          <p:nvPr/>
        </p:nvSpPr>
        <p:spPr>
          <a:xfrm>
            <a:off x="7109609" y="6567055"/>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0" name="Oval 349"/>
          <p:cNvSpPr/>
          <p:nvPr/>
        </p:nvSpPr>
        <p:spPr>
          <a:xfrm>
            <a:off x="4853425" y="6536456"/>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1" name="Oval 350"/>
          <p:cNvSpPr/>
          <p:nvPr/>
        </p:nvSpPr>
        <p:spPr>
          <a:xfrm>
            <a:off x="3074466" y="6536456"/>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2" name="Oval 351"/>
          <p:cNvSpPr/>
          <p:nvPr/>
        </p:nvSpPr>
        <p:spPr>
          <a:xfrm>
            <a:off x="5351764" y="5302274"/>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3" name="TextBox 352"/>
          <p:cNvSpPr txBox="1"/>
          <p:nvPr/>
        </p:nvSpPr>
        <p:spPr>
          <a:xfrm>
            <a:off x="5607498" y="5207636"/>
            <a:ext cx="3113459" cy="307777"/>
          </a:xfrm>
          <a:prstGeom prst="rect">
            <a:avLst/>
          </a:prstGeom>
          <a:noFill/>
        </p:spPr>
        <p:txBody>
          <a:bodyPr wrap="square" rtlCol="0">
            <a:spAutoFit/>
          </a:bodyPr>
          <a:lstStyle/>
          <a:p>
            <a:r>
              <a:rPr lang="en-US" sz="1400" dirty="0">
                <a:solidFill>
                  <a:srgbClr val="FF0000"/>
                </a:solidFill>
              </a:rPr>
              <a:t>Demand aggregation drives change</a:t>
            </a:r>
          </a:p>
        </p:txBody>
      </p:sp>
      <p:sp>
        <p:nvSpPr>
          <p:cNvPr id="7" name="Freeform 6"/>
          <p:cNvSpPr/>
          <p:nvPr/>
        </p:nvSpPr>
        <p:spPr>
          <a:xfrm>
            <a:off x="1246909" y="2671298"/>
            <a:ext cx="2881746" cy="450781"/>
          </a:xfrm>
          <a:custGeom>
            <a:avLst/>
            <a:gdLst>
              <a:gd name="connsiteX0" fmla="*/ 0 w 2881746"/>
              <a:gd name="connsiteY0" fmla="*/ 450781 h 450781"/>
              <a:gd name="connsiteX1" fmla="*/ 886691 w 2881746"/>
              <a:gd name="connsiteY1" fmla="*/ 21290 h 450781"/>
              <a:gd name="connsiteX2" fmla="*/ 2881746 w 2881746"/>
              <a:gd name="connsiteY2" fmla="*/ 104418 h 450781"/>
            </a:gdLst>
            <a:ahLst/>
            <a:cxnLst>
              <a:cxn ang="0">
                <a:pos x="connsiteX0" y="connsiteY0"/>
              </a:cxn>
              <a:cxn ang="0">
                <a:pos x="connsiteX1" y="connsiteY1"/>
              </a:cxn>
              <a:cxn ang="0">
                <a:pos x="connsiteX2" y="connsiteY2"/>
              </a:cxn>
            </a:cxnLst>
            <a:rect l="l" t="t" r="r" b="b"/>
            <a:pathLst>
              <a:path w="2881746" h="450781">
                <a:moveTo>
                  <a:pt x="0" y="450781"/>
                </a:moveTo>
                <a:cubicBezTo>
                  <a:pt x="203200" y="264899"/>
                  <a:pt x="406400" y="79017"/>
                  <a:pt x="886691" y="21290"/>
                </a:cubicBezTo>
                <a:cubicBezTo>
                  <a:pt x="1366982" y="-36437"/>
                  <a:pt x="2124364" y="33990"/>
                  <a:pt x="2881746" y="104418"/>
                </a:cubicBezTo>
              </a:path>
            </a:pathLst>
          </a:custGeom>
          <a:no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15"/>
          <p:cNvSpPr/>
          <p:nvPr/>
        </p:nvSpPr>
        <p:spPr>
          <a:xfrm>
            <a:off x="4322618" y="2244436"/>
            <a:ext cx="1731818" cy="526473"/>
          </a:xfrm>
          <a:custGeom>
            <a:avLst/>
            <a:gdLst>
              <a:gd name="connsiteX0" fmla="*/ 0 w 1731818"/>
              <a:gd name="connsiteY0" fmla="*/ 526473 h 526473"/>
              <a:gd name="connsiteX1" fmla="*/ 1302327 w 1731818"/>
              <a:gd name="connsiteY1" fmla="*/ 332509 h 526473"/>
              <a:gd name="connsiteX2" fmla="*/ 1731818 w 1731818"/>
              <a:gd name="connsiteY2" fmla="*/ 0 h 526473"/>
            </a:gdLst>
            <a:ahLst/>
            <a:cxnLst>
              <a:cxn ang="0">
                <a:pos x="connsiteX0" y="connsiteY0"/>
              </a:cxn>
              <a:cxn ang="0">
                <a:pos x="connsiteX1" y="connsiteY1"/>
              </a:cxn>
              <a:cxn ang="0">
                <a:pos x="connsiteX2" y="connsiteY2"/>
              </a:cxn>
            </a:cxnLst>
            <a:rect l="l" t="t" r="r" b="b"/>
            <a:pathLst>
              <a:path w="1731818" h="526473">
                <a:moveTo>
                  <a:pt x="0" y="526473"/>
                </a:moveTo>
                <a:cubicBezTo>
                  <a:pt x="506845" y="473363"/>
                  <a:pt x="1013691" y="420254"/>
                  <a:pt x="1302327" y="332509"/>
                </a:cubicBezTo>
                <a:cubicBezTo>
                  <a:pt x="1590963" y="244764"/>
                  <a:pt x="1731818" y="0"/>
                  <a:pt x="1731818"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21"/>
          <p:cNvSpPr/>
          <p:nvPr/>
        </p:nvSpPr>
        <p:spPr>
          <a:xfrm>
            <a:off x="6206836" y="1843850"/>
            <a:ext cx="1684848" cy="379293"/>
          </a:xfrm>
          <a:custGeom>
            <a:avLst/>
            <a:gdLst>
              <a:gd name="connsiteX0" fmla="*/ 0 w 1565564"/>
              <a:gd name="connsiteY0" fmla="*/ 263237 h 311216"/>
              <a:gd name="connsiteX1" fmla="*/ 692728 w 1565564"/>
              <a:gd name="connsiteY1" fmla="*/ 290946 h 311216"/>
              <a:gd name="connsiteX2" fmla="*/ 1565564 w 1565564"/>
              <a:gd name="connsiteY2" fmla="*/ 0 h 311216"/>
            </a:gdLst>
            <a:ahLst/>
            <a:cxnLst>
              <a:cxn ang="0">
                <a:pos x="connsiteX0" y="connsiteY0"/>
              </a:cxn>
              <a:cxn ang="0">
                <a:pos x="connsiteX1" y="connsiteY1"/>
              </a:cxn>
              <a:cxn ang="0">
                <a:pos x="connsiteX2" y="connsiteY2"/>
              </a:cxn>
            </a:cxnLst>
            <a:rect l="l" t="t" r="r" b="b"/>
            <a:pathLst>
              <a:path w="1565564" h="311216">
                <a:moveTo>
                  <a:pt x="0" y="263237"/>
                </a:moveTo>
                <a:cubicBezTo>
                  <a:pt x="215900" y="299028"/>
                  <a:pt x="431801" y="334819"/>
                  <a:pt x="692728" y="290946"/>
                </a:cubicBezTo>
                <a:cubicBezTo>
                  <a:pt x="953655" y="247073"/>
                  <a:pt x="1565564" y="0"/>
                  <a:pt x="1565564"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22"/>
          <p:cNvSpPr/>
          <p:nvPr/>
        </p:nvSpPr>
        <p:spPr>
          <a:xfrm>
            <a:off x="1205345" y="3382825"/>
            <a:ext cx="727234" cy="313486"/>
          </a:xfrm>
          <a:custGeom>
            <a:avLst/>
            <a:gdLst>
              <a:gd name="connsiteX0" fmla="*/ 0 w 651164"/>
              <a:gd name="connsiteY0" fmla="*/ 166255 h 172450"/>
              <a:gd name="connsiteX1" fmla="*/ 387928 w 651164"/>
              <a:gd name="connsiteY1" fmla="*/ 152400 h 172450"/>
              <a:gd name="connsiteX2" fmla="*/ 651164 w 651164"/>
              <a:gd name="connsiteY2" fmla="*/ 0 h 172450"/>
            </a:gdLst>
            <a:ahLst/>
            <a:cxnLst>
              <a:cxn ang="0">
                <a:pos x="connsiteX0" y="connsiteY0"/>
              </a:cxn>
              <a:cxn ang="0">
                <a:pos x="connsiteX1" y="connsiteY1"/>
              </a:cxn>
              <a:cxn ang="0">
                <a:pos x="connsiteX2" y="connsiteY2"/>
              </a:cxn>
            </a:cxnLst>
            <a:rect l="l" t="t" r="r" b="b"/>
            <a:pathLst>
              <a:path w="651164" h="172450">
                <a:moveTo>
                  <a:pt x="0" y="166255"/>
                </a:moveTo>
                <a:cubicBezTo>
                  <a:pt x="139700" y="173182"/>
                  <a:pt x="279401" y="180109"/>
                  <a:pt x="387928" y="152400"/>
                </a:cubicBezTo>
                <a:cubicBezTo>
                  <a:pt x="496455" y="124691"/>
                  <a:pt x="573809" y="62345"/>
                  <a:pt x="651164" y="0"/>
                </a:cubicBezTo>
              </a:path>
            </a:pathLst>
          </a:custGeom>
          <a:no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4" name="Oval 353"/>
          <p:cNvSpPr/>
          <p:nvPr/>
        </p:nvSpPr>
        <p:spPr>
          <a:xfrm>
            <a:off x="1841413" y="3580104"/>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5" name="Oval 354"/>
          <p:cNvSpPr/>
          <p:nvPr/>
        </p:nvSpPr>
        <p:spPr>
          <a:xfrm>
            <a:off x="7611951" y="3692649"/>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6" name="TextBox 355"/>
          <p:cNvSpPr txBox="1"/>
          <p:nvPr/>
        </p:nvSpPr>
        <p:spPr>
          <a:xfrm>
            <a:off x="2087299" y="3536107"/>
            <a:ext cx="2045739" cy="307777"/>
          </a:xfrm>
          <a:prstGeom prst="rect">
            <a:avLst/>
          </a:prstGeom>
          <a:noFill/>
        </p:spPr>
        <p:txBody>
          <a:bodyPr wrap="square" rtlCol="0">
            <a:spAutoFit/>
          </a:bodyPr>
          <a:lstStyle/>
          <a:p>
            <a:r>
              <a:rPr lang="en-US" sz="1400" dirty="0">
                <a:solidFill>
                  <a:srgbClr val="FF0000"/>
                </a:solidFill>
              </a:rPr>
              <a:t>Solar ownership = user</a:t>
            </a:r>
          </a:p>
        </p:txBody>
      </p:sp>
      <p:sp>
        <p:nvSpPr>
          <p:cNvPr id="24" name="Freeform 23"/>
          <p:cNvSpPr/>
          <p:nvPr/>
        </p:nvSpPr>
        <p:spPr>
          <a:xfrm>
            <a:off x="1191491" y="4119606"/>
            <a:ext cx="484909" cy="124983"/>
          </a:xfrm>
          <a:custGeom>
            <a:avLst/>
            <a:gdLst>
              <a:gd name="connsiteX0" fmla="*/ 0 w 484909"/>
              <a:gd name="connsiteY0" fmla="*/ 0 h 124983"/>
              <a:gd name="connsiteX1" fmla="*/ 374073 w 484909"/>
              <a:gd name="connsiteY1" fmla="*/ 124691 h 124983"/>
              <a:gd name="connsiteX2" fmla="*/ 484909 w 484909"/>
              <a:gd name="connsiteY2" fmla="*/ 27710 h 124983"/>
            </a:gdLst>
            <a:ahLst/>
            <a:cxnLst>
              <a:cxn ang="0">
                <a:pos x="connsiteX0" y="connsiteY0"/>
              </a:cxn>
              <a:cxn ang="0">
                <a:pos x="connsiteX1" y="connsiteY1"/>
              </a:cxn>
              <a:cxn ang="0">
                <a:pos x="connsiteX2" y="connsiteY2"/>
              </a:cxn>
            </a:cxnLst>
            <a:rect l="l" t="t" r="r" b="b"/>
            <a:pathLst>
              <a:path w="484909" h="124983">
                <a:moveTo>
                  <a:pt x="0" y="0"/>
                </a:moveTo>
                <a:cubicBezTo>
                  <a:pt x="146627" y="60036"/>
                  <a:pt x="293255" y="120073"/>
                  <a:pt x="374073" y="124691"/>
                </a:cubicBezTo>
                <a:cubicBezTo>
                  <a:pt x="454891" y="129309"/>
                  <a:pt x="469900" y="78509"/>
                  <a:pt x="484909" y="27710"/>
                </a:cubicBezTo>
              </a:path>
            </a:pathLst>
          </a:custGeom>
          <a:no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24"/>
          <p:cNvSpPr/>
          <p:nvPr/>
        </p:nvSpPr>
        <p:spPr>
          <a:xfrm>
            <a:off x="1163782" y="3703970"/>
            <a:ext cx="692727" cy="138877"/>
          </a:xfrm>
          <a:custGeom>
            <a:avLst/>
            <a:gdLst>
              <a:gd name="connsiteX0" fmla="*/ 0 w 692727"/>
              <a:gd name="connsiteY0" fmla="*/ 0 h 138877"/>
              <a:gd name="connsiteX1" fmla="*/ 346363 w 692727"/>
              <a:gd name="connsiteY1" fmla="*/ 138546 h 138877"/>
              <a:gd name="connsiteX2" fmla="*/ 692727 w 692727"/>
              <a:gd name="connsiteY2" fmla="*/ 41564 h 138877"/>
            </a:gdLst>
            <a:ahLst/>
            <a:cxnLst>
              <a:cxn ang="0">
                <a:pos x="connsiteX0" y="connsiteY0"/>
              </a:cxn>
              <a:cxn ang="0">
                <a:pos x="connsiteX1" y="connsiteY1"/>
              </a:cxn>
              <a:cxn ang="0">
                <a:pos x="connsiteX2" y="connsiteY2"/>
              </a:cxn>
            </a:cxnLst>
            <a:rect l="l" t="t" r="r" b="b"/>
            <a:pathLst>
              <a:path w="692727" h="138877">
                <a:moveTo>
                  <a:pt x="0" y="0"/>
                </a:moveTo>
                <a:cubicBezTo>
                  <a:pt x="115454" y="65809"/>
                  <a:pt x="230909" y="131619"/>
                  <a:pt x="346363" y="138546"/>
                </a:cubicBezTo>
                <a:cubicBezTo>
                  <a:pt x="461817" y="145473"/>
                  <a:pt x="692727" y="41564"/>
                  <a:pt x="692727" y="41564"/>
                </a:cubicBezTo>
              </a:path>
            </a:pathLst>
          </a:custGeom>
          <a:no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Freeform 36"/>
          <p:cNvSpPr/>
          <p:nvPr/>
        </p:nvSpPr>
        <p:spPr>
          <a:xfrm>
            <a:off x="2017611" y="3477436"/>
            <a:ext cx="2069480" cy="152455"/>
          </a:xfrm>
          <a:custGeom>
            <a:avLst/>
            <a:gdLst>
              <a:gd name="connsiteX0" fmla="*/ 19007 w 2069480"/>
              <a:gd name="connsiteY0" fmla="*/ 138600 h 152455"/>
              <a:gd name="connsiteX1" fmla="*/ 296098 w 2069480"/>
              <a:gd name="connsiteY1" fmla="*/ 55 h 152455"/>
              <a:gd name="connsiteX2" fmla="*/ 2069480 w 2069480"/>
              <a:gd name="connsiteY2" fmla="*/ 152455 h 152455"/>
            </a:gdLst>
            <a:ahLst/>
            <a:cxnLst>
              <a:cxn ang="0">
                <a:pos x="connsiteX0" y="connsiteY0"/>
              </a:cxn>
              <a:cxn ang="0">
                <a:pos x="connsiteX1" y="connsiteY1"/>
              </a:cxn>
              <a:cxn ang="0">
                <a:pos x="connsiteX2" y="connsiteY2"/>
              </a:cxn>
            </a:cxnLst>
            <a:rect l="l" t="t" r="r" b="b"/>
            <a:pathLst>
              <a:path w="2069480" h="152455">
                <a:moveTo>
                  <a:pt x="19007" y="138600"/>
                </a:moveTo>
                <a:cubicBezTo>
                  <a:pt x="-13321" y="68173"/>
                  <a:pt x="-45648" y="-2254"/>
                  <a:pt x="296098" y="55"/>
                </a:cubicBezTo>
                <a:cubicBezTo>
                  <a:pt x="637844" y="2364"/>
                  <a:pt x="2069480" y="152455"/>
                  <a:pt x="2069480" y="152455"/>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Freeform 38"/>
          <p:cNvSpPr/>
          <p:nvPr/>
        </p:nvSpPr>
        <p:spPr>
          <a:xfrm>
            <a:off x="4322618" y="3172691"/>
            <a:ext cx="2895600" cy="465879"/>
          </a:xfrm>
          <a:custGeom>
            <a:avLst/>
            <a:gdLst>
              <a:gd name="connsiteX0" fmla="*/ 0 w 2895600"/>
              <a:gd name="connsiteY0" fmla="*/ 443345 h 465879"/>
              <a:gd name="connsiteX1" fmla="*/ 1731818 w 2895600"/>
              <a:gd name="connsiteY1" fmla="*/ 415636 h 465879"/>
              <a:gd name="connsiteX2" fmla="*/ 2895600 w 2895600"/>
              <a:gd name="connsiteY2" fmla="*/ 0 h 465879"/>
            </a:gdLst>
            <a:ahLst/>
            <a:cxnLst>
              <a:cxn ang="0">
                <a:pos x="connsiteX0" y="connsiteY0"/>
              </a:cxn>
              <a:cxn ang="0">
                <a:pos x="connsiteX1" y="connsiteY1"/>
              </a:cxn>
              <a:cxn ang="0">
                <a:pos x="connsiteX2" y="connsiteY2"/>
              </a:cxn>
            </a:cxnLst>
            <a:rect l="l" t="t" r="r" b="b"/>
            <a:pathLst>
              <a:path w="2895600" h="465879">
                <a:moveTo>
                  <a:pt x="0" y="443345"/>
                </a:moveTo>
                <a:cubicBezTo>
                  <a:pt x="624609" y="466436"/>
                  <a:pt x="1249218" y="489527"/>
                  <a:pt x="1731818" y="415636"/>
                </a:cubicBezTo>
                <a:cubicBezTo>
                  <a:pt x="2214418" y="341745"/>
                  <a:pt x="2895600" y="0"/>
                  <a:pt x="2895600"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Freeform 39"/>
          <p:cNvSpPr/>
          <p:nvPr/>
        </p:nvSpPr>
        <p:spPr>
          <a:xfrm>
            <a:off x="1787236" y="4100945"/>
            <a:ext cx="2369128" cy="96982"/>
          </a:xfrm>
          <a:custGeom>
            <a:avLst/>
            <a:gdLst>
              <a:gd name="connsiteX0" fmla="*/ 0 w 2369128"/>
              <a:gd name="connsiteY0" fmla="*/ 0 h 96982"/>
              <a:gd name="connsiteX1" fmla="*/ 568037 w 2369128"/>
              <a:gd name="connsiteY1" fmla="*/ 96982 h 96982"/>
              <a:gd name="connsiteX2" fmla="*/ 2369128 w 2369128"/>
              <a:gd name="connsiteY2" fmla="*/ 55419 h 96982"/>
            </a:gdLst>
            <a:ahLst/>
            <a:cxnLst>
              <a:cxn ang="0">
                <a:pos x="connsiteX0" y="connsiteY0"/>
              </a:cxn>
              <a:cxn ang="0">
                <a:pos x="connsiteX1" y="connsiteY1"/>
              </a:cxn>
              <a:cxn ang="0">
                <a:pos x="connsiteX2" y="connsiteY2"/>
              </a:cxn>
            </a:cxnLst>
            <a:rect l="l" t="t" r="r" b="b"/>
            <a:pathLst>
              <a:path w="2369128" h="96982">
                <a:moveTo>
                  <a:pt x="0" y="0"/>
                </a:moveTo>
                <a:cubicBezTo>
                  <a:pt x="86591" y="43873"/>
                  <a:pt x="568037" y="96982"/>
                  <a:pt x="568037" y="96982"/>
                </a:cubicBezTo>
                <a:lnTo>
                  <a:pt x="2369128" y="55419"/>
                </a:ln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reeform 40"/>
          <p:cNvSpPr/>
          <p:nvPr/>
        </p:nvSpPr>
        <p:spPr>
          <a:xfrm>
            <a:off x="4308764" y="3532670"/>
            <a:ext cx="3380509" cy="194203"/>
          </a:xfrm>
          <a:custGeom>
            <a:avLst/>
            <a:gdLst>
              <a:gd name="connsiteX0" fmla="*/ 0 w 3380509"/>
              <a:gd name="connsiteY0" fmla="*/ 83366 h 194203"/>
              <a:gd name="connsiteX1" fmla="*/ 1620981 w 3380509"/>
              <a:gd name="connsiteY1" fmla="*/ 152639 h 194203"/>
              <a:gd name="connsiteX2" fmla="*/ 3034145 w 3380509"/>
              <a:gd name="connsiteY2" fmla="*/ 239 h 194203"/>
              <a:gd name="connsiteX3" fmla="*/ 3380509 w 3380509"/>
              <a:gd name="connsiteY3" fmla="*/ 194203 h 194203"/>
            </a:gdLst>
            <a:ahLst/>
            <a:cxnLst>
              <a:cxn ang="0">
                <a:pos x="connsiteX0" y="connsiteY0"/>
              </a:cxn>
              <a:cxn ang="0">
                <a:pos x="connsiteX1" y="connsiteY1"/>
              </a:cxn>
              <a:cxn ang="0">
                <a:pos x="connsiteX2" y="connsiteY2"/>
              </a:cxn>
              <a:cxn ang="0">
                <a:pos x="connsiteX3" y="connsiteY3"/>
              </a:cxn>
            </a:cxnLst>
            <a:rect l="l" t="t" r="r" b="b"/>
            <a:pathLst>
              <a:path w="3380509" h="194203">
                <a:moveTo>
                  <a:pt x="0" y="83366"/>
                </a:moveTo>
                <a:cubicBezTo>
                  <a:pt x="557645" y="124929"/>
                  <a:pt x="1115290" y="166493"/>
                  <a:pt x="1620981" y="152639"/>
                </a:cubicBezTo>
                <a:cubicBezTo>
                  <a:pt x="2126672" y="138785"/>
                  <a:pt x="2740890" y="-6688"/>
                  <a:pt x="3034145" y="239"/>
                </a:cubicBezTo>
                <a:cubicBezTo>
                  <a:pt x="3327400" y="7166"/>
                  <a:pt x="3380509" y="194203"/>
                  <a:pt x="3380509" y="194203"/>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41"/>
          <p:cNvSpPr/>
          <p:nvPr/>
        </p:nvSpPr>
        <p:spPr>
          <a:xfrm>
            <a:off x="4350327" y="3865418"/>
            <a:ext cx="3325091" cy="493406"/>
          </a:xfrm>
          <a:custGeom>
            <a:avLst/>
            <a:gdLst>
              <a:gd name="connsiteX0" fmla="*/ 0 w 3325091"/>
              <a:gd name="connsiteY0" fmla="*/ 374073 h 493406"/>
              <a:gd name="connsiteX1" fmla="*/ 1565564 w 3325091"/>
              <a:gd name="connsiteY1" fmla="*/ 471055 h 493406"/>
              <a:gd name="connsiteX2" fmla="*/ 3325091 w 3325091"/>
              <a:gd name="connsiteY2" fmla="*/ 0 h 493406"/>
            </a:gdLst>
            <a:ahLst/>
            <a:cxnLst>
              <a:cxn ang="0">
                <a:pos x="connsiteX0" y="connsiteY0"/>
              </a:cxn>
              <a:cxn ang="0">
                <a:pos x="connsiteX1" y="connsiteY1"/>
              </a:cxn>
              <a:cxn ang="0">
                <a:pos x="connsiteX2" y="connsiteY2"/>
              </a:cxn>
            </a:cxnLst>
            <a:rect l="l" t="t" r="r" b="b"/>
            <a:pathLst>
              <a:path w="3325091" h="493406">
                <a:moveTo>
                  <a:pt x="0" y="374073"/>
                </a:moveTo>
                <a:cubicBezTo>
                  <a:pt x="505691" y="453736"/>
                  <a:pt x="1011382" y="533400"/>
                  <a:pt x="1565564" y="471055"/>
                </a:cubicBezTo>
                <a:cubicBezTo>
                  <a:pt x="2119746" y="408710"/>
                  <a:pt x="3325091" y="0"/>
                  <a:pt x="3325091"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Freeform 42"/>
          <p:cNvSpPr/>
          <p:nvPr/>
        </p:nvSpPr>
        <p:spPr>
          <a:xfrm>
            <a:off x="7827818" y="3352800"/>
            <a:ext cx="1122218" cy="466541"/>
          </a:xfrm>
          <a:custGeom>
            <a:avLst/>
            <a:gdLst>
              <a:gd name="connsiteX0" fmla="*/ 0 w 1122218"/>
              <a:gd name="connsiteY0" fmla="*/ 415636 h 466541"/>
              <a:gd name="connsiteX1" fmla="*/ 526473 w 1122218"/>
              <a:gd name="connsiteY1" fmla="*/ 429491 h 466541"/>
              <a:gd name="connsiteX2" fmla="*/ 1122218 w 1122218"/>
              <a:gd name="connsiteY2" fmla="*/ 0 h 466541"/>
            </a:gdLst>
            <a:ahLst/>
            <a:cxnLst>
              <a:cxn ang="0">
                <a:pos x="connsiteX0" y="connsiteY0"/>
              </a:cxn>
              <a:cxn ang="0">
                <a:pos x="connsiteX1" y="connsiteY1"/>
              </a:cxn>
              <a:cxn ang="0">
                <a:pos x="connsiteX2" y="connsiteY2"/>
              </a:cxn>
            </a:cxnLst>
            <a:rect l="l" t="t" r="r" b="b"/>
            <a:pathLst>
              <a:path w="1122218" h="466541">
                <a:moveTo>
                  <a:pt x="0" y="415636"/>
                </a:moveTo>
                <a:cubicBezTo>
                  <a:pt x="169718" y="457200"/>
                  <a:pt x="339437" y="498764"/>
                  <a:pt x="526473" y="429491"/>
                </a:cubicBezTo>
                <a:cubicBezTo>
                  <a:pt x="713509" y="360218"/>
                  <a:pt x="917863" y="180109"/>
                  <a:pt x="1122218"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Freeform 43"/>
          <p:cNvSpPr/>
          <p:nvPr/>
        </p:nvSpPr>
        <p:spPr>
          <a:xfrm>
            <a:off x="7426036" y="3075709"/>
            <a:ext cx="983673" cy="166467"/>
          </a:xfrm>
          <a:custGeom>
            <a:avLst/>
            <a:gdLst>
              <a:gd name="connsiteX0" fmla="*/ 0 w 983673"/>
              <a:gd name="connsiteY0" fmla="*/ 27709 h 166467"/>
              <a:gd name="connsiteX1" fmla="*/ 415637 w 983673"/>
              <a:gd name="connsiteY1" fmla="*/ 166255 h 166467"/>
              <a:gd name="connsiteX2" fmla="*/ 983673 w 983673"/>
              <a:gd name="connsiteY2" fmla="*/ 0 h 166467"/>
            </a:gdLst>
            <a:ahLst/>
            <a:cxnLst>
              <a:cxn ang="0">
                <a:pos x="connsiteX0" y="connsiteY0"/>
              </a:cxn>
              <a:cxn ang="0">
                <a:pos x="connsiteX1" y="connsiteY1"/>
              </a:cxn>
              <a:cxn ang="0">
                <a:pos x="connsiteX2" y="connsiteY2"/>
              </a:cxn>
            </a:cxnLst>
            <a:rect l="l" t="t" r="r" b="b"/>
            <a:pathLst>
              <a:path w="983673" h="166467">
                <a:moveTo>
                  <a:pt x="0" y="27709"/>
                </a:moveTo>
                <a:cubicBezTo>
                  <a:pt x="125846" y="99291"/>
                  <a:pt x="251692" y="170873"/>
                  <a:pt x="415637" y="166255"/>
                </a:cubicBezTo>
                <a:cubicBezTo>
                  <a:pt x="579582" y="161637"/>
                  <a:pt x="983673" y="0"/>
                  <a:pt x="983673"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Freeform 44"/>
          <p:cNvSpPr/>
          <p:nvPr/>
        </p:nvSpPr>
        <p:spPr>
          <a:xfrm>
            <a:off x="6137564" y="2216727"/>
            <a:ext cx="1163781" cy="775855"/>
          </a:xfrm>
          <a:custGeom>
            <a:avLst/>
            <a:gdLst>
              <a:gd name="connsiteX0" fmla="*/ 1163781 w 1163781"/>
              <a:gd name="connsiteY0" fmla="*/ 775855 h 775855"/>
              <a:gd name="connsiteX1" fmla="*/ 581891 w 1163781"/>
              <a:gd name="connsiteY1" fmla="*/ 193964 h 775855"/>
              <a:gd name="connsiteX2" fmla="*/ 0 w 1163781"/>
              <a:gd name="connsiteY2" fmla="*/ 0 h 775855"/>
            </a:gdLst>
            <a:ahLst/>
            <a:cxnLst>
              <a:cxn ang="0">
                <a:pos x="connsiteX0" y="connsiteY0"/>
              </a:cxn>
              <a:cxn ang="0">
                <a:pos x="connsiteX1" y="connsiteY1"/>
              </a:cxn>
              <a:cxn ang="0">
                <a:pos x="connsiteX2" y="connsiteY2"/>
              </a:cxn>
            </a:cxnLst>
            <a:rect l="l" t="t" r="r" b="b"/>
            <a:pathLst>
              <a:path w="1163781" h="775855">
                <a:moveTo>
                  <a:pt x="1163781" y="775855"/>
                </a:moveTo>
                <a:cubicBezTo>
                  <a:pt x="969817" y="549564"/>
                  <a:pt x="775854" y="323273"/>
                  <a:pt x="581891" y="193964"/>
                </a:cubicBezTo>
                <a:cubicBezTo>
                  <a:pt x="387928" y="64655"/>
                  <a:pt x="0" y="0"/>
                  <a:pt x="0"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Freeform 45"/>
          <p:cNvSpPr/>
          <p:nvPr/>
        </p:nvSpPr>
        <p:spPr>
          <a:xfrm>
            <a:off x="1177636" y="4812334"/>
            <a:ext cx="665019" cy="170495"/>
          </a:xfrm>
          <a:custGeom>
            <a:avLst/>
            <a:gdLst>
              <a:gd name="connsiteX0" fmla="*/ 0 w 665019"/>
              <a:gd name="connsiteY0" fmla="*/ 0 h 170495"/>
              <a:gd name="connsiteX1" fmla="*/ 180109 w 665019"/>
              <a:gd name="connsiteY1" fmla="*/ 166254 h 170495"/>
              <a:gd name="connsiteX2" fmla="*/ 665019 w 665019"/>
              <a:gd name="connsiteY2" fmla="*/ 124691 h 170495"/>
            </a:gdLst>
            <a:ahLst/>
            <a:cxnLst>
              <a:cxn ang="0">
                <a:pos x="connsiteX0" y="connsiteY0"/>
              </a:cxn>
              <a:cxn ang="0">
                <a:pos x="connsiteX1" y="connsiteY1"/>
              </a:cxn>
              <a:cxn ang="0">
                <a:pos x="connsiteX2" y="connsiteY2"/>
              </a:cxn>
            </a:cxnLst>
            <a:rect l="l" t="t" r="r" b="b"/>
            <a:pathLst>
              <a:path w="665019" h="170495">
                <a:moveTo>
                  <a:pt x="0" y="0"/>
                </a:moveTo>
                <a:cubicBezTo>
                  <a:pt x="34636" y="72736"/>
                  <a:pt x="69272" y="145472"/>
                  <a:pt x="180109" y="166254"/>
                </a:cubicBezTo>
                <a:cubicBezTo>
                  <a:pt x="290946" y="187036"/>
                  <a:pt x="665019" y="124691"/>
                  <a:pt x="665019" y="124691"/>
                </a:cubicBezTo>
              </a:path>
            </a:pathLst>
          </a:custGeom>
          <a:no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Freeform 49"/>
          <p:cNvSpPr/>
          <p:nvPr/>
        </p:nvSpPr>
        <p:spPr>
          <a:xfrm>
            <a:off x="1177636" y="5283388"/>
            <a:ext cx="817419" cy="282736"/>
          </a:xfrm>
          <a:custGeom>
            <a:avLst/>
            <a:gdLst>
              <a:gd name="connsiteX0" fmla="*/ 0 w 817419"/>
              <a:gd name="connsiteY0" fmla="*/ 0 h 282736"/>
              <a:gd name="connsiteX1" fmla="*/ 277091 w 817419"/>
              <a:gd name="connsiteY1" fmla="*/ 263237 h 282736"/>
              <a:gd name="connsiteX2" fmla="*/ 817419 w 817419"/>
              <a:gd name="connsiteY2" fmla="*/ 263237 h 282736"/>
            </a:gdLst>
            <a:ahLst/>
            <a:cxnLst>
              <a:cxn ang="0">
                <a:pos x="connsiteX0" y="connsiteY0"/>
              </a:cxn>
              <a:cxn ang="0">
                <a:pos x="connsiteX1" y="connsiteY1"/>
              </a:cxn>
              <a:cxn ang="0">
                <a:pos x="connsiteX2" y="connsiteY2"/>
              </a:cxn>
            </a:cxnLst>
            <a:rect l="l" t="t" r="r" b="b"/>
            <a:pathLst>
              <a:path w="817419" h="282736">
                <a:moveTo>
                  <a:pt x="0" y="0"/>
                </a:moveTo>
                <a:cubicBezTo>
                  <a:pt x="70427" y="109682"/>
                  <a:pt x="140855" y="219364"/>
                  <a:pt x="277091" y="263237"/>
                </a:cubicBezTo>
                <a:cubicBezTo>
                  <a:pt x="413327" y="307110"/>
                  <a:pt x="817419" y="263237"/>
                  <a:pt x="817419" y="263237"/>
                </a:cubicBezTo>
              </a:path>
            </a:pathLst>
          </a:custGeom>
          <a:no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Freeform 50"/>
          <p:cNvSpPr/>
          <p:nvPr/>
        </p:nvSpPr>
        <p:spPr>
          <a:xfrm>
            <a:off x="1205345" y="4978588"/>
            <a:ext cx="775855" cy="296085"/>
          </a:xfrm>
          <a:custGeom>
            <a:avLst/>
            <a:gdLst>
              <a:gd name="connsiteX0" fmla="*/ 0 w 775855"/>
              <a:gd name="connsiteY0" fmla="*/ 249382 h 296085"/>
              <a:gd name="connsiteX1" fmla="*/ 457200 w 775855"/>
              <a:gd name="connsiteY1" fmla="*/ 277091 h 296085"/>
              <a:gd name="connsiteX2" fmla="*/ 775855 w 775855"/>
              <a:gd name="connsiteY2" fmla="*/ 0 h 296085"/>
            </a:gdLst>
            <a:ahLst/>
            <a:cxnLst>
              <a:cxn ang="0">
                <a:pos x="connsiteX0" y="connsiteY0"/>
              </a:cxn>
              <a:cxn ang="0">
                <a:pos x="connsiteX1" y="connsiteY1"/>
              </a:cxn>
              <a:cxn ang="0">
                <a:pos x="connsiteX2" y="connsiteY2"/>
              </a:cxn>
            </a:cxnLst>
            <a:rect l="l" t="t" r="r" b="b"/>
            <a:pathLst>
              <a:path w="775855" h="296085">
                <a:moveTo>
                  <a:pt x="0" y="249382"/>
                </a:moveTo>
                <a:cubicBezTo>
                  <a:pt x="163945" y="284018"/>
                  <a:pt x="327891" y="318655"/>
                  <a:pt x="457200" y="277091"/>
                </a:cubicBezTo>
                <a:cubicBezTo>
                  <a:pt x="586509" y="235527"/>
                  <a:pt x="681182" y="117763"/>
                  <a:pt x="775855" y="0"/>
                </a:cubicBezTo>
              </a:path>
            </a:pathLst>
          </a:custGeom>
          <a:no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Freeform 52"/>
          <p:cNvSpPr/>
          <p:nvPr/>
        </p:nvSpPr>
        <p:spPr>
          <a:xfrm>
            <a:off x="1995055" y="4946073"/>
            <a:ext cx="2225509" cy="222003"/>
          </a:xfrm>
          <a:custGeom>
            <a:avLst/>
            <a:gdLst>
              <a:gd name="connsiteX0" fmla="*/ 0 w 2225509"/>
              <a:gd name="connsiteY0" fmla="*/ 0 h 222003"/>
              <a:gd name="connsiteX1" fmla="*/ 623454 w 2225509"/>
              <a:gd name="connsiteY1" fmla="*/ 83127 h 222003"/>
              <a:gd name="connsiteX2" fmla="*/ 2022763 w 2225509"/>
              <a:gd name="connsiteY2" fmla="*/ 221672 h 222003"/>
              <a:gd name="connsiteX3" fmla="*/ 2216727 w 2225509"/>
              <a:gd name="connsiteY3" fmla="*/ 124691 h 222003"/>
            </a:gdLst>
            <a:ahLst/>
            <a:cxnLst>
              <a:cxn ang="0">
                <a:pos x="connsiteX0" y="connsiteY0"/>
              </a:cxn>
              <a:cxn ang="0">
                <a:pos x="connsiteX1" y="connsiteY1"/>
              </a:cxn>
              <a:cxn ang="0">
                <a:pos x="connsiteX2" y="connsiteY2"/>
              </a:cxn>
              <a:cxn ang="0">
                <a:pos x="connsiteX3" y="connsiteY3"/>
              </a:cxn>
            </a:cxnLst>
            <a:rect l="l" t="t" r="r" b="b"/>
            <a:pathLst>
              <a:path w="2225509" h="222003">
                <a:moveTo>
                  <a:pt x="0" y="0"/>
                </a:moveTo>
                <a:cubicBezTo>
                  <a:pt x="143163" y="23091"/>
                  <a:pt x="286327" y="46182"/>
                  <a:pt x="623454" y="83127"/>
                </a:cubicBezTo>
                <a:cubicBezTo>
                  <a:pt x="960581" y="120072"/>
                  <a:pt x="1757218" y="214745"/>
                  <a:pt x="2022763" y="221672"/>
                </a:cubicBezTo>
                <a:cubicBezTo>
                  <a:pt x="2288308" y="228599"/>
                  <a:pt x="2216727" y="124691"/>
                  <a:pt x="2216727" y="124691"/>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Freeform 53"/>
          <p:cNvSpPr/>
          <p:nvPr/>
        </p:nvSpPr>
        <p:spPr>
          <a:xfrm>
            <a:off x="4419600" y="5126182"/>
            <a:ext cx="955964" cy="249382"/>
          </a:xfrm>
          <a:custGeom>
            <a:avLst/>
            <a:gdLst>
              <a:gd name="connsiteX0" fmla="*/ 0 w 955964"/>
              <a:gd name="connsiteY0" fmla="*/ 0 h 249382"/>
              <a:gd name="connsiteX1" fmla="*/ 332509 w 955964"/>
              <a:gd name="connsiteY1" fmla="*/ 193963 h 249382"/>
              <a:gd name="connsiteX2" fmla="*/ 955964 w 955964"/>
              <a:gd name="connsiteY2" fmla="*/ 249382 h 249382"/>
            </a:gdLst>
            <a:ahLst/>
            <a:cxnLst>
              <a:cxn ang="0">
                <a:pos x="connsiteX0" y="connsiteY0"/>
              </a:cxn>
              <a:cxn ang="0">
                <a:pos x="connsiteX1" y="connsiteY1"/>
              </a:cxn>
              <a:cxn ang="0">
                <a:pos x="connsiteX2" y="connsiteY2"/>
              </a:cxn>
            </a:cxnLst>
            <a:rect l="l" t="t" r="r" b="b"/>
            <a:pathLst>
              <a:path w="955964" h="249382">
                <a:moveTo>
                  <a:pt x="0" y="0"/>
                </a:moveTo>
                <a:cubicBezTo>
                  <a:pt x="86591" y="76199"/>
                  <a:pt x="173182" y="152399"/>
                  <a:pt x="332509" y="193963"/>
                </a:cubicBezTo>
                <a:cubicBezTo>
                  <a:pt x="491836" y="235527"/>
                  <a:pt x="955964" y="249382"/>
                  <a:pt x="955964" y="249382"/>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Freeform 58"/>
          <p:cNvSpPr/>
          <p:nvPr/>
        </p:nvSpPr>
        <p:spPr>
          <a:xfrm>
            <a:off x="5500255" y="3380509"/>
            <a:ext cx="3449781" cy="1939636"/>
          </a:xfrm>
          <a:custGeom>
            <a:avLst/>
            <a:gdLst>
              <a:gd name="connsiteX0" fmla="*/ 0 w 3449781"/>
              <a:gd name="connsiteY0" fmla="*/ 1939636 h 1939636"/>
              <a:gd name="connsiteX1" fmla="*/ 387927 w 3449781"/>
              <a:gd name="connsiteY1" fmla="*/ 1773382 h 1939636"/>
              <a:gd name="connsiteX2" fmla="*/ 2119745 w 3449781"/>
              <a:gd name="connsiteY2" fmla="*/ 1676400 h 1939636"/>
              <a:gd name="connsiteX3" fmla="*/ 3449781 w 3449781"/>
              <a:gd name="connsiteY3" fmla="*/ 0 h 1939636"/>
            </a:gdLst>
            <a:ahLst/>
            <a:cxnLst>
              <a:cxn ang="0">
                <a:pos x="connsiteX0" y="connsiteY0"/>
              </a:cxn>
              <a:cxn ang="0">
                <a:pos x="connsiteX1" y="connsiteY1"/>
              </a:cxn>
              <a:cxn ang="0">
                <a:pos x="connsiteX2" y="connsiteY2"/>
              </a:cxn>
              <a:cxn ang="0">
                <a:pos x="connsiteX3" y="connsiteY3"/>
              </a:cxn>
            </a:cxnLst>
            <a:rect l="l" t="t" r="r" b="b"/>
            <a:pathLst>
              <a:path w="3449781" h="1939636">
                <a:moveTo>
                  <a:pt x="0" y="1939636"/>
                </a:moveTo>
                <a:cubicBezTo>
                  <a:pt x="17318" y="1878445"/>
                  <a:pt x="34636" y="1817255"/>
                  <a:pt x="387927" y="1773382"/>
                </a:cubicBezTo>
                <a:cubicBezTo>
                  <a:pt x="741218" y="1729509"/>
                  <a:pt x="1609436" y="1971964"/>
                  <a:pt x="2119745" y="1676400"/>
                </a:cubicBezTo>
                <a:cubicBezTo>
                  <a:pt x="2630054" y="1380836"/>
                  <a:pt x="3449781" y="0"/>
                  <a:pt x="3449781"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Freeform 64"/>
          <p:cNvSpPr/>
          <p:nvPr/>
        </p:nvSpPr>
        <p:spPr>
          <a:xfrm>
            <a:off x="5541819" y="4629186"/>
            <a:ext cx="3846428" cy="665700"/>
          </a:xfrm>
          <a:custGeom>
            <a:avLst/>
            <a:gdLst>
              <a:gd name="connsiteX0" fmla="*/ 0 w 3976255"/>
              <a:gd name="connsiteY0" fmla="*/ 734291 h 736741"/>
              <a:gd name="connsiteX1" fmla="*/ 2923309 w 3976255"/>
              <a:gd name="connsiteY1" fmla="*/ 623455 h 736741"/>
              <a:gd name="connsiteX2" fmla="*/ 3976255 w 3976255"/>
              <a:gd name="connsiteY2" fmla="*/ 0 h 736741"/>
            </a:gdLst>
            <a:ahLst/>
            <a:cxnLst>
              <a:cxn ang="0">
                <a:pos x="connsiteX0" y="connsiteY0"/>
              </a:cxn>
              <a:cxn ang="0">
                <a:pos x="connsiteX1" y="connsiteY1"/>
              </a:cxn>
              <a:cxn ang="0">
                <a:pos x="connsiteX2" y="connsiteY2"/>
              </a:cxn>
            </a:cxnLst>
            <a:rect l="l" t="t" r="r" b="b"/>
            <a:pathLst>
              <a:path w="3976255" h="736741">
                <a:moveTo>
                  <a:pt x="0" y="734291"/>
                </a:moveTo>
                <a:cubicBezTo>
                  <a:pt x="1130300" y="740064"/>
                  <a:pt x="2260600" y="745837"/>
                  <a:pt x="2923309" y="623455"/>
                </a:cubicBezTo>
                <a:cubicBezTo>
                  <a:pt x="3586018" y="501073"/>
                  <a:pt x="3781136" y="250536"/>
                  <a:pt x="3976255"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Freeform 65"/>
          <p:cNvSpPr/>
          <p:nvPr/>
        </p:nvSpPr>
        <p:spPr>
          <a:xfrm>
            <a:off x="2216727" y="5347855"/>
            <a:ext cx="3131138" cy="178316"/>
          </a:xfrm>
          <a:custGeom>
            <a:avLst/>
            <a:gdLst>
              <a:gd name="connsiteX0" fmla="*/ 0 w 3131138"/>
              <a:gd name="connsiteY0" fmla="*/ 152400 h 178316"/>
              <a:gd name="connsiteX1" fmla="*/ 2618509 w 3131138"/>
              <a:gd name="connsiteY1" fmla="*/ 166254 h 178316"/>
              <a:gd name="connsiteX2" fmla="*/ 3131128 w 3131138"/>
              <a:gd name="connsiteY2" fmla="*/ 0 h 178316"/>
            </a:gdLst>
            <a:ahLst/>
            <a:cxnLst>
              <a:cxn ang="0">
                <a:pos x="connsiteX0" y="connsiteY0"/>
              </a:cxn>
              <a:cxn ang="0">
                <a:pos x="connsiteX1" y="connsiteY1"/>
              </a:cxn>
              <a:cxn ang="0">
                <a:pos x="connsiteX2" y="connsiteY2"/>
              </a:cxn>
            </a:cxnLst>
            <a:rect l="l" t="t" r="r" b="b"/>
            <a:pathLst>
              <a:path w="3131138" h="178316">
                <a:moveTo>
                  <a:pt x="0" y="152400"/>
                </a:moveTo>
                <a:cubicBezTo>
                  <a:pt x="1048327" y="172027"/>
                  <a:pt x="2096655" y="191654"/>
                  <a:pt x="2618509" y="166254"/>
                </a:cubicBezTo>
                <a:cubicBezTo>
                  <a:pt x="3140363" y="140854"/>
                  <a:pt x="3131128" y="0"/>
                  <a:pt x="3131128"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Freeform 67"/>
          <p:cNvSpPr/>
          <p:nvPr/>
        </p:nvSpPr>
        <p:spPr>
          <a:xfrm>
            <a:off x="1149927" y="5851425"/>
            <a:ext cx="692728" cy="332509"/>
          </a:xfrm>
          <a:custGeom>
            <a:avLst/>
            <a:gdLst>
              <a:gd name="connsiteX0" fmla="*/ 0 w 692728"/>
              <a:gd name="connsiteY0" fmla="*/ 0 h 332509"/>
              <a:gd name="connsiteX1" fmla="*/ 332509 w 692728"/>
              <a:gd name="connsiteY1" fmla="*/ 263236 h 332509"/>
              <a:gd name="connsiteX2" fmla="*/ 692728 w 692728"/>
              <a:gd name="connsiteY2" fmla="*/ 332509 h 332509"/>
            </a:gdLst>
            <a:ahLst/>
            <a:cxnLst>
              <a:cxn ang="0">
                <a:pos x="connsiteX0" y="connsiteY0"/>
              </a:cxn>
              <a:cxn ang="0">
                <a:pos x="connsiteX1" y="connsiteY1"/>
              </a:cxn>
              <a:cxn ang="0">
                <a:pos x="connsiteX2" y="connsiteY2"/>
              </a:cxn>
            </a:cxnLst>
            <a:rect l="l" t="t" r="r" b="b"/>
            <a:pathLst>
              <a:path w="692728" h="332509">
                <a:moveTo>
                  <a:pt x="0" y="0"/>
                </a:moveTo>
                <a:cubicBezTo>
                  <a:pt x="108527" y="103909"/>
                  <a:pt x="217054" y="207818"/>
                  <a:pt x="332509" y="263236"/>
                </a:cubicBezTo>
                <a:cubicBezTo>
                  <a:pt x="447964" y="318654"/>
                  <a:pt x="570346" y="325581"/>
                  <a:pt x="692728" y="332509"/>
                </a:cubicBezTo>
              </a:path>
            </a:pathLst>
          </a:custGeom>
          <a:no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Freeform 68"/>
          <p:cNvSpPr/>
          <p:nvPr/>
        </p:nvSpPr>
        <p:spPr>
          <a:xfrm>
            <a:off x="1177636" y="6400800"/>
            <a:ext cx="1995055" cy="166255"/>
          </a:xfrm>
          <a:custGeom>
            <a:avLst/>
            <a:gdLst>
              <a:gd name="connsiteX0" fmla="*/ 0 w 1995055"/>
              <a:gd name="connsiteY0" fmla="*/ 0 h 166255"/>
              <a:gd name="connsiteX1" fmla="*/ 1191491 w 1995055"/>
              <a:gd name="connsiteY1" fmla="*/ 124691 h 166255"/>
              <a:gd name="connsiteX2" fmla="*/ 1995055 w 1995055"/>
              <a:gd name="connsiteY2" fmla="*/ 166255 h 166255"/>
            </a:gdLst>
            <a:ahLst/>
            <a:cxnLst>
              <a:cxn ang="0">
                <a:pos x="connsiteX0" y="connsiteY0"/>
              </a:cxn>
              <a:cxn ang="0">
                <a:pos x="connsiteX1" y="connsiteY1"/>
              </a:cxn>
              <a:cxn ang="0">
                <a:pos x="connsiteX2" y="connsiteY2"/>
              </a:cxn>
            </a:cxnLst>
            <a:rect l="l" t="t" r="r" b="b"/>
            <a:pathLst>
              <a:path w="1995055" h="166255">
                <a:moveTo>
                  <a:pt x="0" y="0"/>
                </a:moveTo>
                <a:lnTo>
                  <a:pt x="1191491" y="124691"/>
                </a:lnTo>
                <a:cubicBezTo>
                  <a:pt x="1524000" y="152400"/>
                  <a:pt x="1995055" y="166255"/>
                  <a:pt x="1995055" y="166255"/>
                </a:cubicBezTo>
              </a:path>
            </a:pathLst>
          </a:custGeom>
          <a:no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Freeform 69"/>
          <p:cNvSpPr/>
          <p:nvPr/>
        </p:nvSpPr>
        <p:spPr>
          <a:xfrm>
            <a:off x="2036618" y="5943600"/>
            <a:ext cx="2202873" cy="323244"/>
          </a:xfrm>
          <a:custGeom>
            <a:avLst/>
            <a:gdLst>
              <a:gd name="connsiteX0" fmla="*/ 0 w 2202873"/>
              <a:gd name="connsiteY0" fmla="*/ 263236 h 323244"/>
              <a:gd name="connsiteX1" fmla="*/ 1371600 w 2202873"/>
              <a:gd name="connsiteY1" fmla="*/ 304800 h 323244"/>
              <a:gd name="connsiteX2" fmla="*/ 2202873 w 2202873"/>
              <a:gd name="connsiteY2" fmla="*/ 0 h 323244"/>
            </a:gdLst>
            <a:ahLst/>
            <a:cxnLst>
              <a:cxn ang="0">
                <a:pos x="connsiteX0" y="connsiteY0"/>
              </a:cxn>
              <a:cxn ang="0">
                <a:pos x="connsiteX1" y="connsiteY1"/>
              </a:cxn>
              <a:cxn ang="0">
                <a:pos x="connsiteX2" y="connsiteY2"/>
              </a:cxn>
            </a:cxnLst>
            <a:rect l="l" t="t" r="r" b="b"/>
            <a:pathLst>
              <a:path w="2202873" h="323244">
                <a:moveTo>
                  <a:pt x="0" y="263236"/>
                </a:moveTo>
                <a:cubicBezTo>
                  <a:pt x="502227" y="305954"/>
                  <a:pt x="1004455" y="348673"/>
                  <a:pt x="1371600" y="304800"/>
                </a:cubicBezTo>
                <a:cubicBezTo>
                  <a:pt x="1738745" y="260927"/>
                  <a:pt x="1970809" y="130463"/>
                  <a:pt x="2202873"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Freeform 71"/>
          <p:cNvSpPr/>
          <p:nvPr/>
        </p:nvSpPr>
        <p:spPr>
          <a:xfrm>
            <a:off x="4225636" y="5957455"/>
            <a:ext cx="526473" cy="275573"/>
          </a:xfrm>
          <a:custGeom>
            <a:avLst/>
            <a:gdLst>
              <a:gd name="connsiteX0" fmla="*/ 0 w 526473"/>
              <a:gd name="connsiteY0" fmla="*/ 0 h 275573"/>
              <a:gd name="connsiteX1" fmla="*/ 96982 w 526473"/>
              <a:gd name="connsiteY1" fmla="*/ 263236 h 275573"/>
              <a:gd name="connsiteX2" fmla="*/ 526473 w 526473"/>
              <a:gd name="connsiteY2" fmla="*/ 235527 h 275573"/>
            </a:gdLst>
            <a:ahLst/>
            <a:cxnLst>
              <a:cxn ang="0">
                <a:pos x="connsiteX0" y="connsiteY0"/>
              </a:cxn>
              <a:cxn ang="0">
                <a:pos x="connsiteX1" y="connsiteY1"/>
              </a:cxn>
              <a:cxn ang="0">
                <a:pos x="connsiteX2" y="connsiteY2"/>
              </a:cxn>
            </a:cxnLst>
            <a:rect l="l" t="t" r="r" b="b"/>
            <a:pathLst>
              <a:path w="526473" h="275573">
                <a:moveTo>
                  <a:pt x="0" y="0"/>
                </a:moveTo>
                <a:cubicBezTo>
                  <a:pt x="4618" y="111991"/>
                  <a:pt x="9237" y="223982"/>
                  <a:pt x="96982" y="263236"/>
                </a:cubicBezTo>
                <a:cubicBezTo>
                  <a:pt x="184727" y="302490"/>
                  <a:pt x="526473" y="235527"/>
                  <a:pt x="526473" y="235527"/>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Freeform 74"/>
          <p:cNvSpPr/>
          <p:nvPr/>
        </p:nvSpPr>
        <p:spPr>
          <a:xfrm>
            <a:off x="4973782" y="4751881"/>
            <a:ext cx="4519459" cy="1302555"/>
          </a:xfrm>
          <a:custGeom>
            <a:avLst/>
            <a:gdLst>
              <a:gd name="connsiteX0" fmla="*/ 0 w 4599709"/>
              <a:gd name="connsiteY0" fmla="*/ 1399309 h 1399309"/>
              <a:gd name="connsiteX1" fmla="*/ 3366654 w 4599709"/>
              <a:gd name="connsiteY1" fmla="*/ 914400 h 1399309"/>
              <a:gd name="connsiteX2" fmla="*/ 4599709 w 4599709"/>
              <a:gd name="connsiteY2" fmla="*/ 0 h 1399309"/>
            </a:gdLst>
            <a:ahLst/>
            <a:cxnLst>
              <a:cxn ang="0">
                <a:pos x="connsiteX0" y="connsiteY0"/>
              </a:cxn>
              <a:cxn ang="0">
                <a:pos x="connsiteX1" y="connsiteY1"/>
              </a:cxn>
              <a:cxn ang="0">
                <a:pos x="connsiteX2" y="connsiteY2"/>
              </a:cxn>
            </a:cxnLst>
            <a:rect l="l" t="t" r="r" b="b"/>
            <a:pathLst>
              <a:path w="4599709" h="1399309">
                <a:moveTo>
                  <a:pt x="0" y="1399309"/>
                </a:moveTo>
                <a:cubicBezTo>
                  <a:pt x="1300018" y="1273463"/>
                  <a:pt x="2600036" y="1147618"/>
                  <a:pt x="3366654" y="914400"/>
                </a:cubicBezTo>
                <a:cubicBezTo>
                  <a:pt x="4133272" y="681182"/>
                  <a:pt x="4366490" y="340591"/>
                  <a:pt x="4599709"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Freeform 75"/>
          <p:cNvSpPr/>
          <p:nvPr/>
        </p:nvSpPr>
        <p:spPr>
          <a:xfrm>
            <a:off x="4946073" y="3408218"/>
            <a:ext cx="4169370" cy="2646218"/>
          </a:xfrm>
          <a:custGeom>
            <a:avLst/>
            <a:gdLst>
              <a:gd name="connsiteX0" fmla="*/ 0 w 4169370"/>
              <a:gd name="connsiteY0" fmla="*/ 2646218 h 2646218"/>
              <a:gd name="connsiteX1" fmla="*/ 3740727 w 4169370"/>
              <a:gd name="connsiteY1" fmla="*/ 1967346 h 2646218"/>
              <a:gd name="connsiteX2" fmla="*/ 4087091 w 4169370"/>
              <a:gd name="connsiteY2" fmla="*/ 0 h 2646218"/>
            </a:gdLst>
            <a:ahLst/>
            <a:cxnLst>
              <a:cxn ang="0">
                <a:pos x="connsiteX0" y="connsiteY0"/>
              </a:cxn>
              <a:cxn ang="0">
                <a:pos x="connsiteX1" y="connsiteY1"/>
              </a:cxn>
              <a:cxn ang="0">
                <a:pos x="connsiteX2" y="connsiteY2"/>
              </a:cxn>
            </a:cxnLst>
            <a:rect l="l" t="t" r="r" b="b"/>
            <a:pathLst>
              <a:path w="4169370" h="2646218">
                <a:moveTo>
                  <a:pt x="0" y="2646218"/>
                </a:moveTo>
                <a:cubicBezTo>
                  <a:pt x="1529772" y="2527300"/>
                  <a:pt x="3059545" y="2408382"/>
                  <a:pt x="3740727" y="1967346"/>
                </a:cubicBezTo>
                <a:cubicBezTo>
                  <a:pt x="4421909" y="1526310"/>
                  <a:pt x="4087091" y="0"/>
                  <a:pt x="4087091"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Freeform 81"/>
          <p:cNvSpPr/>
          <p:nvPr/>
        </p:nvSpPr>
        <p:spPr>
          <a:xfrm>
            <a:off x="3172691" y="6414422"/>
            <a:ext cx="1759527" cy="152633"/>
          </a:xfrm>
          <a:custGeom>
            <a:avLst/>
            <a:gdLst>
              <a:gd name="connsiteX0" fmla="*/ 0 w 1759527"/>
              <a:gd name="connsiteY0" fmla="*/ 124923 h 152633"/>
              <a:gd name="connsiteX1" fmla="*/ 720436 w 1759527"/>
              <a:gd name="connsiteY1" fmla="*/ 233 h 152633"/>
              <a:gd name="connsiteX2" fmla="*/ 1759527 w 1759527"/>
              <a:gd name="connsiteY2" fmla="*/ 152633 h 152633"/>
            </a:gdLst>
            <a:ahLst/>
            <a:cxnLst>
              <a:cxn ang="0">
                <a:pos x="connsiteX0" y="connsiteY0"/>
              </a:cxn>
              <a:cxn ang="0">
                <a:pos x="connsiteX1" y="connsiteY1"/>
              </a:cxn>
              <a:cxn ang="0">
                <a:pos x="connsiteX2" y="connsiteY2"/>
              </a:cxn>
            </a:cxnLst>
            <a:rect l="l" t="t" r="r" b="b"/>
            <a:pathLst>
              <a:path w="1759527" h="152633">
                <a:moveTo>
                  <a:pt x="0" y="124923"/>
                </a:moveTo>
                <a:cubicBezTo>
                  <a:pt x="213591" y="60269"/>
                  <a:pt x="427182" y="-4385"/>
                  <a:pt x="720436" y="233"/>
                </a:cubicBezTo>
                <a:cubicBezTo>
                  <a:pt x="1013690" y="4851"/>
                  <a:pt x="1759527" y="152633"/>
                  <a:pt x="1759527" y="152633"/>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Freeform 86"/>
          <p:cNvSpPr/>
          <p:nvPr/>
        </p:nvSpPr>
        <p:spPr>
          <a:xfrm>
            <a:off x="4918364" y="6371427"/>
            <a:ext cx="2242086" cy="209482"/>
          </a:xfrm>
          <a:custGeom>
            <a:avLst/>
            <a:gdLst>
              <a:gd name="connsiteX0" fmla="*/ 0 w 2242086"/>
              <a:gd name="connsiteY0" fmla="*/ 181773 h 209482"/>
              <a:gd name="connsiteX1" fmla="*/ 706581 w 2242086"/>
              <a:gd name="connsiteY1" fmla="*/ 1664 h 209482"/>
              <a:gd name="connsiteX2" fmla="*/ 2078181 w 2242086"/>
              <a:gd name="connsiteY2" fmla="*/ 98646 h 209482"/>
              <a:gd name="connsiteX3" fmla="*/ 2216727 w 2242086"/>
              <a:gd name="connsiteY3" fmla="*/ 209482 h 209482"/>
            </a:gdLst>
            <a:ahLst/>
            <a:cxnLst>
              <a:cxn ang="0">
                <a:pos x="connsiteX0" y="connsiteY0"/>
              </a:cxn>
              <a:cxn ang="0">
                <a:pos x="connsiteX1" y="connsiteY1"/>
              </a:cxn>
              <a:cxn ang="0">
                <a:pos x="connsiteX2" y="connsiteY2"/>
              </a:cxn>
              <a:cxn ang="0">
                <a:pos x="connsiteX3" y="connsiteY3"/>
              </a:cxn>
            </a:cxnLst>
            <a:rect l="l" t="t" r="r" b="b"/>
            <a:pathLst>
              <a:path w="2242086" h="209482">
                <a:moveTo>
                  <a:pt x="0" y="181773"/>
                </a:moveTo>
                <a:cubicBezTo>
                  <a:pt x="180109" y="98645"/>
                  <a:pt x="360218" y="15518"/>
                  <a:pt x="706581" y="1664"/>
                </a:cubicBezTo>
                <a:cubicBezTo>
                  <a:pt x="1052944" y="-12190"/>
                  <a:pt x="1826490" y="64010"/>
                  <a:pt x="2078181" y="98646"/>
                </a:cubicBezTo>
                <a:cubicBezTo>
                  <a:pt x="2329872" y="133282"/>
                  <a:pt x="2216727" y="209482"/>
                  <a:pt x="2216727" y="209482"/>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Freeform 90"/>
          <p:cNvSpPr/>
          <p:nvPr/>
        </p:nvSpPr>
        <p:spPr>
          <a:xfrm>
            <a:off x="7370618" y="6483927"/>
            <a:ext cx="609600" cy="212627"/>
          </a:xfrm>
          <a:custGeom>
            <a:avLst/>
            <a:gdLst>
              <a:gd name="connsiteX0" fmla="*/ 0 w 609600"/>
              <a:gd name="connsiteY0" fmla="*/ 193964 h 212627"/>
              <a:gd name="connsiteX1" fmla="*/ 387927 w 609600"/>
              <a:gd name="connsiteY1" fmla="*/ 193964 h 212627"/>
              <a:gd name="connsiteX2" fmla="*/ 609600 w 609600"/>
              <a:gd name="connsiteY2" fmla="*/ 0 h 212627"/>
            </a:gdLst>
            <a:ahLst/>
            <a:cxnLst>
              <a:cxn ang="0">
                <a:pos x="connsiteX0" y="connsiteY0"/>
              </a:cxn>
              <a:cxn ang="0">
                <a:pos x="connsiteX1" y="connsiteY1"/>
              </a:cxn>
              <a:cxn ang="0">
                <a:pos x="connsiteX2" y="connsiteY2"/>
              </a:cxn>
            </a:cxnLst>
            <a:rect l="l" t="t" r="r" b="b"/>
            <a:pathLst>
              <a:path w="609600" h="212627">
                <a:moveTo>
                  <a:pt x="0" y="193964"/>
                </a:moveTo>
                <a:cubicBezTo>
                  <a:pt x="143163" y="210127"/>
                  <a:pt x="286327" y="226291"/>
                  <a:pt x="387927" y="193964"/>
                </a:cubicBezTo>
                <a:cubicBezTo>
                  <a:pt x="489527" y="161637"/>
                  <a:pt x="549563" y="80818"/>
                  <a:pt x="609600"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Freeform 91"/>
          <p:cNvSpPr/>
          <p:nvPr/>
        </p:nvSpPr>
        <p:spPr>
          <a:xfrm>
            <a:off x="10446327" y="1508540"/>
            <a:ext cx="1598433" cy="4684442"/>
          </a:xfrm>
          <a:custGeom>
            <a:avLst/>
            <a:gdLst>
              <a:gd name="connsiteX0" fmla="*/ 0 w 1598433"/>
              <a:gd name="connsiteY0" fmla="*/ 4684442 h 4684442"/>
              <a:gd name="connsiteX1" fmla="*/ 1565564 w 1598433"/>
              <a:gd name="connsiteY1" fmla="*/ 3243569 h 4684442"/>
              <a:gd name="connsiteX2" fmla="*/ 983673 w 1598433"/>
              <a:gd name="connsiteY2" fmla="*/ 486515 h 4684442"/>
              <a:gd name="connsiteX3" fmla="*/ 27709 w 1598433"/>
              <a:gd name="connsiteY3" fmla="*/ 1605 h 4684442"/>
            </a:gdLst>
            <a:ahLst/>
            <a:cxnLst>
              <a:cxn ang="0">
                <a:pos x="connsiteX0" y="connsiteY0"/>
              </a:cxn>
              <a:cxn ang="0">
                <a:pos x="connsiteX1" y="connsiteY1"/>
              </a:cxn>
              <a:cxn ang="0">
                <a:pos x="connsiteX2" y="connsiteY2"/>
              </a:cxn>
              <a:cxn ang="0">
                <a:pos x="connsiteX3" y="connsiteY3"/>
              </a:cxn>
            </a:cxnLst>
            <a:rect l="l" t="t" r="r" b="b"/>
            <a:pathLst>
              <a:path w="1598433" h="4684442">
                <a:moveTo>
                  <a:pt x="0" y="4684442"/>
                </a:moveTo>
                <a:cubicBezTo>
                  <a:pt x="700809" y="4313832"/>
                  <a:pt x="1401619" y="3943223"/>
                  <a:pt x="1565564" y="3243569"/>
                </a:cubicBezTo>
                <a:cubicBezTo>
                  <a:pt x="1729509" y="2543915"/>
                  <a:pt x="1239982" y="1026842"/>
                  <a:pt x="983673" y="486515"/>
                </a:cubicBezTo>
                <a:cubicBezTo>
                  <a:pt x="727364" y="-53812"/>
                  <a:pt x="27709" y="1605"/>
                  <a:pt x="27709" y="1605"/>
                </a:cubicBezTo>
              </a:path>
            </a:pathLst>
          </a:custGeom>
          <a:noFill/>
          <a:ln w="28575">
            <a:solidFill>
              <a:srgbClr val="B09B71"/>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Freeform 106"/>
          <p:cNvSpPr/>
          <p:nvPr/>
        </p:nvSpPr>
        <p:spPr>
          <a:xfrm>
            <a:off x="10798780" y="3172257"/>
            <a:ext cx="680387" cy="709190"/>
          </a:xfrm>
          <a:custGeom>
            <a:avLst/>
            <a:gdLst>
              <a:gd name="connsiteX0" fmla="*/ 0 w 708462"/>
              <a:gd name="connsiteY0" fmla="*/ 24856 h 592893"/>
              <a:gd name="connsiteX1" fmla="*/ 678873 w 708462"/>
              <a:gd name="connsiteY1" fmla="*/ 66420 h 592893"/>
              <a:gd name="connsiteX2" fmla="*/ 595746 w 708462"/>
              <a:gd name="connsiteY2" fmla="*/ 592893 h 592893"/>
              <a:gd name="connsiteX3" fmla="*/ 595746 w 708462"/>
              <a:gd name="connsiteY3" fmla="*/ 592893 h 592893"/>
            </a:gdLst>
            <a:ahLst/>
            <a:cxnLst>
              <a:cxn ang="0">
                <a:pos x="connsiteX0" y="connsiteY0"/>
              </a:cxn>
              <a:cxn ang="0">
                <a:pos x="connsiteX1" y="connsiteY1"/>
              </a:cxn>
              <a:cxn ang="0">
                <a:pos x="connsiteX2" y="connsiteY2"/>
              </a:cxn>
              <a:cxn ang="0">
                <a:pos x="connsiteX3" y="connsiteY3"/>
              </a:cxn>
            </a:cxnLst>
            <a:rect l="l" t="t" r="r" b="b"/>
            <a:pathLst>
              <a:path w="708462" h="592893">
                <a:moveTo>
                  <a:pt x="0" y="24856"/>
                </a:moveTo>
                <a:cubicBezTo>
                  <a:pt x="289791" y="-1699"/>
                  <a:pt x="579582" y="-28253"/>
                  <a:pt x="678873" y="66420"/>
                </a:cubicBezTo>
                <a:cubicBezTo>
                  <a:pt x="778164" y="161093"/>
                  <a:pt x="595746" y="592893"/>
                  <a:pt x="595746" y="592893"/>
                </a:cubicBezTo>
                <a:lnTo>
                  <a:pt x="595746" y="592893"/>
                </a:lnTo>
              </a:path>
            </a:pathLst>
          </a:custGeom>
          <a:noFill/>
          <a:ln w="28575">
            <a:solidFill>
              <a:srgbClr val="B09B71"/>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Freeform 102"/>
          <p:cNvSpPr/>
          <p:nvPr/>
        </p:nvSpPr>
        <p:spPr>
          <a:xfrm>
            <a:off x="10260287" y="1850762"/>
            <a:ext cx="680387" cy="709190"/>
          </a:xfrm>
          <a:custGeom>
            <a:avLst/>
            <a:gdLst>
              <a:gd name="connsiteX0" fmla="*/ 0 w 708462"/>
              <a:gd name="connsiteY0" fmla="*/ 24856 h 592893"/>
              <a:gd name="connsiteX1" fmla="*/ 678873 w 708462"/>
              <a:gd name="connsiteY1" fmla="*/ 66420 h 592893"/>
              <a:gd name="connsiteX2" fmla="*/ 595746 w 708462"/>
              <a:gd name="connsiteY2" fmla="*/ 592893 h 592893"/>
              <a:gd name="connsiteX3" fmla="*/ 595746 w 708462"/>
              <a:gd name="connsiteY3" fmla="*/ 592893 h 592893"/>
            </a:gdLst>
            <a:ahLst/>
            <a:cxnLst>
              <a:cxn ang="0">
                <a:pos x="connsiteX0" y="connsiteY0"/>
              </a:cxn>
              <a:cxn ang="0">
                <a:pos x="connsiteX1" y="connsiteY1"/>
              </a:cxn>
              <a:cxn ang="0">
                <a:pos x="connsiteX2" y="connsiteY2"/>
              </a:cxn>
              <a:cxn ang="0">
                <a:pos x="connsiteX3" y="connsiteY3"/>
              </a:cxn>
            </a:cxnLst>
            <a:rect l="l" t="t" r="r" b="b"/>
            <a:pathLst>
              <a:path w="708462" h="592893">
                <a:moveTo>
                  <a:pt x="0" y="24856"/>
                </a:moveTo>
                <a:cubicBezTo>
                  <a:pt x="289791" y="-1699"/>
                  <a:pt x="579582" y="-28253"/>
                  <a:pt x="678873" y="66420"/>
                </a:cubicBezTo>
                <a:cubicBezTo>
                  <a:pt x="778164" y="161093"/>
                  <a:pt x="595746" y="592893"/>
                  <a:pt x="595746" y="592893"/>
                </a:cubicBezTo>
                <a:lnTo>
                  <a:pt x="595746" y="592893"/>
                </a:lnTo>
              </a:path>
            </a:pathLst>
          </a:custGeom>
          <a:noFill/>
          <a:ln w="28575">
            <a:solidFill>
              <a:srgbClr val="B09B71"/>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8" name="Picture 107"/>
          <p:cNvPicPr>
            <a:picLocks noChangeAspect="1"/>
          </p:cNvPicPr>
          <p:nvPr/>
        </p:nvPicPr>
        <p:blipFill>
          <a:blip r:embed="rId2"/>
          <a:stretch>
            <a:fillRect/>
          </a:stretch>
        </p:blipFill>
        <p:spPr>
          <a:xfrm>
            <a:off x="11067781" y="39737"/>
            <a:ext cx="1124219" cy="962994"/>
          </a:xfrm>
          <a:prstGeom prst="rect">
            <a:avLst/>
          </a:prstGeom>
        </p:spPr>
      </p:pic>
    </p:spTree>
    <p:extLst>
      <p:ext uri="{BB962C8B-B14F-4D97-AF65-F5344CB8AC3E}">
        <p14:creationId xmlns:p14="http://schemas.microsoft.com/office/powerpoint/2010/main" val="5722420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2" name="Straight Connector 31"/>
          <p:cNvCxnSpPr/>
          <p:nvPr/>
        </p:nvCxnSpPr>
        <p:spPr>
          <a:xfrm flipH="1">
            <a:off x="-10912" y="600468"/>
            <a:ext cx="8319542" cy="2364874"/>
          </a:xfrm>
          <a:prstGeom prst="line">
            <a:avLst/>
          </a:prstGeom>
          <a:ln w="28575">
            <a:solidFill>
              <a:srgbClr val="B09B7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61497" y="1372327"/>
            <a:ext cx="1626629" cy="1015663"/>
          </a:xfrm>
          <a:prstGeom prst="rect">
            <a:avLst/>
          </a:prstGeom>
          <a:noFill/>
        </p:spPr>
        <p:txBody>
          <a:bodyPr wrap="square" rtlCol="0">
            <a:spAutoFit/>
          </a:bodyPr>
          <a:lstStyle/>
          <a:p>
            <a:r>
              <a:rPr lang="en-US" b="1" dirty="0"/>
              <a:t>Today</a:t>
            </a:r>
          </a:p>
          <a:p>
            <a:r>
              <a:rPr lang="en-US" sz="1400" dirty="0"/>
              <a:t>Understood and/or embraced by the enterprise</a:t>
            </a:r>
          </a:p>
        </p:txBody>
      </p:sp>
      <p:cxnSp>
        <p:nvCxnSpPr>
          <p:cNvPr id="116" name="Straight Connector 115"/>
          <p:cNvCxnSpPr/>
          <p:nvPr/>
        </p:nvCxnSpPr>
        <p:spPr>
          <a:xfrm flipH="1">
            <a:off x="1313276" y="2560662"/>
            <a:ext cx="41858" cy="4297338"/>
          </a:xfrm>
          <a:prstGeom prst="line">
            <a:avLst/>
          </a:prstGeom>
          <a:ln>
            <a:solidFill>
              <a:srgbClr val="B09B71"/>
            </a:solidFill>
            <a:prstDash val="dash"/>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183730" y="42439"/>
            <a:ext cx="11670373" cy="1692771"/>
          </a:xfrm>
          <a:prstGeom prst="rect">
            <a:avLst/>
          </a:prstGeom>
          <a:noFill/>
        </p:spPr>
        <p:txBody>
          <a:bodyPr wrap="square" rtlCol="0">
            <a:spAutoFit/>
          </a:bodyPr>
          <a:lstStyle/>
          <a:p>
            <a:r>
              <a:rPr lang="en-US" sz="4000" dirty="0">
                <a:latin typeface="+mj-lt"/>
                <a:ea typeface="+mj-ea"/>
                <a:cs typeface="+mj-cs"/>
              </a:rPr>
              <a:t>Smart City     </a:t>
            </a:r>
          </a:p>
          <a:p>
            <a:r>
              <a:rPr lang="en-US" sz="2400" dirty="0">
                <a:solidFill>
                  <a:srgbClr val="B09B71"/>
                </a:solidFill>
                <a:latin typeface="+mj-lt"/>
                <a:ea typeface="+mj-ea"/>
                <a:cs typeface="+mj-cs"/>
                <a:sym typeface="Helvetica Light"/>
              </a:rPr>
              <a:t>Key digital disruption that will impact all sectors</a:t>
            </a:r>
          </a:p>
          <a:p>
            <a:pPr algn="ctr"/>
            <a:endParaRPr lang="en-US" sz="4000" dirty="0">
              <a:latin typeface="+mj-lt"/>
              <a:ea typeface="+mj-ea"/>
              <a:cs typeface="+mj-cs"/>
            </a:endParaRPr>
          </a:p>
        </p:txBody>
      </p:sp>
      <p:sp>
        <p:nvSpPr>
          <p:cNvPr id="30" name="Oval 29"/>
          <p:cNvSpPr/>
          <p:nvPr/>
        </p:nvSpPr>
        <p:spPr>
          <a:xfrm>
            <a:off x="960389" y="3520244"/>
            <a:ext cx="247030" cy="188798"/>
          </a:xfrm>
          <a:prstGeom prst="ellipse">
            <a:avLst/>
          </a:prstGeom>
          <a:solidFill>
            <a:srgbClr val="B09B7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TextBox 76"/>
          <p:cNvSpPr txBox="1"/>
          <p:nvPr/>
        </p:nvSpPr>
        <p:spPr>
          <a:xfrm>
            <a:off x="12043" y="3458056"/>
            <a:ext cx="1077534" cy="461665"/>
          </a:xfrm>
          <a:prstGeom prst="rect">
            <a:avLst/>
          </a:prstGeom>
          <a:noFill/>
        </p:spPr>
        <p:txBody>
          <a:bodyPr wrap="square" rtlCol="0">
            <a:spAutoFit/>
          </a:bodyPr>
          <a:lstStyle/>
          <a:p>
            <a:r>
              <a:rPr lang="en-US" sz="1200" b="1" dirty="0">
                <a:solidFill>
                  <a:srgbClr val="B09B71"/>
                </a:solidFill>
              </a:rPr>
              <a:t>Enterprise Core systems</a:t>
            </a:r>
          </a:p>
        </p:txBody>
      </p:sp>
      <p:sp>
        <p:nvSpPr>
          <p:cNvPr id="129" name="TextBox 128"/>
          <p:cNvSpPr txBox="1"/>
          <p:nvPr/>
        </p:nvSpPr>
        <p:spPr>
          <a:xfrm>
            <a:off x="4635" y="4020324"/>
            <a:ext cx="1479476" cy="461665"/>
          </a:xfrm>
          <a:prstGeom prst="rect">
            <a:avLst/>
          </a:prstGeom>
          <a:noFill/>
        </p:spPr>
        <p:txBody>
          <a:bodyPr wrap="square" rtlCol="0">
            <a:spAutoFit/>
          </a:bodyPr>
          <a:lstStyle/>
          <a:p>
            <a:r>
              <a:rPr lang="en-US" sz="1200" b="1" dirty="0">
                <a:solidFill>
                  <a:srgbClr val="B09B71"/>
                </a:solidFill>
              </a:rPr>
              <a:t>Fledgling </a:t>
            </a:r>
          </a:p>
          <a:p>
            <a:r>
              <a:rPr lang="en-US" sz="1200" b="1" dirty="0">
                <a:solidFill>
                  <a:srgbClr val="B09B71"/>
                </a:solidFill>
              </a:rPr>
              <a:t>sharing Economy  </a:t>
            </a:r>
          </a:p>
        </p:txBody>
      </p:sp>
      <p:sp>
        <p:nvSpPr>
          <p:cNvPr id="130" name="TextBox 129"/>
          <p:cNvSpPr txBox="1"/>
          <p:nvPr/>
        </p:nvSpPr>
        <p:spPr>
          <a:xfrm>
            <a:off x="13662" y="6019375"/>
            <a:ext cx="1352170" cy="830997"/>
          </a:xfrm>
          <a:prstGeom prst="rect">
            <a:avLst/>
          </a:prstGeom>
          <a:noFill/>
        </p:spPr>
        <p:txBody>
          <a:bodyPr wrap="square" rtlCol="0">
            <a:spAutoFit/>
          </a:bodyPr>
          <a:lstStyle/>
          <a:p>
            <a:r>
              <a:rPr lang="en-US" sz="1200" b="1" dirty="0">
                <a:solidFill>
                  <a:srgbClr val="B09B71"/>
                </a:solidFill>
              </a:rPr>
              <a:t>Exponential growth of capacity or cost reduction</a:t>
            </a:r>
          </a:p>
        </p:txBody>
      </p:sp>
      <p:sp>
        <p:nvSpPr>
          <p:cNvPr id="131" name="TextBox 130"/>
          <p:cNvSpPr txBox="1"/>
          <p:nvPr/>
        </p:nvSpPr>
        <p:spPr>
          <a:xfrm>
            <a:off x="-340" y="4622638"/>
            <a:ext cx="1043359" cy="276999"/>
          </a:xfrm>
          <a:prstGeom prst="rect">
            <a:avLst/>
          </a:prstGeom>
          <a:noFill/>
        </p:spPr>
        <p:txBody>
          <a:bodyPr wrap="square" rtlCol="0">
            <a:spAutoFit/>
          </a:bodyPr>
          <a:lstStyle/>
          <a:p>
            <a:r>
              <a:rPr lang="en-US" sz="1200" b="1" dirty="0">
                <a:solidFill>
                  <a:srgbClr val="B09B71"/>
                </a:solidFill>
              </a:rPr>
              <a:t>Standards</a:t>
            </a:r>
          </a:p>
        </p:txBody>
      </p:sp>
      <p:sp>
        <p:nvSpPr>
          <p:cNvPr id="62" name="TextBox 61"/>
          <p:cNvSpPr txBox="1"/>
          <p:nvPr/>
        </p:nvSpPr>
        <p:spPr>
          <a:xfrm>
            <a:off x="9039" y="2896413"/>
            <a:ext cx="1316906" cy="461665"/>
          </a:xfrm>
          <a:prstGeom prst="rect">
            <a:avLst/>
          </a:prstGeom>
          <a:noFill/>
        </p:spPr>
        <p:txBody>
          <a:bodyPr wrap="square" rtlCol="0">
            <a:spAutoFit/>
          </a:bodyPr>
          <a:lstStyle/>
          <a:p>
            <a:r>
              <a:rPr lang="en-US" sz="1200" b="1" dirty="0">
                <a:solidFill>
                  <a:srgbClr val="B09B71"/>
                </a:solidFill>
              </a:rPr>
              <a:t>Business process automation</a:t>
            </a:r>
            <a:endParaRPr lang="en-US" sz="1200" dirty="0">
              <a:solidFill>
                <a:srgbClr val="B09B71"/>
              </a:solidFill>
            </a:endParaRPr>
          </a:p>
        </p:txBody>
      </p:sp>
      <p:sp>
        <p:nvSpPr>
          <p:cNvPr id="63" name="Oval 62"/>
          <p:cNvSpPr/>
          <p:nvPr/>
        </p:nvSpPr>
        <p:spPr>
          <a:xfrm>
            <a:off x="961625" y="3145878"/>
            <a:ext cx="247030" cy="188798"/>
          </a:xfrm>
          <a:prstGeom prst="ellipse">
            <a:avLst/>
          </a:prstGeom>
          <a:solidFill>
            <a:srgbClr val="B09B7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Oval 103"/>
          <p:cNvSpPr/>
          <p:nvPr/>
        </p:nvSpPr>
        <p:spPr>
          <a:xfrm>
            <a:off x="1397176" y="2960927"/>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Oval 120"/>
          <p:cNvSpPr/>
          <p:nvPr/>
        </p:nvSpPr>
        <p:spPr>
          <a:xfrm>
            <a:off x="4725929" y="1584193"/>
            <a:ext cx="1423688" cy="678293"/>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Oval 153"/>
          <p:cNvSpPr/>
          <p:nvPr/>
        </p:nvSpPr>
        <p:spPr>
          <a:xfrm>
            <a:off x="5617752" y="4436090"/>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Oval 154"/>
          <p:cNvSpPr/>
          <p:nvPr/>
        </p:nvSpPr>
        <p:spPr>
          <a:xfrm>
            <a:off x="3110793" y="2280796"/>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TextBox 158"/>
          <p:cNvSpPr txBox="1"/>
          <p:nvPr/>
        </p:nvSpPr>
        <p:spPr>
          <a:xfrm>
            <a:off x="3409587" y="2063983"/>
            <a:ext cx="1194555" cy="276999"/>
          </a:xfrm>
          <a:prstGeom prst="rect">
            <a:avLst/>
          </a:prstGeom>
          <a:noFill/>
        </p:spPr>
        <p:txBody>
          <a:bodyPr wrap="square" rtlCol="0">
            <a:spAutoFit/>
          </a:bodyPr>
          <a:lstStyle/>
          <a:p>
            <a:r>
              <a:rPr lang="en-US" sz="1200" dirty="0">
                <a:solidFill>
                  <a:srgbClr val="FF0000"/>
                </a:solidFill>
              </a:rPr>
              <a:t>Intelligent Bots</a:t>
            </a:r>
          </a:p>
        </p:txBody>
      </p:sp>
      <p:sp>
        <p:nvSpPr>
          <p:cNvPr id="176" name="TextBox 175"/>
          <p:cNvSpPr txBox="1"/>
          <p:nvPr/>
        </p:nvSpPr>
        <p:spPr>
          <a:xfrm>
            <a:off x="4899657" y="1763369"/>
            <a:ext cx="1293103" cy="307777"/>
          </a:xfrm>
          <a:prstGeom prst="rect">
            <a:avLst/>
          </a:prstGeom>
          <a:noFill/>
        </p:spPr>
        <p:txBody>
          <a:bodyPr wrap="square" rtlCol="0">
            <a:spAutoFit/>
          </a:bodyPr>
          <a:lstStyle/>
          <a:p>
            <a:r>
              <a:rPr lang="en-US" sz="1400" b="1" dirty="0">
                <a:solidFill>
                  <a:schemeClr val="bg1"/>
                </a:solidFill>
              </a:rPr>
              <a:t>Automation</a:t>
            </a:r>
          </a:p>
        </p:txBody>
      </p:sp>
      <p:sp>
        <p:nvSpPr>
          <p:cNvPr id="114" name="Oval 113"/>
          <p:cNvSpPr/>
          <p:nvPr/>
        </p:nvSpPr>
        <p:spPr>
          <a:xfrm>
            <a:off x="3675892" y="2998668"/>
            <a:ext cx="1423688" cy="678293"/>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TextBox 114"/>
          <p:cNvSpPr txBox="1"/>
          <p:nvPr/>
        </p:nvSpPr>
        <p:spPr>
          <a:xfrm>
            <a:off x="3830027" y="3178604"/>
            <a:ext cx="1293103" cy="307777"/>
          </a:xfrm>
          <a:prstGeom prst="rect">
            <a:avLst/>
          </a:prstGeom>
          <a:noFill/>
        </p:spPr>
        <p:txBody>
          <a:bodyPr wrap="square" rtlCol="0">
            <a:spAutoFit/>
          </a:bodyPr>
          <a:lstStyle/>
          <a:p>
            <a:r>
              <a:rPr lang="en-US" sz="1400" b="1" dirty="0">
                <a:solidFill>
                  <a:schemeClr val="bg1"/>
                </a:solidFill>
              </a:rPr>
              <a:t>Connectivity</a:t>
            </a:r>
          </a:p>
        </p:txBody>
      </p:sp>
      <p:sp>
        <p:nvSpPr>
          <p:cNvPr id="126" name="Oval 125"/>
          <p:cNvSpPr/>
          <p:nvPr/>
        </p:nvSpPr>
        <p:spPr>
          <a:xfrm>
            <a:off x="5611813" y="6119698"/>
            <a:ext cx="1423688" cy="678293"/>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TextBox 127"/>
          <p:cNvSpPr txBox="1"/>
          <p:nvPr/>
        </p:nvSpPr>
        <p:spPr>
          <a:xfrm>
            <a:off x="5883137" y="6197234"/>
            <a:ext cx="1293103" cy="523220"/>
          </a:xfrm>
          <a:prstGeom prst="rect">
            <a:avLst/>
          </a:prstGeom>
          <a:noFill/>
        </p:spPr>
        <p:txBody>
          <a:bodyPr wrap="square" rtlCol="0">
            <a:spAutoFit/>
          </a:bodyPr>
          <a:lstStyle/>
          <a:p>
            <a:r>
              <a:rPr lang="en-US" sz="1400" b="1" dirty="0">
                <a:solidFill>
                  <a:schemeClr val="bg1"/>
                </a:solidFill>
              </a:rPr>
              <a:t>S-Curve Adoption</a:t>
            </a:r>
          </a:p>
        </p:txBody>
      </p:sp>
      <p:sp>
        <p:nvSpPr>
          <p:cNvPr id="142" name="Oval 141"/>
          <p:cNvSpPr/>
          <p:nvPr/>
        </p:nvSpPr>
        <p:spPr>
          <a:xfrm>
            <a:off x="5864782" y="2797775"/>
            <a:ext cx="1423688" cy="678293"/>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TextBox 164"/>
          <p:cNvSpPr txBox="1"/>
          <p:nvPr/>
        </p:nvSpPr>
        <p:spPr>
          <a:xfrm>
            <a:off x="6018917" y="2977711"/>
            <a:ext cx="1293103" cy="307777"/>
          </a:xfrm>
          <a:prstGeom prst="rect">
            <a:avLst/>
          </a:prstGeom>
          <a:noFill/>
        </p:spPr>
        <p:txBody>
          <a:bodyPr wrap="square" rtlCol="0">
            <a:spAutoFit/>
          </a:bodyPr>
          <a:lstStyle/>
          <a:p>
            <a:r>
              <a:rPr lang="en-US" sz="1400" b="1" dirty="0">
                <a:solidFill>
                  <a:schemeClr val="bg1"/>
                </a:solidFill>
              </a:rPr>
              <a:t>Convergence</a:t>
            </a:r>
          </a:p>
        </p:txBody>
      </p:sp>
      <p:sp>
        <p:nvSpPr>
          <p:cNvPr id="170" name="Oval 169"/>
          <p:cNvSpPr/>
          <p:nvPr/>
        </p:nvSpPr>
        <p:spPr>
          <a:xfrm>
            <a:off x="9836939" y="1715238"/>
            <a:ext cx="1423688" cy="678293"/>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1" name="TextBox 170"/>
          <p:cNvSpPr txBox="1"/>
          <p:nvPr/>
        </p:nvSpPr>
        <p:spPr>
          <a:xfrm>
            <a:off x="9899470" y="1795197"/>
            <a:ext cx="1293103" cy="523220"/>
          </a:xfrm>
          <a:prstGeom prst="rect">
            <a:avLst/>
          </a:prstGeom>
          <a:noFill/>
        </p:spPr>
        <p:txBody>
          <a:bodyPr wrap="square" rtlCol="0">
            <a:spAutoFit/>
          </a:bodyPr>
          <a:lstStyle/>
          <a:p>
            <a:pPr algn="ctr"/>
            <a:r>
              <a:rPr lang="en-US" sz="1400" b="1" dirty="0">
                <a:solidFill>
                  <a:schemeClr val="bg1"/>
                </a:solidFill>
              </a:rPr>
              <a:t>Digital</a:t>
            </a:r>
          </a:p>
          <a:p>
            <a:pPr algn="ctr"/>
            <a:r>
              <a:rPr lang="en-US" sz="1400" b="1" dirty="0">
                <a:solidFill>
                  <a:schemeClr val="bg1"/>
                </a:solidFill>
              </a:rPr>
              <a:t>Economies</a:t>
            </a:r>
          </a:p>
        </p:txBody>
      </p:sp>
      <p:sp>
        <p:nvSpPr>
          <p:cNvPr id="172" name="Oval 171"/>
          <p:cNvSpPr/>
          <p:nvPr/>
        </p:nvSpPr>
        <p:spPr>
          <a:xfrm>
            <a:off x="7008681" y="4496150"/>
            <a:ext cx="1423688" cy="678293"/>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TextBox 172"/>
          <p:cNvSpPr txBox="1"/>
          <p:nvPr/>
        </p:nvSpPr>
        <p:spPr>
          <a:xfrm>
            <a:off x="7281293" y="4700658"/>
            <a:ext cx="1293103" cy="307777"/>
          </a:xfrm>
          <a:prstGeom prst="rect">
            <a:avLst/>
          </a:prstGeom>
          <a:noFill/>
        </p:spPr>
        <p:txBody>
          <a:bodyPr wrap="square" rtlCol="0">
            <a:spAutoFit/>
          </a:bodyPr>
          <a:lstStyle/>
          <a:p>
            <a:r>
              <a:rPr lang="en-US" sz="1400" b="1" dirty="0">
                <a:solidFill>
                  <a:schemeClr val="bg1"/>
                </a:solidFill>
              </a:rPr>
              <a:t>Crowds</a:t>
            </a:r>
          </a:p>
        </p:txBody>
      </p:sp>
      <p:sp>
        <p:nvSpPr>
          <p:cNvPr id="174" name="Oval 173"/>
          <p:cNvSpPr/>
          <p:nvPr/>
        </p:nvSpPr>
        <p:spPr>
          <a:xfrm>
            <a:off x="9624724" y="3045166"/>
            <a:ext cx="1423688" cy="678293"/>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5" name="TextBox 174"/>
          <p:cNvSpPr txBox="1"/>
          <p:nvPr/>
        </p:nvSpPr>
        <p:spPr>
          <a:xfrm>
            <a:off x="9673278" y="3229031"/>
            <a:ext cx="1682946" cy="307777"/>
          </a:xfrm>
          <a:prstGeom prst="rect">
            <a:avLst/>
          </a:prstGeom>
          <a:noFill/>
        </p:spPr>
        <p:txBody>
          <a:bodyPr wrap="square" rtlCol="0">
            <a:spAutoFit/>
          </a:bodyPr>
          <a:lstStyle/>
          <a:p>
            <a:r>
              <a:rPr lang="en-US" sz="1400" b="1" dirty="0">
                <a:solidFill>
                  <a:schemeClr val="bg1"/>
                </a:solidFill>
              </a:rPr>
              <a:t>commoditization</a:t>
            </a:r>
          </a:p>
        </p:txBody>
      </p:sp>
      <p:sp>
        <p:nvSpPr>
          <p:cNvPr id="177" name="Oval 176"/>
          <p:cNvSpPr/>
          <p:nvPr/>
        </p:nvSpPr>
        <p:spPr>
          <a:xfrm>
            <a:off x="8385359" y="5826500"/>
            <a:ext cx="1423688" cy="678293"/>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8" name="TextBox 177"/>
          <p:cNvSpPr txBox="1"/>
          <p:nvPr/>
        </p:nvSpPr>
        <p:spPr>
          <a:xfrm>
            <a:off x="8539494" y="6006436"/>
            <a:ext cx="1293103" cy="307777"/>
          </a:xfrm>
          <a:prstGeom prst="rect">
            <a:avLst/>
          </a:prstGeom>
          <a:noFill/>
        </p:spPr>
        <p:txBody>
          <a:bodyPr wrap="square" rtlCol="0">
            <a:spAutoFit/>
          </a:bodyPr>
          <a:lstStyle/>
          <a:p>
            <a:r>
              <a:rPr lang="en-US" sz="1400" b="1" dirty="0">
                <a:solidFill>
                  <a:schemeClr val="bg1"/>
                </a:solidFill>
              </a:rPr>
              <a:t>Sentiment</a:t>
            </a:r>
          </a:p>
        </p:txBody>
      </p:sp>
      <p:sp>
        <p:nvSpPr>
          <p:cNvPr id="179" name="Oval 178"/>
          <p:cNvSpPr/>
          <p:nvPr/>
        </p:nvSpPr>
        <p:spPr>
          <a:xfrm>
            <a:off x="4295125" y="3846565"/>
            <a:ext cx="1423688" cy="678293"/>
          </a:xfrm>
          <a:prstGeom prst="ellipse">
            <a:avLst/>
          </a:prstGeom>
          <a:solidFill>
            <a:srgbClr val="B09B7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0" name="TextBox 179"/>
          <p:cNvSpPr txBox="1"/>
          <p:nvPr/>
        </p:nvSpPr>
        <p:spPr>
          <a:xfrm>
            <a:off x="4461251" y="4022082"/>
            <a:ext cx="1293103" cy="307777"/>
          </a:xfrm>
          <a:prstGeom prst="rect">
            <a:avLst/>
          </a:prstGeom>
          <a:noFill/>
        </p:spPr>
        <p:txBody>
          <a:bodyPr wrap="square" rtlCol="0">
            <a:spAutoFit/>
          </a:bodyPr>
          <a:lstStyle/>
          <a:p>
            <a:r>
              <a:rPr lang="en-US" sz="1400" b="1" dirty="0">
                <a:solidFill>
                  <a:schemeClr val="bg1"/>
                </a:solidFill>
              </a:rPr>
              <a:t>Governance</a:t>
            </a:r>
          </a:p>
        </p:txBody>
      </p:sp>
      <p:sp>
        <p:nvSpPr>
          <p:cNvPr id="186" name="TextBox 185"/>
          <p:cNvSpPr txBox="1"/>
          <p:nvPr/>
        </p:nvSpPr>
        <p:spPr>
          <a:xfrm>
            <a:off x="2965167" y="2477569"/>
            <a:ext cx="1366184" cy="287402"/>
          </a:xfrm>
          <a:prstGeom prst="rect">
            <a:avLst/>
          </a:prstGeom>
          <a:noFill/>
          <a:ln>
            <a:noFill/>
          </a:ln>
        </p:spPr>
        <p:txBody>
          <a:bodyPr wrap="square" rtlCol="0">
            <a:spAutoFit/>
          </a:bodyPr>
          <a:lstStyle/>
          <a:p>
            <a:r>
              <a:rPr lang="en-US" sz="1200" dirty="0">
                <a:solidFill>
                  <a:srgbClr val="FF0000"/>
                </a:solidFill>
              </a:rPr>
              <a:t>Machine-learning</a:t>
            </a:r>
          </a:p>
        </p:txBody>
      </p:sp>
      <p:sp>
        <p:nvSpPr>
          <p:cNvPr id="192" name="TextBox 191"/>
          <p:cNvSpPr txBox="1"/>
          <p:nvPr/>
        </p:nvSpPr>
        <p:spPr>
          <a:xfrm>
            <a:off x="2854573" y="2161658"/>
            <a:ext cx="397365" cy="276999"/>
          </a:xfrm>
          <a:prstGeom prst="rect">
            <a:avLst/>
          </a:prstGeom>
          <a:noFill/>
        </p:spPr>
        <p:txBody>
          <a:bodyPr wrap="square" rtlCol="0">
            <a:spAutoFit/>
          </a:bodyPr>
          <a:lstStyle/>
          <a:p>
            <a:r>
              <a:rPr lang="en-US" sz="1200">
                <a:solidFill>
                  <a:srgbClr val="FF0000"/>
                </a:solidFill>
              </a:rPr>
              <a:t>AI</a:t>
            </a:r>
            <a:endParaRPr lang="en-US" sz="1200" dirty="0">
              <a:solidFill>
                <a:srgbClr val="FF0000"/>
              </a:solidFill>
            </a:endParaRPr>
          </a:p>
        </p:txBody>
      </p:sp>
      <p:sp>
        <p:nvSpPr>
          <p:cNvPr id="193" name="TextBox 192"/>
          <p:cNvSpPr txBox="1"/>
          <p:nvPr/>
        </p:nvSpPr>
        <p:spPr>
          <a:xfrm>
            <a:off x="1417332" y="2469594"/>
            <a:ext cx="1439059" cy="461665"/>
          </a:xfrm>
          <a:prstGeom prst="rect">
            <a:avLst/>
          </a:prstGeom>
          <a:noFill/>
        </p:spPr>
        <p:txBody>
          <a:bodyPr wrap="square" rtlCol="0">
            <a:spAutoFit/>
          </a:bodyPr>
          <a:lstStyle/>
          <a:p>
            <a:r>
              <a:rPr lang="en-US" sz="1200" dirty="0">
                <a:solidFill>
                  <a:srgbClr val="FF0000"/>
                </a:solidFill>
              </a:rPr>
              <a:t>Multi system/party process automation</a:t>
            </a:r>
          </a:p>
        </p:txBody>
      </p:sp>
      <p:sp>
        <p:nvSpPr>
          <p:cNvPr id="194" name="TextBox 193"/>
          <p:cNvSpPr txBox="1"/>
          <p:nvPr/>
        </p:nvSpPr>
        <p:spPr>
          <a:xfrm>
            <a:off x="1386630" y="3430918"/>
            <a:ext cx="814674" cy="461665"/>
          </a:xfrm>
          <a:prstGeom prst="rect">
            <a:avLst/>
          </a:prstGeom>
          <a:noFill/>
        </p:spPr>
        <p:txBody>
          <a:bodyPr wrap="square" rtlCol="0">
            <a:spAutoFit/>
          </a:bodyPr>
          <a:lstStyle/>
          <a:p>
            <a:r>
              <a:rPr lang="en-US" sz="1200" dirty="0">
                <a:solidFill>
                  <a:srgbClr val="FF0000"/>
                </a:solidFill>
              </a:rPr>
              <a:t>Suppliers systems</a:t>
            </a:r>
          </a:p>
        </p:txBody>
      </p:sp>
      <p:sp>
        <p:nvSpPr>
          <p:cNvPr id="195" name="TextBox 194"/>
          <p:cNvSpPr txBox="1"/>
          <p:nvPr/>
        </p:nvSpPr>
        <p:spPr>
          <a:xfrm>
            <a:off x="6200595" y="1150363"/>
            <a:ext cx="1128255" cy="276999"/>
          </a:xfrm>
          <a:prstGeom prst="rect">
            <a:avLst/>
          </a:prstGeom>
          <a:noFill/>
        </p:spPr>
        <p:txBody>
          <a:bodyPr wrap="square" rtlCol="0">
            <a:spAutoFit/>
          </a:bodyPr>
          <a:lstStyle/>
          <a:p>
            <a:r>
              <a:rPr lang="en-US" sz="1200" dirty="0">
                <a:solidFill>
                  <a:srgbClr val="FF0000"/>
                </a:solidFill>
              </a:rPr>
              <a:t>Quantum logic </a:t>
            </a:r>
          </a:p>
        </p:txBody>
      </p:sp>
      <p:sp>
        <p:nvSpPr>
          <p:cNvPr id="196" name="TextBox 195"/>
          <p:cNvSpPr txBox="1"/>
          <p:nvPr/>
        </p:nvSpPr>
        <p:spPr>
          <a:xfrm>
            <a:off x="1324033" y="4783493"/>
            <a:ext cx="942231" cy="461665"/>
          </a:xfrm>
          <a:prstGeom prst="rect">
            <a:avLst/>
          </a:prstGeom>
          <a:noFill/>
        </p:spPr>
        <p:txBody>
          <a:bodyPr wrap="square" rtlCol="0">
            <a:spAutoFit/>
          </a:bodyPr>
          <a:lstStyle/>
          <a:p>
            <a:r>
              <a:rPr lang="en-US" sz="1200" dirty="0">
                <a:solidFill>
                  <a:srgbClr val="FF0000"/>
                </a:solidFill>
              </a:rPr>
              <a:t>Business agreements</a:t>
            </a:r>
          </a:p>
        </p:txBody>
      </p:sp>
      <p:sp>
        <p:nvSpPr>
          <p:cNvPr id="197" name="TextBox 196"/>
          <p:cNvSpPr txBox="1"/>
          <p:nvPr/>
        </p:nvSpPr>
        <p:spPr>
          <a:xfrm>
            <a:off x="3231892" y="3152261"/>
            <a:ext cx="459964" cy="276999"/>
          </a:xfrm>
          <a:prstGeom prst="rect">
            <a:avLst/>
          </a:prstGeom>
          <a:noFill/>
        </p:spPr>
        <p:txBody>
          <a:bodyPr wrap="square" rtlCol="0">
            <a:spAutoFit/>
          </a:bodyPr>
          <a:lstStyle/>
          <a:p>
            <a:r>
              <a:rPr lang="en-US" sz="1200">
                <a:solidFill>
                  <a:srgbClr val="FF0000"/>
                </a:solidFill>
              </a:rPr>
              <a:t>IOT</a:t>
            </a:r>
            <a:endParaRPr lang="en-US" sz="1200" dirty="0">
              <a:solidFill>
                <a:srgbClr val="FF0000"/>
              </a:solidFill>
            </a:endParaRPr>
          </a:p>
        </p:txBody>
      </p:sp>
      <p:sp>
        <p:nvSpPr>
          <p:cNvPr id="198" name="TextBox 197"/>
          <p:cNvSpPr txBox="1"/>
          <p:nvPr/>
        </p:nvSpPr>
        <p:spPr>
          <a:xfrm>
            <a:off x="1999966" y="3116737"/>
            <a:ext cx="1335784" cy="276999"/>
          </a:xfrm>
          <a:prstGeom prst="rect">
            <a:avLst/>
          </a:prstGeom>
          <a:noFill/>
        </p:spPr>
        <p:txBody>
          <a:bodyPr wrap="square" rtlCol="0">
            <a:spAutoFit/>
          </a:bodyPr>
          <a:lstStyle/>
          <a:p>
            <a:r>
              <a:rPr lang="en-US" sz="1200">
                <a:solidFill>
                  <a:srgbClr val="FF0000"/>
                </a:solidFill>
              </a:rPr>
              <a:t>Customer devices</a:t>
            </a:r>
            <a:endParaRPr lang="en-US" sz="1200" dirty="0">
              <a:solidFill>
                <a:srgbClr val="FF0000"/>
              </a:solidFill>
            </a:endParaRPr>
          </a:p>
        </p:txBody>
      </p:sp>
      <p:sp>
        <p:nvSpPr>
          <p:cNvPr id="199" name="Oval 198"/>
          <p:cNvSpPr/>
          <p:nvPr/>
        </p:nvSpPr>
        <p:spPr>
          <a:xfrm>
            <a:off x="4423449" y="2276677"/>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0" name="Oval 199"/>
          <p:cNvSpPr/>
          <p:nvPr/>
        </p:nvSpPr>
        <p:spPr>
          <a:xfrm>
            <a:off x="4155560" y="1802376"/>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1" name="Oval 200"/>
          <p:cNvSpPr/>
          <p:nvPr/>
        </p:nvSpPr>
        <p:spPr>
          <a:xfrm>
            <a:off x="6125785" y="1423184"/>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2" name="Oval 201"/>
          <p:cNvSpPr/>
          <p:nvPr/>
        </p:nvSpPr>
        <p:spPr>
          <a:xfrm>
            <a:off x="2448334" y="3337814"/>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3" name="Oval 202"/>
          <p:cNvSpPr/>
          <p:nvPr/>
        </p:nvSpPr>
        <p:spPr>
          <a:xfrm>
            <a:off x="3218739" y="3372901"/>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4" name="Oval 203"/>
          <p:cNvSpPr/>
          <p:nvPr/>
        </p:nvSpPr>
        <p:spPr>
          <a:xfrm>
            <a:off x="1441852" y="4012467"/>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 name="Oval 204"/>
          <p:cNvSpPr/>
          <p:nvPr/>
        </p:nvSpPr>
        <p:spPr>
          <a:xfrm>
            <a:off x="1793967" y="3314762"/>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 name="TextBox 205"/>
          <p:cNvSpPr txBox="1"/>
          <p:nvPr/>
        </p:nvSpPr>
        <p:spPr>
          <a:xfrm>
            <a:off x="3053255" y="5027073"/>
            <a:ext cx="929921" cy="276999"/>
          </a:xfrm>
          <a:prstGeom prst="rect">
            <a:avLst/>
          </a:prstGeom>
          <a:noFill/>
        </p:spPr>
        <p:txBody>
          <a:bodyPr wrap="square" rtlCol="0">
            <a:spAutoFit/>
          </a:bodyPr>
          <a:lstStyle/>
          <a:p>
            <a:r>
              <a:rPr lang="en-US" sz="1200">
                <a:solidFill>
                  <a:srgbClr val="FF0000"/>
                </a:solidFill>
              </a:rPr>
              <a:t>Regulations</a:t>
            </a:r>
            <a:endParaRPr lang="en-US" sz="1200" dirty="0">
              <a:solidFill>
                <a:srgbClr val="FF0000"/>
              </a:solidFill>
            </a:endParaRPr>
          </a:p>
        </p:txBody>
      </p:sp>
      <p:sp>
        <p:nvSpPr>
          <p:cNvPr id="207" name="TextBox 206"/>
          <p:cNvSpPr txBox="1"/>
          <p:nvPr/>
        </p:nvSpPr>
        <p:spPr>
          <a:xfrm>
            <a:off x="3110793" y="4330401"/>
            <a:ext cx="1190022" cy="276999"/>
          </a:xfrm>
          <a:prstGeom prst="rect">
            <a:avLst/>
          </a:prstGeom>
          <a:noFill/>
        </p:spPr>
        <p:txBody>
          <a:bodyPr wrap="square" rtlCol="0">
            <a:spAutoFit/>
          </a:bodyPr>
          <a:lstStyle/>
          <a:p>
            <a:r>
              <a:rPr lang="en-US" sz="1200" dirty="0">
                <a:solidFill>
                  <a:srgbClr val="FF0000"/>
                </a:solidFill>
              </a:rPr>
              <a:t>Digital contracts</a:t>
            </a:r>
          </a:p>
        </p:txBody>
      </p:sp>
      <p:sp>
        <p:nvSpPr>
          <p:cNvPr id="208" name="TextBox 207"/>
          <p:cNvSpPr txBox="1"/>
          <p:nvPr/>
        </p:nvSpPr>
        <p:spPr>
          <a:xfrm>
            <a:off x="3610304" y="4716158"/>
            <a:ext cx="1716537" cy="276999"/>
          </a:xfrm>
          <a:prstGeom prst="rect">
            <a:avLst/>
          </a:prstGeom>
          <a:noFill/>
        </p:spPr>
        <p:txBody>
          <a:bodyPr wrap="square" rtlCol="0">
            <a:spAutoFit/>
          </a:bodyPr>
          <a:lstStyle/>
          <a:p>
            <a:r>
              <a:rPr lang="en-US" sz="1200" dirty="0">
                <a:solidFill>
                  <a:srgbClr val="FF0000"/>
                </a:solidFill>
              </a:rPr>
              <a:t>Laws (Multi distortional)</a:t>
            </a:r>
          </a:p>
        </p:txBody>
      </p:sp>
      <p:sp>
        <p:nvSpPr>
          <p:cNvPr id="209" name="TextBox 208"/>
          <p:cNvSpPr txBox="1"/>
          <p:nvPr/>
        </p:nvSpPr>
        <p:spPr>
          <a:xfrm>
            <a:off x="2371795" y="4791348"/>
            <a:ext cx="782593" cy="276999"/>
          </a:xfrm>
          <a:prstGeom prst="rect">
            <a:avLst/>
          </a:prstGeom>
          <a:noFill/>
        </p:spPr>
        <p:txBody>
          <a:bodyPr wrap="square" rtlCol="0">
            <a:spAutoFit/>
          </a:bodyPr>
          <a:lstStyle/>
          <a:p>
            <a:r>
              <a:rPr lang="en-US" sz="1200" dirty="0">
                <a:solidFill>
                  <a:srgbClr val="FF0000"/>
                </a:solidFill>
              </a:rPr>
              <a:t>Consent </a:t>
            </a:r>
          </a:p>
        </p:txBody>
      </p:sp>
      <p:sp>
        <p:nvSpPr>
          <p:cNvPr id="210" name="TextBox 209"/>
          <p:cNvSpPr txBox="1"/>
          <p:nvPr/>
        </p:nvSpPr>
        <p:spPr>
          <a:xfrm>
            <a:off x="6465346" y="5281470"/>
            <a:ext cx="824136" cy="276999"/>
          </a:xfrm>
          <a:prstGeom prst="rect">
            <a:avLst/>
          </a:prstGeom>
          <a:noFill/>
        </p:spPr>
        <p:txBody>
          <a:bodyPr wrap="square" rtlCol="0">
            <a:spAutoFit/>
          </a:bodyPr>
          <a:lstStyle/>
          <a:p>
            <a:r>
              <a:rPr lang="en-US" sz="1200" dirty="0">
                <a:solidFill>
                  <a:srgbClr val="FF0000"/>
                </a:solidFill>
              </a:rPr>
              <a:t>Excluded</a:t>
            </a:r>
          </a:p>
        </p:txBody>
      </p:sp>
      <p:sp>
        <p:nvSpPr>
          <p:cNvPr id="211" name="TextBox 210"/>
          <p:cNvSpPr txBox="1"/>
          <p:nvPr/>
        </p:nvSpPr>
        <p:spPr>
          <a:xfrm>
            <a:off x="2925701" y="3725980"/>
            <a:ext cx="1058310" cy="276999"/>
          </a:xfrm>
          <a:prstGeom prst="rect">
            <a:avLst/>
          </a:prstGeom>
          <a:noFill/>
        </p:spPr>
        <p:txBody>
          <a:bodyPr wrap="square" rtlCol="0">
            <a:spAutoFit/>
          </a:bodyPr>
          <a:lstStyle/>
          <a:p>
            <a:r>
              <a:rPr lang="en-US" sz="1200" dirty="0">
                <a:solidFill>
                  <a:srgbClr val="FF0000"/>
                </a:solidFill>
              </a:rPr>
              <a:t>Multi Clouds</a:t>
            </a:r>
          </a:p>
        </p:txBody>
      </p:sp>
      <p:sp>
        <p:nvSpPr>
          <p:cNvPr id="212" name="Oval 211"/>
          <p:cNvSpPr/>
          <p:nvPr/>
        </p:nvSpPr>
        <p:spPr>
          <a:xfrm>
            <a:off x="6431070" y="3605413"/>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3" name="Oval 212"/>
          <p:cNvSpPr/>
          <p:nvPr/>
        </p:nvSpPr>
        <p:spPr>
          <a:xfrm>
            <a:off x="1536068" y="4633970"/>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4" name="Oval 213"/>
          <p:cNvSpPr/>
          <p:nvPr/>
        </p:nvSpPr>
        <p:spPr>
          <a:xfrm>
            <a:off x="2521174" y="4594072"/>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5" name="Oval 214"/>
          <p:cNvSpPr/>
          <p:nvPr/>
        </p:nvSpPr>
        <p:spPr>
          <a:xfrm>
            <a:off x="2718036" y="3653010"/>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reeform 3"/>
          <p:cNvSpPr/>
          <p:nvPr/>
        </p:nvSpPr>
        <p:spPr>
          <a:xfrm>
            <a:off x="1175657" y="3360057"/>
            <a:ext cx="642257" cy="210457"/>
          </a:xfrm>
          <a:custGeom>
            <a:avLst/>
            <a:gdLst>
              <a:gd name="connsiteX0" fmla="*/ 0 w 642257"/>
              <a:gd name="connsiteY0" fmla="*/ 210457 h 210457"/>
              <a:gd name="connsiteX1" fmla="*/ 283029 w 642257"/>
              <a:gd name="connsiteY1" fmla="*/ 14514 h 210457"/>
              <a:gd name="connsiteX2" fmla="*/ 642257 w 642257"/>
              <a:gd name="connsiteY2" fmla="*/ 14514 h 210457"/>
            </a:gdLst>
            <a:ahLst/>
            <a:cxnLst>
              <a:cxn ang="0">
                <a:pos x="connsiteX0" y="connsiteY0"/>
              </a:cxn>
              <a:cxn ang="0">
                <a:pos x="connsiteX1" y="connsiteY1"/>
              </a:cxn>
              <a:cxn ang="0">
                <a:pos x="connsiteX2" y="connsiteY2"/>
              </a:cxn>
            </a:cxnLst>
            <a:rect l="l" t="t" r="r" b="b"/>
            <a:pathLst>
              <a:path w="642257" h="210457">
                <a:moveTo>
                  <a:pt x="0" y="210457"/>
                </a:moveTo>
                <a:cubicBezTo>
                  <a:pt x="87993" y="128814"/>
                  <a:pt x="175986" y="47171"/>
                  <a:pt x="283029" y="14514"/>
                </a:cubicBezTo>
                <a:cubicBezTo>
                  <a:pt x="390072" y="-18143"/>
                  <a:pt x="642257" y="14514"/>
                  <a:pt x="642257" y="14514"/>
                </a:cubicBezTo>
              </a:path>
            </a:pathLst>
          </a:custGeom>
          <a:no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5"/>
          <p:cNvSpPr/>
          <p:nvPr/>
        </p:nvSpPr>
        <p:spPr>
          <a:xfrm>
            <a:off x="1197429" y="3123547"/>
            <a:ext cx="338639" cy="194177"/>
          </a:xfrm>
          <a:custGeom>
            <a:avLst/>
            <a:gdLst>
              <a:gd name="connsiteX0" fmla="*/ 0 w 326571"/>
              <a:gd name="connsiteY0" fmla="*/ 108857 h 128209"/>
              <a:gd name="connsiteX1" fmla="*/ 206828 w 326571"/>
              <a:gd name="connsiteY1" fmla="*/ 119743 h 128209"/>
              <a:gd name="connsiteX2" fmla="*/ 326571 w 326571"/>
              <a:gd name="connsiteY2" fmla="*/ 0 h 128209"/>
            </a:gdLst>
            <a:ahLst/>
            <a:cxnLst>
              <a:cxn ang="0">
                <a:pos x="connsiteX0" y="connsiteY0"/>
              </a:cxn>
              <a:cxn ang="0">
                <a:pos x="connsiteX1" y="connsiteY1"/>
              </a:cxn>
              <a:cxn ang="0">
                <a:pos x="connsiteX2" y="connsiteY2"/>
              </a:cxn>
            </a:cxnLst>
            <a:rect l="l" t="t" r="r" b="b"/>
            <a:pathLst>
              <a:path w="326571" h="128209">
                <a:moveTo>
                  <a:pt x="0" y="108857"/>
                </a:moveTo>
                <a:cubicBezTo>
                  <a:pt x="76200" y="123371"/>
                  <a:pt x="152400" y="137886"/>
                  <a:pt x="206828" y="119743"/>
                </a:cubicBezTo>
                <a:cubicBezTo>
                  <a:pt x="261257" y="101600"/>
                  <a:pt x="326571" y="0"/>
                  <a:pt x="326571" y="0"/>
                </a:cubicBezTo>
              </a:path>
            </a:pathLst>
          </a:custGeom>
          <a:no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a:off x="1632857" y="2449286"/>
            <a:ext cx="1502229" cy="625085"/>
          </a:xfrm>
          <a:custGeom>
            <a:avLst/>
            <a:gdLst>
              <a:gd name="connsiteX0" fmla="*/ 0 w 1502229"/>
              <a:gd name="connsiteY0" fmla="*/ 598714 h 625085"/>
              <a:gd name="connsiteX1" fmla="*/ 1055914 w 1502229"/>
              <a:gd name="connsiteY1" fmla="*/ 555171 h 625085"/>
              <a:gd name="connsiteX2" fmla="*/ 1502229 w 1502229"/>
              <a:gd name="connsiteY2" fmla="*/ 0 h 625085"/>
            </a:gdLst>
            <a:ahLst/>
            <a:cxnLst>
              <a:cxn ang="0">
                <a:pos x="connsiteX0" y="connsiteY0"/>
              </a:cxn>
              <a:cxn ang="0">
                <a:pos x="connsiteX1" y="connsiteY1"/>
              </a:cxn>
              <a:cxn ang="0">
                <a:pos x="connsiteX2" y="connsiteY2"/>
              </a:cxn>
            </a:cxnLst>
            <a:rect l="l" t="t" r="r" b="b"/>
            <a:pathLst>
              <a:path w="1502229" h="625085">
                <a:moveTo>
                  <a:pt x="0" y="598714"/>
                </a:moveTo>
                <a:cubicBezTo>
                  <a:pt x="402771" y="626835"/>
                  <a:pt x="805543" y="654957"/>
                  <a:pt x="1055914" y="555171"/>
                </a:cubicBezTo>
                <a:cubicBezTo>
                  <a:pt x="1306285" y="455385"/>
                  <a:pt x="1502229" y="0"/>
                  <a:pt x="1502229"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p:nvPr/>
        </p:nvSpPr>
        <p:spPr>
          <a:xfrm>
            <a:off x="3222171" y="1951321"/>
            <a:ext cx="969072" cy="334679"/>
          </a:xfrm>
          <a:custGeom>
            <a:avLst/>
            <a:gdLst>
              <a:gd name="connsiteX0" fmla="*/ 0 w 870858"/>
              <a:gd name="connsiteY0" fmla="*/ 293914 h 293914"/>
              <a:gd name="connsiteX1" fmla="*/ 261258 w 870858"/>
              <a:gd name="connsiteY1" fmla="*/ 87085 h 293914"/>
              <a:gd name="connsiteX2" fmla="*/ 870858 w 870858"/>
              <a:gd name="connsiteY2" fmla="*/ 0 h 293914"/>
            </a:gdLst>
            <a:ahLst/>
            <a:cxnLst>
              <a:cxn ang="0">
                <a:pos x="connsiteX0" y="connsiteY0"/>
              </a:cxn>
              <a:cxn ang="0">
                <a:pos x="connsiteX1" y="connsiteY1"/>
              </a:cxn>
              <a:cxn ang="0">
                <a:pos x="connsiteX2" y="connsiteY2"/>
              </a:cxn>
            </a:cxnLst>
            <a:rect l="l" t="t" r="r" b="b"/>
            <a:pathLst>
              <a:path w="870858" h="293914">
                <a:moveTo>
                  <a:pt x="0" y="293914"/>
                </a:moveTo>
                <a:cubicBezTo>
                  <a:pt x="58057" y="214992"/>
                  <a:pt x="116115" y="136071"/>
                  <a:pt x="261258" y="87085"/>
                </a:cubicBezTo>
                <a:cubicBezTo>
                  <a:pt x="406401" y="38099"/>
                  <a:pt x="870858" y="0"/>
                  <a:pt x="870858"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p:cNvSpPr/>
          <p:nvPr/>
        </p:nvSpPr>
        <p:spPr>
          <a:xfrm flipV="1">
            <a:off x="3341914" y="2381795"/>
            <a:ext cx="1097076" cy="45719"/>
          </a:xfrm>
          <a:custGeom>
            <a:avLst/>
            <a:gdLst>
              <a:gd name="connsiteX0" fmla="*/ 0 w 1045029"/>
              <a:gd name="connsiteY0" fmla="*/ 0 h 217715"/>
              <a:gd name="connsiteX1" fmla="*/ 674915 w 1045029"/>
              <a:gd name="connsiteY1" fmla="*/ 87086 h 217715"/>
              <a:gd name="connsiteX2" fmla="*/ 1045029 w 1045029"/>
              <a:gd name="connsiteY2" fmla="*/ 217715 h 217715"/>
            </a:gdLst>
            <a:ahLst/>
            <a:cxnLst>
              <a:cxn ang="0">
                <a:pos x="connsiteX0" y="connsiteY0"/>
              </a:cxn>
              <a:cxn ang="0">
                <a:pos x="connsiteX1" y="connsiteY1"/>
              </a:cxn>
              <a:cxn ang="0">
                <a:pos x="connsiteX2" y="connsiteY2"/>
              </a:cxn>
            </a:cxnLst>
            <a:rect l="l" t="t" r="r" b="b"/>
            <a:pathLst>
              <a:path w="1045029" h="217715">
                <a:moveTo>
                  <a:pt x="0" y="0"/>
                </a:moveTo>
                <a:cubicBezTo>
                  <a:pt x="250371" y="25400"/>
                  <a:pt x="500743" y="50800"/>
                  <a:pt x="674915" y="87086"/>
                </a:cubicBezTo>
                <a:cubicBezTo>
                  <a:pt x="849087" y="123372"/>
                  <a:pt x="1045029" y="217715"/>
                  <a:pt x="1045029" y="217715"/>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10"/>
          <p:cNvSpPr/>
          <p:nvPr/>
        </p:nvSpPr>
        <p:spPr>
          <a:xfrm>
            <a:off x="4378362" y="1724356"/>
            <a:ext cx="374208" cy="75866"/>
          </a:xfrm>
          <a:custGeom>
            <a:avLst/>
            <a:gdLst>
              <a:gd name="connsiteX0" fmla="*/ 0 w 555171"/>
              <a:gd name="connsiteY0" fmla="*/ 120601 h 175030"/>
              <a:gd name="connsiteX1" fmla="*/ 250371 w 555171"/>
              <a:gd name="connsiteY1" fmla="*/ 858 h 175030"/>
              <a:gd name="connsiteX2" fmla="*/ 555171 w 555171"/>
              <a:gd name="connsiteY2" fmla="*/ 175030 h 175030"/>
            </a:gdLst>
            <a:ahLst/>
            <a:cxnLst>
              <a:cxn ang="0">
                <a:pos x="connsiteX0" y="connsiteY0"/>
              </a:cxn>
              <a:cxn ang="0">
                <a:pos x="connsiteX1" y="connsiteY1"/>
              </a:cxn>
              <a:cxn ang="0">
                <a:pos x="connsiteX2" y="connsiteY2"/>
              </a:cxn>
            </a:cxnLst>
            <a:rect l="l" t="t" r="r" b="b"/>
            <a:pathLst>
              <a:path w="555171" h="175030">
                <a:moveTo>
                  <a:pt x="0" y="120601"/>
                </a:moveTo>
                <a:cubicBezTo>
                  <a:pt x="78921" y="56194"/>
                  <a:pt x="157843" y="-8213"/>
                  <a:pt x="250371" y="858"/>
                </a:cubicBezTo>
                <a:cubicBezTo>
                  <a:pt x="342899" y="9929"/>
                  <a:pt x="555171" y="175030"/>
                  <a:pt x="555171" y="17503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1"/>
          <p:cNvSpPr/>
          <p:nvPr/>
        </p:nvSpPr>
        <p:spPr>
          <a:xfrm>
            <a:off x="4651446" y="2247450"/>
            <a:ext cx="631372" cy="169501"/>
          </a:xfrm>
          <a:custGeom>
            <a:avLst/>
            <a:gdLst>
              <a:gd name="connsiteX0" fmla="*/ 0 w 631372"/>
              <a:gd name="connsiteY0" fmla="*/ 119743 h 169501"/>
              <a:gd name="connsiteX1" fmla="*/ 272143 w 631372"/>
              <a:gd name="connsiteY1" fmla="*/ 163286 h 169501"/>
              <a:gd name="connsiteX2" fmla="*/ 631372 w 631372"/>
              <a:gd name="connsiteY2" fmla="*/ 0 h 169501"/>
            </a:gdLst>
            <a:ahLst/>
            <a:cxnLst>
              <a:cxn ang="0">
                <a:pos x="connsiteX0" y="connsiteY0"/>
              </a:cxn>
              <a:cxn ang="0">
                <a:pos x="connsiteX1" y="connsiteY1"/>
              </a:cxn>
              <a:cxn ang="0">
                <a:pos x="connsiteX2" y="connsiteY2"/>
              </a:cxn>
            </a:cxnLst>
            <a:rect l="l" t="t" r="r" b="b"/>
            <a:pathLst>
              <a:path w="631372" h="169501">
                <a:moveTo>
                  <a:pt x="0" y="119743"/>
                </a:moveTo>
                <a:cubicBezTo>
                  <a:pt x="83457" y="151493"/>
                  <a:pt x="166914" y="183243"/>
                  <a:pt x="272143" y="163286"/>
                </a:cubicBezTo>
                <a:cubicBezTo>
                  <a:pt x="377372" y="143329"/>
                  <a:pt x="631372" y="0"/>
                  <a:pt x="631372"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12"/>
          <p:cNvSpPr/>
          <p:nvPr/>
        </p:nvSpPr>
        <p:spPr>
          <a:xfrm>
            <a:off x="6077246" y="1569012"/>
            <a:ext cx="207303" cy="283029"/>
          </a:xfrm>
          <a:custGeom>
            <a:avLst/>
            <a:gdLst>
              <a:gd name="connsiteX0" fmla="*/ 0 w 207303"/>
              <a:gd name="connsiteY0" fmla="*/ 283029 h 283029"/>
              <a:gd name="connsiteX1" fmla="*/ 195942 w 207303"/>
              <a:gd name="connsiteY1" fmla="*/ 163286 h 283029"/>
              <a:gd name="connsiteX2" fmla="*/ 185057 w 207303"/>
              <a:gd name="connsiteY2" fmla="*/ 0 h 283029"/>
            </a:gdLst>
            <a:ahLst/>
            <a:cxnLst>
              <a:cxn ang="0">
                <a:pos x="connsiteX0" y="connsiteY0"/>
              </a:cxn>
              <a:cxn ang="0">
                <a:pos x="connsiteX1" y="connsiteY1"/>
              </a:cxn>
              <a:cxn ang="0">
                <a:pos x="connsiteX2" y="connsiteY2"/>
              </a:cxn>
            </a:cxnLst>
            <a:rect l="l" t="t" r="r" b="b"/>
            <a:pathLst>
              <a:path w="207303" h="283029">
                <a:moveTo>
                  <a:pt x="0" y="283029"/>
                </a:moveTo>
                <a:cubicBezTo>
                  <a:pt x="82549" y="246743"/>
                  <a:pt x="165099" y="210457"/>
                  <a:pt x="195942" y="163286"/>
                </a:cubicBezTo>
                <a:cubicBezTo>
                  <a:pt x="226785" y="116115"/>
                  <a:pt x="185057" y="0"/>
                  <a:pt x="185057"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13"/>
          <p:cNvSpPr/>
          <p:nvPr/>
        </p:nvSpPr>
        <p:spPr>
          <a:xfrm>
            <a:off x="1632857" y="2466527"/>
            <a:ext cx="2828394" cy="592360"/>
          </a:xfrm>
          <a:custGeom>
            <a:avLst/>
            <a:gdLst>
              <a:gd name="connsiteX0" fmla="*/ 0 w 2656114"/>
              <a:gd name="connsiteY0" fmla="*/ 293915 h 293915"/>
              <a:gd name="connsiteX1" fmla="*/ 1055914 w 2656114"/>
              <a:gd name="connsiteY1" fmla="*/ 261258 h 293915"/>
              <a:gd name="connsiteX2" fmla="*/ 2656114 w 2656114"/>
              <a:gd name="connsiteY2" fmla="*/ 0 h 293915"/>
            </a:gdLst>
            <a:ahLst/>
            <a:cxnLst>
              <a:cxn ang="0">
                <a:pos x="connsiteX0" y="connsiteY0"/>
              </a:cxn>
              <a:cxn ang="0">
                <a:pos x="connsiteX1" y="connsiteY1"/>
              </a:cxn>
              <a:cxn ang="0">
                <a:pos x="connsiteX2" y="connsiteY2"/>
              </a:cxn>
            </a:cxnLst>
            <a:rect l="l" t="t" r="r" b="b"/>
            <a:pathLst>
              <a:path w="2656114" h="293915">
                <a:moveTo>
                  <a:pt x="0" y="293915"/>
                </a:moveTo>
                <a:lnTo>
                  <a:pt x="1055914" y="261258"/>
                </a:lnTo>
                <a:cubicBezTo>
                  <a:pt x="1498600" y="212272"/>
                  <a:pt x="2656114" y="0"/>
                  <a:pt x="2656114"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4"/>
          <p:cNvSpPr/>
          <p:nvPr/>
        </p:nvSpPr>
        <p:spPr>
          <a:xfrm>
            <a:off x="4378362" y="1879600"/>
            <a:ext cx="275875" cy="410637"/>
          </a:xfrm>
          <a:custGeom>
            <a:avLst/>
            <a:gdLst>
              <a:gd name="connsiteX0" fmla="*/ 0 w 188968"/>
              <a:gd name="connsiteY0" fmla="*/ 0 h 620485"/>
              <a:gd name="connsiteX1" fmla="*/ 185057 w 188968"/>
              <a:gd name="connsiteY1" fmla="*/ 174171 h 620485"/>
              <a:gd name="connsiteX2" fmla="*/ 130628 w 188968"/>
              <a:gd name="connsiteY2" fmla="*/ 620485 h 620485"/>
            </a:gdLst>
            <a:ahLst/>
            <a:cxnLst>
              <a:cxn ang="0">
                <a:pos x="connsiteX0" y="connsiteY0"/>
              </a:cxn>
              <a:cxn ang="0">
                <a:pos x="connsiteX1" y="connsiteY1"/>
              </a:cxn>
              <a:cxn ang="0">
                <a:pos x="connsiteX2" y="connsiteY2"/>
              </a:cxn>
            </a:cxnLst>
            <a:rect l="l" t="t" r="r" b="b"/>
            <a:pathLst>
              <a:path w="188968" h="620485">
                <a:moveTo>
                  <a:pt x="0" y="0"/>
                </a:moveTo>
                <a:cubicBezTo>
                  <a:pt x="81643" y="35378"/>
                  <a:pt x="163286" y="70757"/>
                  <a:pt x="185057" y="174171"/>
                </a:cubicBezTo>
                <a:cubicBezTo>
                  <a:pt x="206828" y="277585"/>
                  <a:pt x="130628" y="620485"/>
                  <a:pt x="130628" y="620485"/>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9" name="Oval 218"/>
          <p:cNvSpPr/>
          <p:nvPr/>
        </p:nvSpPr>
        <p:spPr>
          <a:xfrm>
            <a:off x="7607737" y="1710526"/>
            <a:ext cx="1423688" cy="678293"/>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0" name="TextBox 219"/>
          <p:cNvSpPr txBox="1"/>
          <p:nvPr/>
        </p:nvSpPr>
        <p:spPr>
          <a:xfrm>
            <a:off x="7772787" y="1939933"/>
            <a:ext cx="1293103" cy="307777"/>
          </a:xfrm>
          <a:prstGeom prst="rect">
            <a:avLst/>
          </a:prstGeom>
          <a:noFill/>
        </p:spPr>
        <p:txBody>
          <a:bodyPr wrap="square" rtlCol="0">
            <a:spAutoFit/>
          </a:bodyPr>
          <a:lstStyle/>
          <a:p>
            <a:r>
              <a:rPr lang="en-US" sz="1400" b="1" dirty="0">
                <a:solidFill>
                  <a:schemeClr val="bg1"/>
                </a:solidFill>
              </a:rPr>
              <a:t>Digital assets</a:t>
            </a:r>
          </a:p>
        </p:txBody>
      </p:sp>
      <p:sp>
        <p:nvSpPr>
          <p:cNvPr id="17" name="Freeform 16"/>
          <p:cNvSpPr/>
          <p:nvPr/>
        </p:nvSpPr>
        <p:spPr>
          <a:xfrm>
            <a:off x="2017986" y="3426372"/>
            <a:ext cx="515007" cy="171449"/>
          </a:xfrm>
          <a:custGeom>
            <a:avLst/>
            <a:gdLst>
              <a:gd name="connsiteX0" fmla="*/ 0 w 515007"/>
              <a:gd name="connsiteY0" fmla="*/ 0 h 171449"/>
              <a:gd name="connsiteX1" fmla="*/ 136635 w 515007"/>
              <a:gd name="connsiteY1" fmla="*/ 168166 h 171449"/>
              <a:gd name="connsiteX2" fmla="*/ 515007 w 515007"/>
              <a:gd name="connsiteY2" fmla="*/ 115614 h 171449"/>
            </a:gdLst>
            <a:ahLst/>
            <a:cxnLst>
              <a:cxn ang="0">
                <a:pos x="connsiteX0" y="connsiteY0"/>
              </a:cxn>
              <a:cxn ang="0">
                <a:pos x="connsiteX1" y="connsiteY1"/>
              </a:cxn>
              <a:cxn ang="0">
                <a:pos x="connsiteX2" y="connsiteY2"/>
              </a:cxn>
            </a:cxnLst>
            <a:rect l="l" t="t" r="r" b="b"/>
            <a:pathLst>
              <a:path w="515007" h="171449">
                <a:moveTo>
                  <a:pt x="0" y="0"/>
                </a:moveTo>
                <a:cubicBezTo>
                  <a:pt x="25400" y="74448"/>
                  <a:pt x="50801" y="148897"/>
                  <a:pt x="136635" y="168166"/>
                </a:cubicBezTo>
                <a:cubicBezTo>
                  <a:pt x="222469" y="187435"/>
                  <a:pt x="515007" y="115614"/>
                  <a:pt x="515007" y="115614"/>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8"/>
          <p:cNvSpPr/>
          <p:nvPr/>
        </p:nvSpPr>
        <p:spPr>
          <a:xfrm>
            <a:off x="2569387" y="3520966"/>
            <a:ext cx="142282" cy="273268"/>
          </a:xfrm>
          <a:custGeom>
            <a:avLst/>
            <a:gdLst>
              <a:gd name="connsiteX0" fmla="*/ 5647 w 142282"/>
              <a:gd name="connsiteY0" fmla="*/ 0 h 273268"/>
              <a:gd name="connsiteX1" fmla="*/ 16158 w 142282"/>
              <a:gd name="connsiteY1" fmla="*/ 189186 h 273268"/>
              <a:gd name="connsiteX2" fmla="*/ 142282 w 142282"/>
              <a:gd name="connsiteY2" fmla="*/ 273268 h 273268"/>
            </a:gdLst>
            <a:ahLst/>
            <a:cxnLst>
              <a:cxn ang="0">
                <a:pos x="connsiteX0" y="connsiteY0"/>
              </a:cxn>
              <a:cxn ang="0">
                <a:pos x="connsiteX1" y="connsiteY1"/>
              </a:cxn>
              <a:cxn ang="0">
                <a:pos x="connsiteX2" y="connsiteY2"/>
              </a:cxn>
            </a:cxnLst>
            <a:rect l="l" t="t" r="r" b="b"/>
            <a:pathLst>
              <a:path w="142282" h="273268">
                <a:moveTo>
                  <a:pt x="5647" y="0"/>
                </a:moveTo>
                <a:cubicBezTo>
                  <a:pt x="-484" y="71820"/>
                  <a:pt x="-6614" y="143641"/>
                  <a:pt x="16158" y="189186"/>
                </a:cubicBezTo>
                <a:cubicBezTo>
                  <a:pt x="38930" y="234731"/>
                  <a:pt x="90606" y="253999"/>
                  <a:pt x="142282" y="273268"/>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19"/>
          <p:cNvSpPr/>
          <p:nvPr/>
        </p:nvSpPr>
        <p:spPr>
          <a:xfrm>
            <a:off x="2659117" y="3384331"/>
            <a:ext cx="567559" cy="192559"/>
          </a:xfrm>
          <a:custGeom>
            <a:avLst/>
            <a:gdLst>
              <a:gd name="connsiteX0" fmla="*/ 0 w 567559"/>
              <a:gd name="connsiteY0" fmla="*/ 0 h 192559"/>
              <a:gd name="connsiteX1" fmla="*/ 252249 w 567559"/>
              <a:gd name="connsiteY1" fmla="*/ 189186 h 192559"/>
              <a:gd name="connsiteX2" fmla="*/ 567559 w 567559"/>
              <a:gd name="connsiteY2" fmla="*/ 126124 h 192559"/>
            </a:gdLst>
            <a:ahLst/>
            <a:cxnLst>
              <a:cxn ang="0">
                <a:pos x="connsiteX0" y="connsiteY0"/>
              </a:cxn>
              <a:cxn ang="0">
                <a:pos x="connsiteX1" y="connsiteY1"/>
              </a:cxn>
              <a:cxn ang="0">
                <a:pos x="connsiteX2" y="connsiteY2"/>
              </a:cxn>
            </a:cxnLst>
            <a:rect l="l" t="t" r="r" b="b"/>
            <a:pathLst>
              <a:path w="567559" h="192559">
                <a:moveTo>
                  <a:pt x="0" y="0"/>
                </a:moveTo>
                <a:cubicBezTo>
                  <a:pt x="78828" y="84082"/>
                  <a:pt x="157656" y="168165"/>
                  <a:pt x="252249" y="189186"/>
                </a:cubicBezTo>
                <a:cubicBezTo>
                  <a:pt x="346842" y="210207"/>
                  <a:pt x="567559" y="126124"/>
                  <a:pt x="567559" y="126124"/>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20"/>
          <p:cNvSpPr/>
          <p:nvPr/>
        </p:nvSpPr>
        <p:spPr>
          <a:xfrm>
            <a:off x="2953407" y="3573429"/>
            <a:ext cx="987972" cy="157743"/>
          </a:xfrm>
          <a:custGeom>
            <a:avLst/>
            <a:gdLst>
              <a:gd name="connsiteX0" fmla="*/ 0 w 987972"/>
              <a:gd name="connsiteY0" fmla="*/ 157743 h 157743"/>
              <a:gd name="connsiteX1" fmla="*/ 304800 w 987972"/>
              <a:gd name="connsiteY1" fmla="*/ 126212 h 157743"/>
              <a:gd name="connsiteX2" fmla="*/ 367862 w 987972"/>
              <a:gd name="connsiteY2" fmla="*/ 88 h 157743"/>
              <a:gd name="connsiteX3" fmla="*/ 725214 w 987972"/>
              <a:gd name="connsiteY3" fmla="*/ 105192 h 157743"/>
              <a:gd name="connsiteX4" fmla="*/ 987972 w 987972"/>
              <a:gd name="connsiteY4" fmla="*/ 42130 h 1577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7972" h="157743">
                <a:moveTo>
                  <a:pt x="0" y="157743"/>
                </a:moveTo>
                <a:cubicBezTo>
                  <a:pt x="121745" y="155115"/>
                  <a:pt x="243490" y="152488"/>
                  <a:pt x="304800" y="126212"/>
                </a:cubicBezTo>
                <a:cubicBezTo>
                  <a:pt x="366110" y="99936"/>
                  <a:pt x="297793" y="3591"/>
                  <a:pt x="367862" y="88"/>
                </a:cubicBezTo>
                <a:cubicBezTo>
                  <a:pt x="437931" y="-3415"/>
                  <a:pt x="621862" y="98185"/>
                  <a:pt x="725214" y="105192"/>
                </a:cubicBezTo>
                <a:cubicBezTo>
                  <a:pt x="828566" y="112199"/>
                  <a:pt x="908269" y="77164"/>
                  <a:pt x="987972" y="4213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1" name="Oval 220"/>
          <p:cNvSpPr/>
          <p:nvPr/>
        </p:nvSpPr>
        <p:spPr>
          <a:xfrm>
            <a:off x="967283" y="4686297"/>
            <a:ext cx="247030" cy="188798"/>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7" name="Oval 226"/>
          <p:cNvSpPr/>
          <p:nvPr/>
        </p:nvSpPr>
        <p:spPr>
          <a:xfrm>
            <a:off x="3282553" y="4208365"/>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8" name="Oval 227"/>
          <p:cNvSpPr/>
          <p:nvPr/>
        </p:nvSpPr>
        <p:spPr>
          <a:xfrm>
            <a:off x="3377036" y="4875281"/>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9" name="Oval 228"/>
          <p:cNvSpPr/>
          <p:nvPr/>
        </p:nvSpPr>
        <p:spPr>
          <a:xfrm>
            <a:off x="4279853" y="4584964"/>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25"/>
          <p:cNvSpPr/>
          <p:nvPr/>
        </p:nvSpPr>
        <p:spPr>
          <a:xfrm>
            <a:off x="1166648" y="4693087"/>
            <a:ext cx="367862" cy="110141"/>
          </a:xfrm>
          <a:custGeom>
            <a:avLst/>
            <a:gdLst>
              <a:gd name="connsiteX0" fmla="*/ 0 w 367862"/>
              <a:gd name="connsiteY0" fmla="*/ 110141 h 110141"/>
              <a:gd name="connsiteX1" fmla="*/ 115614 w 367862"/>
              <a:gd name="connsiteY1" fmla="*/ 5037 h 110141"/>
              <a:gd name="connsiteX2" fmla="*/ 367862 w 367862"/>
              <a:gd name="connsiteY2" fmla="*/ 15547 h 110141"/>
            </a:gdLst>
            <a:ahLst/>
            <a:cxnLst>
              <a:cxn ang="0">
                <a:pos x="connsiteX0" y="connsiteY0"/>
              </a:cxn>
              <a:cxn ang="0">
                <a:pos x="connsiteX1" y="connsiteY1"/>
              </a:cxn>
              <a:cxn ang="0">
                <a:pos x="connsiteX2" y="connsiteY2"/>
              </a:cxn>
            </a:cxnLst>
            <a:rect l="l" t="t" r="r" b="b"/>
            <a:pathLst>
              <a:path w="367862" h="110141">
                <a:moveTo>
                  <a:pt x="0" y="110141"/>
                </a:moveTo>
                <a:cubicBezTo>
                  <a:pt x="27152" y="65472"/>
                  <a:pt x="54304" y="20803"/>
                  <a:pt x="115614" y="5037"/>
                </a:cubicBezTo>
                <a:cubicBezTo>
                  <a:pt x="176924" y="-10729"/>
                  <a:pt x="367862" y="15547"/>
                  <a:pt x="367862" y="15547"/>
                </a:cubicBezTo>
              </a:path>
            </a:pathLst>
          </a:custGeom>
          <a:no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26"/>
          <p:cNvSpPr/>
          <p:nvPr/>
        </p:nvSpPr>
        <p:spPr>
          <a:xfrm>
            <a:off x="1786759" y="4598312"/>
            <a:ext cx="798786" cy="141854"/>
          </a:xfrm>
          <a:custGeom>
            <a:avLst/>
            <a:gdLst>
              <a:gd name="connsiteX0" fmla="*/ 0 w 798786"/>
              <a:gd name="connsiteY0" fmla="*/ 141854 h 141854"/>
              <a:gd name="connsiteX1" fmla="*/ 168165 w 798786"/>
              <a:gd name="connsiteY1" fmla="*/ 5219 h 141854"/>
              <a:gd name="connsiteX2" fmla="*/ 798786 w 798786"/>
              <a:gd name="connsiteY2" fmla="*/ 26240 h 141854"/>
            </a:gdLst>
            <a:ahLst/>
            <a:cxnLst>
              <a:cxn ang="0">
                <a:pos x="connsiteX0" y="connsiteY0"/>
              </a:cxn>
              <a:cxn ang="0">
                <a:pos x="connsiteX1" y="connsiteY1"/>
              </a:cxn>
              <a:cxn ang="0">
                <a:pos x="connsiteX2" y="connsiteY2"/>
              </a:cxn>
            </a:cxnLst>
            <a:rect l="l" t="t" r="r" b="b"/>
            <a:pathLst>
              <a:path w="798786" h="141854">
                <a:moveTo>
                  <a:pt x="0" y="141854"/>
                </a:moveTo>
                <a:cubicBezTo>
                  <a:pt x="17517" y="83171"/>
                  <a:pt x="35034" y="24488"/>
                  <a:pt x="168165" y="5219"/>
                </a:cubicBezTo>
                <a:cubicBezTo>
                  <a:pt x="301296" y="-14050"/>
                  <a:pt x="798786" y="26240"/>
                  <a:pt x="798786" y="2624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27"/>
          <p:cNvSpPr/>
          <p:nvPr/>
        </p:nvSpPr>
        <p:spPr>
          <a:xfrm>
            <a:off x="2669628" y="4309241"/>
            <a:ext cx="620110" cy="283780"/>
          </a:xfrm>
          <a:custGeom>
            <a:avLst/>
            <a:gdLst>
              <a:gd name="connsiteX0" fmla="*/ 0 w 620110"/>
              <a:gd name="connsiteY0" fmla="*/ 283780 h 283780"/>
              <a:gd name="connsiteX1" fmla="*/ 136634 w 620110"/>
              <a:gd name="connsiteY1" fmla="*/ 73573 h 283780"/>
              <a:gd name="connsiteX2" fmla="*/ 620110 w 620110"/>
              <a:gd name="connsiteY2" fmla="*/ 0 h 283780"/>
            </a:gdLst>
            <a:ahLst/>
            <a:cxnLst>
              <a:cxn ang="0">
                <a:pos x="connsiteX0" y="connsiteY0"/>
              </a:cxn>
              <a:cxn ang="0">
                <a:pos x="connsiteX1" y="connsiteY1"/>
              </a:cxn>
              <a:cxn ang="0">
                <a:pos x="connsiteX2" y="connsiteY2"/>
              </a:cxn>
            </a:cxnLst>
            <a:rect l="l" t="t" r="r" b="b"/>
            <a:pathLst>
              <a:path w="620110" h="283780">
                <a:moveTo>
                  <a:pt x="0" y="283780"/>
                </a:moveTo>
                <a:cubicBezTo>
                  <a:pt x="16641" y="202325"/>
                  <a:pt x="33282" y="120870"/>
                  <a:pt x="136634" y="73573"/>
                </a:cubicBezTo>
                <a:cubicBezTo>
                  <a:pt x="239986" y="26276"/>
                  <a:pt x="620110" y="0"/>
                  <a:pt x="620110"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p:cNvSpPr/>
          <p:nvPr/>
        </p:nvSpPr>
        <p:spPr>
          <a:xfrm>
            <a:off x="2722180" y="4754504"/>
            <a:ext cx="630621" cy="195868"/>
          </a:xfrm>
          <a:custGeom>
            <a:avLst/>
            <a:gdLst>
              <a:gd name="connsiteX0" fmla="*/ 0 w 630621"/>
              <a:gd name="connsiteY0" fmla="*/ 17193 h 195868"/>
              <a:gd name="connsiteX1" fmla="*/ 199697 w 630621"/>
              <a:gd name="connsiteY1" fmla="*/ 17193 h 195868"/>
              <a:gd name="connsiteX2" fmla="*/ 630621 w 630621"/>
              <a:gd name="connsiteY2" fmla="*/ 195868 h 195868"/>
            </a:gdLst>
            <a:ahLst/>
            <a:cxnLst>
              <a:cxn ang="0">
                <a:pos x="connsiteX0" y="connsiteY0"/>
              </a:cxn>
              <a:cxn ang="0">
                <a:pos x="connsiteX1" y="connsiteY1"/>
              </a:cxn>
              <a:cxn ang="0">
                <a:pos x="connsiteX2" y="connsiteY2"/>
              </a:cxn>
            </a:cxnLst>
            <a:rect l="l" t="t" r="r" b="b"/>
            <a:pathLst>
              <a:path w="630621" h="195868">
                <a:moveTo>
                  <a:pt x="0" y="17193"/>
                </a:moveTo>
                <a:cubicBezTo>
                  <a:pt x="47297" y="2303"/>
                  <a:pt x="94594" y="-12586"/>
                  <a:pt x="199697" y="17193"/>
                </a:cubicBezTo>
                <a:cubicBezTo>
                  <a:pt x="304800" y="46972"/>
                  <a:pt x="630621" y="195868"/>
                  <a:pt x="630621" y="195868"/>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30"/>
          <p:cNvSpPr/>
          <p:nvPr/>
        </p:nvSpPr>
        <p:spPr>
          <a:xfrm flipV="1">
            <a:off x="3491822" y="4293387"/>
            <a:ext cx="894125" cy="94928"/>
          </a:xfrm>
          <a:custGeom>
            <a:avLst/>
            <a:gdLst>
              <a:gd name="connsiteX0" fmla="*/ 0 w 756745"/>
              <a:gd name="connsiteY0" fmla="*/ 164218 h 164218"/>
              <a:gd name="connsiteX1" fmla="*/ 252248 w 756745"/>
              <a:gd name="connsiteY1" fmla="*/ 6563 h 164218"/>
              <a:gd name="connsiteX2" fmla="*/ 756745 w 756745"/>
              <a:gd name="connsiteY2" fmla="*/ 27583 h 164218"/>
            </a:gdLst>
            <a:ahLst/>
            <a:cxnLst>
              <a:cxn ang="0">
                <a:pos x="connsiteX0" y="connsiteY0"/>
              </a:cxn>
              <a:cxn ang="0">
                <a:pos x="connsiteX1" y="connsiteY1"/>
              </a:cxn>
              <a:cxn ang="0">
                <a:pos x="connsiteX2" y="connsiteY2"/>
              </a:cxn>
            </a:cxnLst>
            <a:rect l="l" t="t" r="r" b="b"/>
            <a:pathLst>
              <a:path w="756745" h="164218">
                <a:moveTo>
                  <a:pt x="0" y="164218"/>
                </a:moveTo>
                <a:cubicBezTo>
                  <a:pt x="63062" y="96776"/>
                  <a:pt x="126124" y="29335"/>
                  <a:pt x="252248" y="6563"/>
                </a:cubicBezTo>
                <a:cubicBezTo>
                  <a:pt x="378372" y="-16209"/>
                  <a:pt x="756745" y="27583"/>
                  <a:pt x="756745" y="27583"/>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32"/>
          <p:cNvSpPr/>
          <p:nvPr/>
        </p:nvSpPr>
        <p:spPr>
          <a:xfrm>
            <a:off x="3510455" y="4655986"/>
            <a:ext cx="756745" cy="210304"/>
          </a:xfrm>
          <a:custGeom>
            <a:avLst/>
            <a:gdLst>
              <a:gd name="connsiteX0" fmla="*/ 0 w 756745"/>
              <a:gd name="connsiteY0" fmla="*/ 210304 h 210304"/>
              <a:gd name="connsiteX1" fmla="*/ 273269 w 756745"/>
              <a:gd name="connsiteY1" fmla="*/ 31628 h 210304"/>
              <a:gd name="connsiteX2" fmla="*/ 756745 w 756745"/>
              <a:gd name="connsiteY2" fmla="*/ 97 h 210304"/>
              <a:gd name="connsiteX3" fmla="*/ 756745 w 756745"/>
              <a:gd name="connsiteY3" fmla="*/ 97 h 210304"/>
            </a:gdLst>
            <a:ahLst/>
            <a:cxnLst>
              <a:cxn ang="0">
                <a:pos x="connsiteX0" y="connsiteY0"/>
              </a:cxn>
              <a:cxn ang="0">
                <a:pos x="connsiteX1" y="connsiteY1"/>
              </a:cxn>
              <a:cxn ang="0">
                <a:pos x="connsiteX2" y="connsiteY2"/>
              </a:cxn>
              <a:cxn ang="0">
                <a:pos x="connsiteX3" y="connsiteY3"/>
              </a:cxn>
            </a:cxnLst>
            <a:rect l="l" t="t" r="r" b="b"/>
            <a:pathLst>
              <a:path w="756745" h="210304">
                <a:moveTo>
                  <a:pt x="0" y="210304"/>
                </a:moveTo>
                <a:cubicBezTo>
                  <a:pt x="73572" y="138483"/>
                  <a:pt x="147145" y="66662"/>
                  <a:pt x="273269" y="31628"/>
                </a:cubicBezTo>
                <a:cubicBezTo>
                  <a:pt x="399393" y="-3406"/>
                  <a:pt x="756745" y="97"/>
                  <a:pt x="756745" y="97"/>
                </a:cubicBezTo>
                <a:lnTo>
                  <a:pt x="756745" y="97"/>
                </a:ln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Freeform 34"/>
          <p:cNvSpPr/>
          <p:nvPr/>
        </p:nvSpPr>
        <p:spPr>
          <a:xfrm>
            <a:off x="4529959" y="4540469"/>
            <a:ext cx="599089" cy="176680"/>
          </a:xfrm>
          <a:custGeom>
            <a:avLst/>
            <a:gdLst>
              <a:gd name="connsiteX0" fmla="*/ 0 w 599089"/>
              <a:gd name="connsiteY0" fmla="*/ 136634 h 176680"/>
              <a:gd name="connsiteX1" fmla="*/ 283779 w 599089"/>
              <a:gd name="connsiteY1" fmla="*/ 168165 h 176680"/>
              <a:gd name="connsiteX2" fmla="*/ 599089 w 599089"/>
              <a:gd name="connsiteY2" fmla="*/ 0 h 176680"/>
            </a:gdLst>
            <a:ahLst/>
            <a:cxnLst>
              <a:cxn ang="0">
                <a:pos x="connsiteX0" y="connsiteY0"/>
              </a:cxn>
              <a:cxn ang="0">
                <a:pos x="connsiteX1" y="connsiteY1"/>
              </a:cxn>
              <a:cxn ang="0">
                <a:pos x="connsiteX2" y="connsiteY2"/>
              </a:cxn>
            </a:cxnLst>
            <a:rect l="l" t="t" r="r" b="b"/>
            <a:pathLst>
              <a:path w="599089" h="176680">
                <a:moveTo>
                  <a:pt x="0" y="136634"/>
                </a:moveTo>
                <a:cubicBezTo>
                  <a:pt x="91965" y="163785"/>
                  <a:pt x="183931" y="190937"/>
                  <a:pt x="283779" y="168165"/>
                </a:cubicBezTo>
                <a:cubicBezTo>
                  <a:pt x="383627" y="145393"/>
                  <a:pt x="491358" y="72696"/>
                  <a:pt x="599089"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1" name="TextBox 230"/>
          <p:cNvSpPr txBox="1"/>
          <p:nvPr/>
        </p:nvSpPr>
        <p:spPr>
          <a:xfrm>
            <a:off x="1285141" y="4218454"/>
            <a:ext cx="824136" cy="276999"/>
          </a:xfrm>
          <a:prstGeom prst="rect">
            <a:avLst/>
          </a:prstGeom>
          <a:noFill/>
        </p:spPr>
        <p:txBody>
          <a:bodyPr wrap="square" rtlCol="0">
            <a:spAutoFit/>
          </a:bodyPr>
          <a:lstStyle/>
          <a:p>
            <a:r>
              <a:rPr lang="en-US" sz="1200" dirty="0">
                <a:solidFill>
                  <a:srgbClr val="FF0000"/>
                </a:solidFill>
              </a:rPr>
              <a:t>Transport</a:t>
            </a:r>
          </a:p>
        </p:txBody>
      </p:sp>
      <p:sp>
        <p:nvSpPr>
          <p:cNvPr id="232" name="TextBox 231"/>
          <p:cNvSpPr txBox="1"/>
          <p:nvPr/>
        </p:nvSpPr>
        <p:spPr>
          <a:xfrm>
            <a:off x="5419954" y="4589291"/>
            <a:ext cx="1057802" cy="276999"/>
          </a:xfrm>
          <a:prstGeom prst="rect">
            <a:avLst/>
          </a:prstGeom>
          <a:noFill/>
        </p:spPr>
        <p:txBody>
          <a:bodyPr wrap="square" rtlCol="0">
            <a:spAutoFit/>
          </a:bodyPr>
          <a:lstStyle/>
          <a:p>
            <a:r>
              <a:rPr lang="en-US" sz="1200" dirty="0">
                <a:solidFill>
                  <a:srgbClr val="FF0000"/>
                </a:solidFill>
              </a:rPr>
              <a:t>Liabilities/risk</a:t>
            </a:r>
          </a:p>
        </p:txBody>
      </p:sp>
      <p:sp>
        <p:nvSpPr>
          <p:cNvPr id="233" name="TextBox 232"/>
          <p:cNvSpPr txBox="1"/>
          <p:nvPr/>
        </p:nvSpPr>
        <p:spPr>
          <a:xfrm>
            <a:off x="4887222" y="4942753"/>
            <a:ext cx="1277443" cy="276999"/>
          </a:xfrm>
          <a:prstGeom prst="rect">
            <a:avLst/>
          </a:prstGeom>
          <a:noFill/>
        </p:spPr>
        <p:txBody>
          <a:bodyPr wrap="square" rtlCol="0">
            <a:spAutoFit/>
          </a:bodyPr>
          <a:lstStyle/>
          <a:p>
            <a:r>
              <a:rPr lang="en-US" sz="1200">
                <a:solidFill>
                  <a:srgbClr val="FF0000"/>
                </a:solidFill>
              </a:rPr>
              <a:t>Holistic security</a:t>
            </a:r>
            <a:endParaRPr lang="en-US" sz="1200" dirty="0">
              <a:solidFill>
                <a:srgbClr val="FF0000"/>
              </a:solidFill>
            </a:endParaRPr>
          </a:p>
        </p:txBody>
      </p:sp>
      <p:sp>
        <p:nvSpPr>
          <p:cNvPr id="234" name="Oval 233"/>
          <p:cNvSpPr/>
          <p:nvPr/>
        </p:nvSpPr>
        <p:spPr>
          <a:xfrm>
            <a:off x="4689091" y="4976774"/>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35"/>
          <p:cNvSpPr/>
          <p:nvPr/>
        </p:nvSpPr>
        <p:spPr>
          <a:xfrm>
            <a:off x="3605048" y="5023945"/>
            <a:ext cx="1093076" cy="97305"/>
          </a:xfrm>
          <a:custGeom>
            <a:avLst/>
            <a:gdLst>
              <a:gd name="connsiteX0" fmla="*/ 0 w 1093076"/>
              <a:gd name="connsiteY0" fmla="*/ 0 h 97305"/>
              <a:gd name="connsiteX1" fmla="*/ 357352 w 1093076"/>
              <a:gd name="connsiteY1" fmla="*/ 94593 h 97305"/>
              <a:gd name="connsiteX2" fmla="*/ 1093076 w 1093076"/>
              <a:gd name="connsiteY2" fmla="*/ 73572 h 97305"/>
              <a:gd name="connsiteX3" fmla="*/ 1093076 w 1093076"/>
              <a:gd name="connsiteY3" fmla="*/ 73572 h 97305"/>
            </a:gdLst>
            <a:ahLst/>
            <a:cxnLst>
              <a:cxn ang="0">
                <a:pos x="connsiteX0" y="connsiteY0"/>
              </a:cxn>
              <a:cxn ang="0">
                <a:pos x="connsiteX1" y="connsiteY1"/>
              </a:cxn>
              <a:cxn ang="0">
                <a:pos x="connsiteX2" y="connsiteY2"/>
              </a:cxn>
              <a:cxn ang="0">
                <a:pos x="connsiteX3" y="connsiteY3"/>
              </a:cxn>
            </a:cxnLst>
            <a:rect l="l" t="t" r="r" b="b"/>
            <a:pathLst>
              <a:path w="1093076" h="97305">
                <a:moveTo>
                  <a:pt x="0" y="0"/>
                </a:moveTo>
                <a:cubicBezTo>
                  <a:pt x="87586" y="41165"/>
                  <a:pt x="175173" y="82331"/>
                  <a:pt x="357352" y="94593"/>
                </a:cubicBezTo>
                <a:cubicBezTo>
                  <a:pt x="539531" y="106855"/>
                  <a:pt x="1093076" y="73572"/>
                  <a:pt x="1093076" y="73572"/>
                </a:cubicBezTo>
                <a:lnTo>
                  <a:pt x="1093076" y="73572"/>
                </a:ln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Freeform 37"/>
          <p:cNvSpPr/>
          <p:nvPr/>
        </p:nvSpPr>
        <p:spPr>
          <a:xfrm>
            <a:off x="5517931" y="4424855"/>
            <a:ext cx="115614" cy="84083"/>
          </a:xfrm>
          <a:custGeom>
            <a:avLst/>
            <a:gdLst>
              <a:gd name="connsiteX0" fmla="*/ 0 w 115614"/>
              <a:gd name="connsiteY0" fmla="*/ 0 h 84083"/>
              <a:gd name="connsiteX1" fmla="*/ 52552 w 115614"/>
              <a:gd name="connsiteY1" fmla="*/ 21021 h 84083"/>
              <a:gd name="connsiteX2" fmla="*/ 115614 w 115614"/>
              <a:gd name="connsiteY2" fmla="*/ 84083 h 84083"/>
            </a:gdLst>
            <a:ahLst/>
            <a:cxnLst>
              <a:cxn ang="0">
                <a:pos x="connsiteX0" y="connsiteY0"/>
              </a:cxn>
              <a:cxn ang="0">
                <a:pos x="connsiteX1" y="connsiteY1"/>
              </a:cxn>
              <a:cxn ang="0">
                <a:pos x="connsiteX2" y="connsiteY2"/>
              </a:cxn>
            </a:cxnLst>
            <a:rect l="l" t="t" r="r" b="b"/>
            <a:pathLst>
              <a:path w="115614" h="84083">
                <a:moveTo>
                  <a:pt x="0" y="0"/>
                </a:moveTo>
                <a:cubicBezTo>
                  <a:pt x="16641" y="3503"/>
                  <a:pt x="33283" y="7007"/>
                  <a:pt x="52552" y="21021"/>
                </a:cubicBezTo>
                <a:cubicBezTo>
                  <a:pt x="71821" y="35035"/>
                  <a:pt x="115614" y="84083"/>
                  <a:pt x="115614" y="84083"/>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5" name="Oval 234"/>
          <p:cNvSpPr/>
          <p:nvPr/>
        </p:nvSpPr>
        <p:spPr>
          <a:xfrm>
            <a:off x="3491822" y="5625722"/>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 name="Oval 235"/>
          <p:cNvSpPr/>
          <p:nvPr/>
        </p:nvSpPr>
        <p:spPr>
          <a:xfrm>
            <a:off x="5368967" y="6629761"/>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7" name="Oval 236"/>
          <p:cNvSpPr/>
          <p:nvPr/>
        </p:nvSpPr>
        <p:spPr>
          <a:xfrm>
            <a:off x="1412553" y="6327585"/>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8" name="Oval 237"/>
          <p:cNvSpPr/>
          <p:nvPr/>
        </p:nvSpPr>
        <p:spPr>
          <a:xfrm>
            <a:off x="1627954" y="5646523"/>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0" name="TextBox 249"/>
          <p:cNvSpPr txBox="1"/>
          <p:nvPr/>
        </p:nvSpPr>
        <p:spPr>
          <a:xfrm>
            <a:off x="1791554" y="5581622"/>
            <a:ext cx="1071602" cy="276999"/>
          </a:xfrm>
          <a:prstGeom prst="rect">
            <a:avLst/>
          </a:prstGeom>
          <a:noFill/>
        </p:spPr>
        <p:txBody>
          <a:bodyPr wrap="square" rtlCol="0">
            <a:spAutoFit/>
          </a:bodyPr>
          <a:lstStyle/>
          <a:p>
            <a:r>
              <a:rPr lang="en-US" sz="1200">
                <a:solidFill>
                  <a:srgbClr val="FF0000"/>
                </a:solidFill>
              </a:rPr>
              <a:t>Collaboration</a:t>
            </a:r>
            <a:endParaRPr lang="en-US" sz="1200" dirty="0">
              <a:solidFill>
                <a:srgbClr val="FF0000"/>
              </a:solidFill>
            </a:endParaRPr>
          </a:p>
        </p:txBody>
      </p:sp>
      <p:sp>
        <p:nvSpPr>
          <p:cNvPr id="251" name="TextBox 250"/>
          <p:cNvSpPr txBox="1"/>
          <p:nvPr/>
        </p:nvSpPr>
        <p:spPr>
          <a:xfrm>
            <a:off x="3022562" y="5619196"/>
            <a:ext cx="513788" cy="276999"/>
          </a:xfrm>
          <a:prstGeom prst="rect">
            <a:avLst/>
          </a:prstGeom>
          <a:noFill/>
        </p:spPr>
        <p:txBody>
          <a:bodyPr wrap="square" rtlCol="0">
            <a:spAutoFit/>
          </a:bodyPr>
          <a:lstStyle/>
          <a:p>
            <a:r>
              <a:rPr lang="en-US" sz="1200" dirty="0">
                <a:solidFill>
                  <a:srgbClr val="FF0000"/>
                </a:solidFill>
              </a:rPr>
              <a:t>Trust</a:t>
            </a:r>
          </a:p>
        </p:txBody>
      </p:sp>
      <p:sp>
        <p:nvSpPr>
          <p:cNvPr id="252" name="TextBox 251"/>
          <p:cNvSpPr txBox="1"/>
          <p:nvPr/>
        </p:nvSpPr>
        <p:spPr>
          <a:xfrm>
            <a:off x="3445528" y="6226190"/>
            <a:ext cx="1621428" cy="276999"/>
          </a:xfrm>
          <a:prstGeom prst="rect">
            <a:avLst/>
          </a:prstGeom>
          <a:noFill/>
        </p:spPr>
        <p:txBody>
          <a:bodyPr wrap="square" rtlCol="0">
            <a:spAutoFit/>
          </a:bodyPr>
          <a:lstStyle/>
          <a:p>
            <a:r>
              <a:rPr lang="en-US" sz="1200" dirty="0">
                <a:solidFill>
                  <a:srgbClr val="FF0000"/>
                </a:solidFill>
              </a:rPr>
              <a:t>Demand aggregation</a:t>
            </a:r>
          </a:p>
        </p:txBody>
      </p:sp>
      <p:sp>
        <p:nvSpPr>
          <p:cNvPr id="256" name="TextBox 255"/>
          <p:cNvSpPr txBox="1"/>
          <p:nvPr/>
        </p:nvSpPr>
        <p:spPr>
          <a:xfrm>
            <a:off x="4399359" y="5515727"/>
            <a:ext cx="824136" cy="276999"/>
          </a:xfrm>
          <a:prstGeom prst="rect">
            <a:avLst/>
          </a:prstGeom>
          <a:noFill/>
        </p:spPr>
        <p:txBody>
          <a:bodyPr wrap="square" rtlCol="0">
            <a:spAutoFit/>
          </a:bodyPr>
          <a:lstStyle/>
          <a:p>
            <a:r>
              <a:rPr lang="en-US" sz="1200" dirty="0">
                <a:solidFill>
                  <a:srgbClr val="FF0000"/>
                </a:solidFill>
              </a:rPr>
              <a:t>Values</a:t>
            </a:r>
          </a:p>
        </p:txBody>
      </p:sp>
      <p:sp>
        <p:nvSpPr>
          <p:cNvPr id="257" name="Oval 256"/>
          <p:cNvSpPr/>
          <p:nvPr/>
        </p:nvSpPr>
        <p:spPr>
          <a:xfrm>
            <a:off x="4916003" y="5505086"/>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8" name="TextBox 257"/>
          <p:cNvSpPr txBox="1"/>
          <p:nvPr/>
        </p:nvSpPr>
        <p:spPr>
          <a:xfrm>
            <a:off x="-14516" y="5602663"/>
            <a:ext cx="1043359" cy="276999"/>
          </a:xfrm>
          <a:prstGeom prst="rect">
            <a:avLst/>
          </a:prstGeom>
          <a:noFill/>
        </p:spPr>
        <p:txBody>
          <a:bodyPr wrap="square" rtlCol="0">
            <a:spAutoFit/>
          </a:bodyPr>
          <a:lstStyle/>
          <a:p>
            <a:r>
              <a:rPr lang="en-US" sz="1200" b="1" dirty="0">
                <a:solidFill>
                  <a:srgbClr val="B09B71"/>
                </a:solidFill>
              </a:rPr>
              <a:t>Culture</a:t>
            </a:r>
          </a:p>
        </p:txBody>
      </p:sp>
      <p:sp>
        <p:nvSpPr>
          <p:cNvPr id="259" name="Oval 258"/>
          <p:cNvSpPr/>
          <p:nvPr/>
        </p:nvSpPr>
        <p:spPr>
          <a:xfrm>
            <a:off x="972999" y="5636565"/>
            <a:ext cx="247030" cy="188798"/>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0" name="TextBox 259"/>
          <p:cNvSpPr txBox="1"/>
          <p:nvPr/>
        </p:nvSpPr>
        <p:spPr>
          <a:xfrm>
            <a:off x="7238612" y="6166398"/>
            <a:ext cx="824136" cy="276999"/>
          </a:xfrm>
          <a:prstGeom prst="rect">
            <a:avLst/>
          </a:prstGeom>
          <a:noFill/>
        </p:spPr>
        <p:txBody>
          <a:bodyPr wrap="square" rtlCol="0">
            <a:spAutoFit/>
          </a:bodyPr>
          <a:lstStyle/>
          <a:p>
            <a:r>
              <a:rPr lang="en-US" sz="1200" dirty="0">
                <a:solidFill>
                  <a:srgbClr val="FF0000"/>
                </a:solidFill>
              </a:rPr>
              <a:t>E- Guilds</a:t>
            </a:r>
          </a:p>
        </p:txBody>
      </p:sp>
      <p:sp>
        <p:nvSpPr>
          <p:cNvPr id="261" name="TextBox 260"/>
          <p:cNvSpPr txBox="1"/>
          <p:nvPr/>
        </p:nvSpPr>
        <p:spPr>
          <a:xfrm>
            <a:off x="6292236" y="3853559"/>
            <a:ext cx="1117054" cy="276999"/>
          </a:xfrm>
          <a:prstGeom prst="rect">
            <a:avLst/>
          </a:prstGeom>
          <a:noFill/>
        </p:spPr>
        <p:txBody>
          <a:bodyPr wrap="square" rtlCol="0">
            <a:spAutoFit/>
          </a:bodyPr>
          <a:lstStyle/>
          <a:p>
            <a:r>
              <a:rPr lang="en-US" sz="1200" dirty="0">
                <a:solidFill>
                  <a:srgbClr val="FF0000"/>
                </a:solidFill>
              </a:rPr>
              <a:t>Digital rights</a:t>
            </a:r>
          </a:p>
        </p:txBody>
      </p:sp>
      <p:sp>
        <p:nvSpPr>
          <p:cNvPr id="262" name="TextBox 261"/>
          <p:cNvSpPr txBox="1"/>
          <p:nvPr/>
        </p:nvSpPr>
        <p:spPr>
          <a:xfrm>
            <a:off x="9131265" y="2186629"/>
            <a:ext cx="1266730" cy="461665"/>
          </a:xfrm>
          <a:prstGeom prst="rect">
            <a:avLst/>
          </a:prstGeom>
          <a:noFill/>
        </p:spPr>
        <p:txBody>
          <a:bodyPr wrap="square" rtlCol="0">
            <a:spAutoFit/>
          </a:bodyPr>
          <a:lstStyle/>
          <a:p>
            <a:r>
              <a:rPr lang="en-US" sz="1200" dirty="0">
                <a:solidFill>
                  <a:srgbClr val="FF0000"/>
                </a:solidFill>
              </a:rPr>
              <a:t>Smart Cities regions/nations</a:t>
            </a:r>
          </a:p>
        </p:txBody>
      </p:sp>
      <p:sp>
        <p:nvSpPr>
          <p:cNvPr id="263" name="Oval 262"/>
          <p:cNvSpPr/>
          <p:nvPr/>
        </p:nvSpPr>
        <p:spPr>
          <a:xfrm>
            <a:off x="7538172" y="6443397"/>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4" name="Oval 263"/>
          <p:cNvSpPr/>
          <p:nvPr/>
        </p:nvSpPr>
        <p:spPr>
          <a:xfrm>
            <a:off x="9531011" y="2639432"/>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5" name="Oval 264"/>
          <p:cNvSpPr/>
          <p:nvPr/>
        </p:nvSpPr>
        <p:spPr>
          <a:xfrm>
            <a:off x="6699924" y="5089947"/>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6" name="TextBox 265"/>
          <p:cNvSpPr txBox="1"/>
          <p:nvPr/>
        </p:nvSpPr>
        <p:spPr>
          <a:xfrm>
            <a:off x="7597018" y="2959942"/>
            <a:ext cx="1049506" cy="461665"/>
          </a:xfrm>
          <a:prstGeom prst="rect">
            <a:avLst/>
          </a:prstGeom>
          <a:noFill/>
        </p:spPr>
        <p:txBody>
          <a:bodyPr wrap="square" rtlCol="0">
            <a:spAutoFit/>
          </a:bodyPr>
          <a:lstStyle/>
          <a:p>
            <a:r>
              <a:rPr lang="en-US" sz="1200" dirty="0">
                <a:solidFill>
                  <a:srgbClr val="FF0000"/>
                </a:solidFill>
              </a:rPr>
              <a:t>Real time pricing</a:t>
            </a:r>
          </a:p>
        </p:txBody>
      </p:sp>
      <p:sp>
        <p:nvSpPr>
          <p:cNvPr id="267" name="Oval 266"/>
          <p:cNvSpPr/>
          <p:nvPr/>
        </p:nvSpPr>
        <p:spPr>
          <a:xfrm>
            <a:off x="7561778" y="2445553"/>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8" name="TextBox 267"/>
          <p:cNvSpPr txBox="1"/>
          <p:nvPr/>
        </p:nvSpPr>
        <p:spPr>
          <a:xfrm>
            <a:off x="5372601" y="3509460"/>
            <a:ext cx="1117054" cy="276999"/>
          </a:xfrm>
          <a:prstGeom prst="rect">
            <a:avLst/>
          </a:prstGeom>
          <a:noFill/>
        </p:spPr>
        <p:txBody>
          <a:bodyPr wrap="square" rtlCol="0">
            <a:spAutoFit/>
          </a:bodyPr>
          <a:lstStyle/>
          <a:p>
            <a:r>
              <a:rPr lang="en-US" sz="1200" dirty="0">
                <a:solidFill>
                  <a:srgbClr val="FF0000"/>
                </a:solidFill>
              </a:rPr>
              <a:t>Market sectors</a:t>
            </a:r>
          </a:p>
        </p:txBody>
      </p:sp>
      <p:sp>
        <p:nvSpPr>
          <p:cNvPr id="269" name="TextBox 268"/>
          <p:cNvSpPr txBox="1"/>
          <p:nvPr/>
        </p:nvSpPr>
        <p:spPr>
          <a:xfrm>
            <a:off x="6715257" y="2202987"/>
            <a:ext cx="1117054" cy="461665"/>
          </a:xfrm>
          <a:prstGeom prst="rect">
            <a:avLst/>
          </a:prstGeom>
          <a:noFill/>
        </p:spPr>
        <p:txBody>
          <a:bodyPr wrap="square" rtlCol="0">
            <a:spAutoFit/>
          </a:bodyPr>
          <a:lstStyle/>
          <a:p>
            <a:r>
              <a:rPr lang="en-US" sz="1200" dirty="0">
                <a:solidFill>
                  <a:srgbClr val="FF0000"/>
                </a:solidFill>
              </a:rPr>
              <a:t>Knowledge of what works</a:t>
            </a:r>
          </a:p>
        </p:txBody>
      </p:sp>
      <p:sp>
        <p:nvSpPr>
          <p:cNvPr id="270" name="Oval 269"/>
          <p:cNvSpPr/>
          <p:nvPr/>
        </p:nvSpPr>
        <p:spPr>
          <a:xfrm>
            <a:off x="10072504" y="5323368"/>
            <a:ext cx="1423688" cy="678293"/>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1" name="TextBox 270"/>
          <p:cNvSpPr txBox="1"/>
          <p:nvPr/>
        </p:nvSpPr>
        <p:spPr>
          <a:xfrm>
            <a:off x="10202082" y="5506743"/>
            <a:ext cx="1076340" cy="307777"/>
          </a:xfrm>
          <a:prstGeom prst="rect">
            <a:avLst/>
          </a:prstGeom>
          <a:noFill/>
        </p:spPr>
        <p:txBody>
          <a:bodyPr wrap="square" rtlCol="0">
            <a:spAutoFit/>
          </a:bodyPr>
          <a:lstStyle/>
          <a:p>
            <a:r>
              <a:rPr lang="en-US" sz="1400" b="1">
                <a:solidFill>
                  <a:schemeClr val="bg1"/>
                </a:solidFill>
              </a:rPr>
              <a:t>Value based</a:t>
            </a:r>
            <a:endParaRPr lang="en-US" sz="1400" b="1" dirty="0">
              <a:solidFill>
                <a:schemeClr val="bg1"/>
              </a:solidFill>
            </a:endParaRPr>
          </a:p>
        </p:txBody>
      </p:sp>
      <p:sp>
        <p:nvSpPr>
          <p:cNvPr id="272" name="TextBox 271"/>
          <p:cNvSpPr txBox="1"/>
          <p:nvPr/>
        </p:nvSpPr>
        <p:spPr>
          <a:xfrm>
            <a:off x="8610598" y="4584964"/>
            <a:ext cx="1117054" cy="646331"/>
          </a:xfrm>
          <a:prstGeom prst="rect">
            <a:avLst/>
          </a:prstGeom>
          <a:noFill/>
        </p:spPr>
        <p:txBody>
          <a:bodyPr wrap="square" rtlCol="0">
            <a:spAutoFit/>
          </a:bodyPr>
          <a:lstStyle/>
          <a:p>
            <a:r>
              <a:rPr lang="en-US" sz="1200" dirty="0">
                <a:solidFill>
                  <a:srgbClr val="FF0000"/>
                </a:solidFill>
              </a:rPr>
              <a:t>Collective decision making</a:t>
            </a:r>
          </a:p>
        </p:txBody>
      </p:sp>
      <p:sp>
        <p:nvSpPr>
          <p:cNvPr id="273" name="TextBox 272"/>
          <p:cNvSpPr txBox="1"/>
          <p:nvPr/>
        </p:nvSpPr>
        <p:spPr>
          <a:xfrm>
            <a:off x="5039372" y="2606475"/>
            <a:ext cx="1128401" cy="276999"/>
          </a:xfrm>
          <a:prstGeom prst="rect">
            <a:avLst/>
          </a:prstGeom>
          <a:noFill/>
        </p:spPr>
        <p:txBody>
          <a:bodyPr wrap="square" rtlCol="0">
            <a:spAutoFit/>
          </a:bodyPr>
          <a:lstStyle/>
          <a:p>
            <a:r>
              <a:rPr lang="en-US" sz="1200">
                <a:solidFill>
                  <a:srgbClr val="FF0000"/>
                </a:solidFill>
              </a:rPr>
              <a:t>Procurement</a:t>
            </a:r>
            <a:endParaRPr lang="en-US" sz="1200" dirty="0">
              <a:solidFill>
                <a:srgbClr val="FF0000"/>
              </a:solidFill>
            </a:endParaRPr>
          </a:p>
        </p:txBody>
      </p:sp>
      <p:sp>
        <p:nvSpPr>
          <p:cNvPr id="274" name="TextBox 273"/>
          <p:cNvSpPr txBox="1"/>
          <p:nvPr/>
        </p:nvSpPr>
        <p:spPr>
          <a:xfrm>
            <a:off x="5843992" y="4035447"/>
            <a:ext cx="1379426" cy="461665"/>
          </a:xfrm>
          <a:prstGeom prst="rect">
            <a:avLst/>
          </a:prstGeom>
          <a:noFill/>
        </p:spPr>
        <p:txBody>
          <a:bodyPr wrap="square" rtlCol="0">
            <a:spAutoFit/>
          </a:bodyPr>
          <a:lstStyle/>
          <a:p>
            <a:r>
              <a:rPr lang="en-US" sz="1200" dirty="0">
                <a:solidFill>
                  <a:srgbClr val="FF0000"/>
                </a:solidFill>
              </a:rPr>
              <a:t>Embedded Legal instruments</a:t>
            </a:r>
          </a:p>
        </p:txBody>
      </p:sp>
      <p:sp>
        <p:nvSpPr>
          <p:cNvPr id="275" name="Oval 274"/>
          <p:cNvSpPr/>
          <p:nvPr/>
        </p:nvSpPr>
        <p:spPr>
          <a:xfrm>
            <a:off x="4873365" y="2650467"/>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Freeform 46"/>
          <p:cNvSpPr/>
          <p:nvPr/>
        </p:nvSpPr>
        <p:spPr>
          <a:xfrm>
            <a:off x="5013064" y="2248348"/>
            <a:ext cx="484094" cy="430306"/>
          </a:xfrm>
          <a:custGeom>
            <a:avLst/>
            <a:gdLst>
              <a:gd name="connsiteX0" fmla="*/ 484094 w 484094"/>
              <a:gd name="connsiteY0" fmla="*/ 0 h 430306"/>
              <a:gd name="connsiteX1" fmla="*/ 398032 w 484094"/>
              <a:gd name="connsiteY1" fmla="*/ 268941 h 430306"/>
              <a:gd name="connsiteX2" fmla="*/ 0 w 484094"/>
              <a:gd name="connsiteY2" fmla="*/ 430306 h 430306"/>
            </a:gdLst>
            <a:ahLst/>
            <a:cxnLst>
              <a:cxn ang="0">
                <a:pos x="connsiteX0" y="connsiteY0"/>
              </a:cxn>
              <a:cxn ang="0">
                <a:pos x="connsiteX1" y="connsiteY1"/>
              </a:cxn>
              <a:cxn ang="0">
                <a:pos x="connsiteX2" y="connsiteY2"/>
              </a:cxn>
            </a:cxnLst>
            <a:rect l="l" t="t" r="r" b="b"/>
            <a:pathLst>
              <a:path w="484094" h="430306">
                <a:moveTo>
                  <a:pt x="484094" y="0"/>
                </a:moveTo>
                <a:cubicBezTo>
                  <a:pt x="481404" y="98611"/>
                  <a:pt x="478714" y="197223"/>
                  <a:pt x="398032" y="268941"/>
                </a:cubicBezTo>
                <a:cubicBezTo>
                  <a:pt x="317350" y="340659"/>
                  <a:pt x="0" y="430306"/>
                  <a:pt x="0" y="430306"/>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Freeform 48"/>
          <p:cNvSpPr/>
          <p:nvPr/>
        </p:nvSpPr>
        <p:spPr>
          <a:xfrm>
            <a:off x="3474720" y="2840019"/>
            <a:ext cx="1825914" cy="1387736"/>
          </a:xfrm>
          <a:custGeom>
            <a:avLst/>
            <a:gdLst>
              <a:gd name="connsiteX0" fmla="*/ 0 w 1825914"/>
              <a:gd name="connsiteY0" fmla="*/ 1387736 h 1387736"/>
              <a:gd name="connsiteX1" fmla="*/ 1032734 w 1825914"/>
              <a:gd name="connsiteY1" fmla="*/ 978946 h 1387736"/>
              <a:gd name="connsiteX2" fmla="*/ 1807285 w 1825914"/>
              <a:gd name="connsiteY2" fmla="*/ 720762 h 1387736"/>
              <a:gd name="connsiteX3" fmla="*/ 1602889 w 1825914"/>
              <a:gd name="connsiteY3" fmla="*/ 0 h 1387736"/>
            </a:gdLst>
            <a:ahLst/>
            <a:cxnLst>
              <a:cxn ang="0">
                <a:pos x="connsiteX0" y="connsiteY0"/>
              </a:cxn>
              <a:cxn ang="0">
                <a:pos x="connsiteX1" y="connsiteY1"/>
              </a:cxn>
              <a:cxn ang="0">
                <a:pos x="connsiteX2" y="connsiteY2"/>
              </a:cxn>
              <a:cxn ang="0">
                <a:pos x="connsiteX3" y="connsiteY3"/>
              </a:cxn>
            </a:cxnLst>
            <a:rect l="l" t="t" r="r" b="b"/>
            <a:pathLst>
              <a:path w="1825914" h="1387736">
                <a:moveTo>
                  <a:pt x="0" y="1387736"/>
                </a:moveTo>
                <a:cubicBezTo>
                  <a:pt x="365760" y="1238922"/>
                  <a:pt x="731520" y="1090108"/>
                  <a:pt x="1032734" y="978946"/>
                </a:cubicBezTo>
                <a:cubicBezTo>
                  <a:pt x="1333948" y="867784"/>
                  <a:pt x="1712259" y="883920"/>
                  <a:pt x="1807285" y="720762"/>
                </a:cubicBezTo>
                <a:cubicBezTo>
                  <a:pt x="1902311" y="557604"/>
                  <a:pt x="1602889" y="0"/>
                  <a:pt x="1602889"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6" name="TextBox 275"/>
          <p:cNvSpPr txBox="1"/>
          <p:nvPr/>
        </p:nvSpPr>
        <p:spPr>
          <a:xfrm>
            <a:off x="2944234" y="5296745"/>
            <a:ext cx="1321547" cy="276999"/>
          </a:xfrm>
          <a:prstGeom prst="rect">
            <a:avLst/>
          </a:prstGeom>
          <a:noFill/>
        </p:spPr>
        <p:txBody>
          <a:bodyPr wrap="square" rtlCol="0">
            <a:spAutoFit/>
          </a:bodyPr>
          <a:lstStyle/>
          <a:p>
            <a:r>
              <a:rPr lang="en-US" sz="1200">
                <a:solidFill>
                  <a:srgbClr val="FF0000"/>
                </a:solidFill>
              </a:rPr>
              <a:t>Religious groups</a:t>
            </a:r>
            <a:endParaRPr lang="en-US" sz="1200" dirty="0">
              <a:solidFill>
                <a:srgbClr val="FF0000"/>
              </a:solidFill>
            </a:endParaRPr>
          </a:p>
        </p:txBody>
      </p:sp>
      <p:sp>
        <p:nvSpPr>
          <p:cNvPr id="277" name="TextBox 276"/>
          <p:cNvSpPr txBox="1"/>
          <p:nvPr/>
        </p:nvSpPr>
        <p:spPr>
          <a:xfrm>
            <a:off x="4685834" y="5196829"/>
            <a:ext cx="1868751" cy="276999"/>
          </a:xfrm>
          <a:prstGeom prst="rect">
            <a:avLst/>
          </a:prstGeom>
          <a:noFill/>
        </p:spPr>
        <p:txBody>
          <a:bodyPr wrap="square" rtlCol="0">
            <a:spAutoFit/>
          </a:bodyPr>
          <a:lstStyle/>
          <a:p>
            <a:r>
              <a:rPr lang="en-US" sz="1200" dirty="0">
                <a:solidFill>
                  <a:srgbClr val="FF0000"/>
                </a:solidFill>
              </a:rPr>
              <a:t>Professional e-Guilds</a:t>
            </a:r>
          </a:p>
        </p:txBody>
      </p:sp>
      <p:sp>
        <p:nvSpPr>
          <p:cNvPr id="52" name="Freeform 51"/>
          <p:cNvSpPr/>
          <p:nvPr/>
        </p:nvSpPr>
        <p:spPr>
          <a:xfrm>
            <a:off x="1850315" y="5809129"/>
            <a:ext cx="1775012" cy="97114"/>
          </a:xfrm>
          <a:custGeom>
            <a:avLst/>
            <a:gdLst>
              <a:gd name="connsiteX0" fmla="*/ 0 w 1775012"/>
              <a:gd name="connsiteY0" fmla="*/ 0 h 97114"/>
              <a:gd name="connsiteX1" fmla="*/ 914400 w 1775012"/>
              <a:gd name="connsiteY1" fmla="*/ 96819 h 97114"/>
              <a:gd name="connsiteX2" fmla="*/ 1775012 w 1775012"/>
              <a:gd name="connsiteY2" fmla="*/ 32273 h 97114"/>
            </a:gdLst>
            <a:ahLst/>
            <a:cxnLst>
              <a:cxn ang="0">
                <a:pos x="connsiteX0" y="connsiteY0"/>
              </a:cxn>
              <a:cxn ang="0">
                <a:pos x="connsiteX1" y="connsiteY1"/>
              </a:cxn>
              <a:cxn ang="0">
                <a:pos x="connsiteX2" y="connsiteY2"/>
              </a:cxn>
            </a:cxnLst>
            <a:rect l="l" t="t" r="r" b="b"/>
            <a:pathLst>
              <a:path w="1775012" h="97114">
                <a:moveTo>
                  <a:pt x="0" y="0"/>
                </a:moveTo>
                <a:cubicBezTo>
                  <a:pt x="309282" y="45720"/>
                  <a:pt x="618565" y="91440"/>
                  <a:pt x="914400" y="96819"/>
                </a:cubicBezTo>
                <a:cubicBezTo>
                  <a:pt x="1210235" y="102198"/>
                  <a:pt x="1775012" y="32273"/>
                  <a:pt x="1775012" y="32273"/>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Freeform 54"/>
          <p:cNvSpPr/>
          <p:nvPr/>
        </p:nvSpPr>
        <p:spPr>
          <a:xfrm>
            <a:off x="3700631" y="5680038"/>
            <a:ext cx="1333948" cy="157542"/>
          </a:xfrm>
          <a:custGeom>
            <a:avLst/>
            <a:gdLst>
              <a:gd name="connsiteX0" fmla="*/ 0 w 1333948"/>
              <a:gd name="connsiteY0" fmla="*/ 118334 h 157542"/>
              <a:gd name="connsiteX1" fmla="*/ 882127 w 1333948"/>
              <a:gd name="connsiteY1" fmla="*/ 150607 h 157542"/>
              <a:gd name="connsiteX2" fmla="*/ 1333948 w 1333948"/>
              <a:gd name="connsiteY2" fmla="*/ 0 h 157542"/>
            </a:gdLst>
            <a:ahLst/>
            <a:cxnLst>
              <a:cxn ang="0">
                <a:pos x="connsiteX0" y="connsiteY0"/>
              </a:cxn>
              <a:cxn ang="0">
                <a:pos x="connsiteX1" y="connsiteY1"/>
              </a:cxn>
              <a:cxn ang="0">
                <a:pos x="connsiteX2" y="connsiteY2"/>
              </a:cxn>
            </a:cxnLst>
            <a:rect l="l" t="t" r="r" b="b"/>
            <a:pathLst>
              <a:path w="1333948" h="157542">
                <a:moveTo>
                  <a:pt x="0" y="118334"/>
                </a:moveTo>
                <a:cubicBezTo>
                  <a:pt x="329901" y="144331"/>
                  <a:pt x="659802" y="170329"/>
                  <a:pt x="882127" y="150607"/>
                </a:cubicBezTo>
                <a:cubicBezTo>
                  <a:pt x="1104452" y="130885"/>
                  <a:pt x="1333948" y="0"/>
                  <a:pt x="1333948"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Freeform 55"/>
          <p:cNvSpPr/>
          <p:nvPr/>
        </p:nvSpPr>
        <p:spPr>
          <a:xfrm>
            <a:off x="5034579" y="5701553"/>
            <a:ext cx="3431689" cy="401098"/>
          </a:xfrm>
          <a:custGeom>
            <a:avLst/>
            <a:gdLst>
              <a:gd name="connsiteX0" fmla="*/ 0 w 3431689"/>
              <a:gd name="connsiteY0" fmla="*/ 0 h 401098"/>
              <a:gd name="connsiteX1" fmla="*/ 1990165 w 3431689"/>
              <a:gd name="connsiteY1" fmla="*/ 376518 h 401098"/>
              <a:gd name="connsiteX2" fmla="*/ 3431689 w 3431689"/>
              <a:gd name="connsiteY2" fmla="*/ 333487 h 401098"/>
            </a:gdLst>
            <a:ahLst/>
            <a:cxnLst>
              <a:cxn ang="0">
                <a:pos x="connsiteX0" y="connsiteY0"/>
              </a:cxn>
              <a:cxn ang="0">
                <a:pos x="connsiteX1" y="connsiteY1"/>
              </a:cxn>
              <a:cxn ang="0">
                <a:pos x="connsiteX2" y="connsiteY2"/>
              </a:cxn>
            </a:cxnLst>
            <a:rect l="l" t="t" r="r" b="b"/>
            <a:pathLst>
              <a:path w="3431689" h="401098">
                <a:moveTo>
                  <a:pt x="0" y="0"/>
                </a:moveTo>
                <a:cubicBezTo>
                  <a:pt x="709108" y="160468"/>
                  <a:pt x="1418217" y="320937"/>
                  <a:pt x="1990165" y="376518"/>
                </a:cubicBezTo>
                <a:cubicBezTo>
                  <a:pt x="2562113" y="432099"/>
                  <a:pt x="2996901" y="382793"/>
                  <a:pt x="3431689" y="333487"/>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reeform 56"/>
          <p:cNvSpPr/>
          <p:nvPr/>
        </p:nvSpPr>
        <p:spPr>
          <a:xfrm>
            <a:off x="2958353" y="3679115"/>
            <a:ext cx="3506993" cy="107577"/>
          </a:xfrm>
          <a:custGeom>
            <a:avLst/>
            <a:gdLst>
              <a:gd name="connsiteX0" fmla="*/ 0 w 3506993"/>
              <a:gd name="connsiteY0" fmla="*/ 107577 h 107577"/>
              <a:gd name="connsiteX1" fmla="*/ 2926080 w 3506993"/>
              <a:gd name="connsiteY1" fmla="*/ 75304 h 107577"/>
              <a:gd name="connsiteX2" fmla="*/ 3506993 w 3506993"/>
              <a:gd name="connsiteY2" fmla="*/ 0 h 107577"/>
            </a:gdLst>
            <a:ahLst/>
            <a:cxnLst>
              <a:cxn ang="0">
                <a:pos x="connsiteX0" y="connsiteY0"/>
              </a:cxn>
              <a:cxn ang="0">
                <a:pos x="connsiteX1" y="connsiteY1"/>
              </a:cxn>
              <a:cxn ang="0">
                <a:pos x="connsiteX2" y="connsiteY2"/>
              </a:cxn>
            </a:cxnLst>
            <a:rect l="l" t="t" r="r" b="b"/>
            <a:pathLst>
              <a:path w="3506993" h="107577">
                <a:moveTo>
                  <a:pt x="0" y="107577"/>
                </a:moveTo>
                <a:lnTo>
                  <a:pt x="2926080" y="75304"/>
                </a:lnTo>
                <a:cubicBezTo>
                  <a:pt x="3510579" y="57375"/>
                  <a:pt x="3506993" y="0"/>
                  <a:pt x="3506993"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Freeform 59"/>
          <p:cNvSpPr/>
          <p:nvPr/>
        </p:nvSpPr>
        <p:spPr>
          <a:xfrm>
            <a:off x="6680499" y="3388659"/>
            <a:ext cx="297905" cy="344245"/>
          </a:xfrm>
          <a:custGeom>
            <a:avLst/>
            <a:gdLst>
              <a:gd name="connsiteX0" fmla="*/ 0 w 297905"/>
              <a:gd name="connsiteY0" fmla="*/ 344245 h 344245"/>
              <a:gd name="connsiteX1" fmla="*/ 268941 w 297905"/>
              <a:gd name="connsiteY1" fmla="*/ 258183 h 344245"/>
              <a:gd name="connsiteX2" fmla="*/ 290456 w 297905"/>
              <a:gd name="connsiteY2" fmla="*/ 0 h 344245"/>
            </a:gdLst>
            <a:ahLst/>
            <a:cxnLst>
              <a:cxn ang="0">
                <a:pos x="connsiteX0" y="connsiteY0"/>
              </a:cxn>
              <a:cxn ang="0">
                <a:pos x="connsiteX1" y="connsiteY1"/>
              </a:cxn>
              <a:cxn ang="0">
                <a:pos x="connsiteX2" y="connsiteY2"/>
              </a:cxn>
            </a:cxnLst>
            <a:rect l="l" t="t" r="r" b="b"/>
            <a:pathLst>
              <a:path w="297905" h="344245">
                <a:moveTo>
                  <a:pt x="0" y="344245"/>
                </a:moveTo>
                <a:cubicBezTo>
                  <a:pt x="110266" y="329901"/>
                  <a:pt x="220532" y="315557"/>
                  <a:pt x="268941" y="258183"/>
                </a:cubicBezTo>
                <a:cubicBezTo>
                  <a:pt x="317350" y="200809"/>
                  <a:pt x="290456" y="0"/>
                  <a:pt x="290456"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8" name="Oval 277"/>
          <p:cNvSpPr/>
          <p:nvPr/>
        </p:nvSpPr>
        <p:spPr>
          <a:xfrm>
            <a:off x="6772964" y="4262435"/>
            <a:ext cx="346586" cy="325479"/>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9" name="Oval 278"/>
          <p:cNvSpPr/>
          <p:nvPr/>
        </p:nvSpPr>
        <p:spPr>
          <a:xfrm>
            <a:off x="7650224" y="3676961"/>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0" name="Oval 279"/>
          <p:cNvSpPr/>
          <p:nvPr/>
        </p:nvSpPr>
        <p:spPr>
          <a:xfrm>
            <a:off x="8219238" y="3254048"/>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1" name="TextBox 280"/>
          <p:cNvSpPr txBox="1"/>
          <p:nvPr/>
        </p:nvSpPr>
        <p:spPr>
          <a:xfrm>
            <a:off x="7191576" y="3416207"/>
            <a:ext cx="1117054" cy="276999"/>
          </a:xfrm>
          <a:prstGeom prst="rect">
            <a:avLst/>
          </a:prstGeom>
          <a:noFill/>
        </p:spPr>
        <p:txBody>
          <a:bodyPr wrap="square" rtlCol="0">
            <a:spAutoFit/>
          </a:bodyPr>
          <a:lstStyle/>
          <a:p>
            <a:r>
              <a:rPr lang="en-US" sz="1200" dirty="0">
                <a:solidFill>
                  <a:srgbClr val="FF0000"/>
                </a:solidFill>
              </a:rPr>
              <a:t>Brokerages</a:t>
            </a:r>
          </a:p>
        </p:txBody>
      </p:sp>
      <p:sp>
        <p:nvSpPr>
          <p:cNvPr id="61" name="Freeform 60"/>
          <p:cNvSpPr/>
          <p:nvPr/>
        </p:nvSpPr>
        <p:spPr>
          <a:xfrm>
            <a:off x="5701553" y="4270786"/>
            <a:ext cx="1215614" cy="226852"/>
          </a:xfrm>
          <a:custGeom>
            <a:avLst/>
            <a:gdLst>
              <a:gd name="connsiteX0" fmla="*/ 0 w 1215614"/>
              <a:gd name="connsiteY0" fmla="*/ 0 h 226852"/>
              <a:gd name="connsiteX1" fmla="*/ 484094 w 1215614"/>
              <a:gd name="connsiteY1" fmla="*/ 225910 h 226852"/>
              <a:gd name="connsiteX2" fmla="*/ 1215614 w 1215614"/>
              <a:gd name="connsiteY2" fmla="*/ 86061 h 226852"/>
            </a:gdLst>
            <a:ahLst/>
            <a:cxnLst>
              <a:cxn ang="0">
                <a:pos x="connsiteX0" y="connsiteY0"/>
              </a:cxn>
              <a:cxn ang="0">
                <a:pos x="connsiteX1" y="connsiteY1"/>
              </a:cxn>
              <a:cxn ang="0">
                <a:pos x="connsiteX2" y="connsiteY2"/>
              </a:cxn>
            </a:cxnLst>
            <a:rect l="l" t="t" r="r" b="b"/>
            <a:pathLst>
              <a:path w="1215614" h="226852">
                <a:moveTo>
                  <a:pt x="0" y="0"/>
                </a:moveTo>
                <a:cubicBezTo>
                  <a:pt x="140746" y="105783"/>
                  <a:pt x="281492" y="211566"/>
                  <a:pt x="484094" y="225910"/>
                </a:cubicBezTo>
                <a:cubicBezTo>
                  <a:pt x="686696" y="240254"/>
                  <a:pt x="1215614" y="86061"/>
                  <a:pt x="1215614" y="86061"/>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Freeform 70"/>
          <p:cNvSpPr/>
          <p:nvPr/>
        </p:nvSpPr>
        <p:spPr>
          <a:xfrm>
            <a:off x="7035501" y="3840480"/>
            <a:ext cx="710005" cy="484094"/>
          </a:xfrm>
          <a:custGeom>
            <a:avLst/>
            <a:gdLst>
              <a:gd name="connsiteX0" fmla="*/ 0 w 710005"/>
              <a:gd name="connsiteY0" fmla="*/ 484094 h 484094"/>
              <a:gd name="connsiteX1" fmla="*/ 484094 w 710005"/>
              <a:gd name="connsiteY1" fmla="*/ 355002 h 484094"/>
              <a:gd name="connsiteX2" fmla="*/ 710005 w 710005"/>
              <a:gd name="connsiteY2" fmla="*/ 0 h 484094"/>
            </a:gdLst>
            <a:ahLst/>
            <a:cxnLst>
              <a:cxn ang="0">
                <a:pos x="connsiteX0" y="connsiteY0"/>
              </a:cxn>
              <a:cxn ang="0">
                <a:pos x="connsiteX1" y="connsiteY1"/>
              </a:cxn>
              <a:cxn ang="0">
                <a:pos x="connsiteX2" y="connsiteY2"/>
              </a:cxn>
            </a:cxnLst>
            <a:rect l="l" t="t" r="r" b="b"/>
            <a:pathLst>
              <a:path w="710005" h="484094">
                <a:moveTo>
                  <a:pt x="0" y="484094"/>
                </a:moveTo>
                <a:cubicBezTo>
                  <a:pt x="182880" y="459889"/>
                  <a:pt x="365760" y="435684"/>
                  <a:pt x="484094" y="355002"/>
                </a:cubicBezTo>
                <a:cubicBezTo>
                  <a:pt x="602428" y="274320"/>
                  <a:pt x="710005" y="0"/>
                  <a:pt x="710005"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Freeform 72"/>
          <p:cNvSpPr/>
          <p:nvPr/>
        </p:nvSpPr>
        <p:spPr>
          <a:xfrm>
            <a:off x="7863840" y="3388659"/>
            <a:ext cx="462579" cy="387275"/>
          </a:xfrm>
          <a:custGeom>
            <a:avLst/>
            <a:gdLst>
              <a:gd name="connsiteX0" fmla="*/ 0 w 462579"/>
              <a:gd name="connsiteY0" fmla="*/ 387275 h 387275"/>
              <a:gd name="connsiteX1" fmla="*/ 258184 w 462579"/>
              <a:gd name="connsiteY1" fmla="*/ 279699 h 387275"/>
              <a:gd name="connsiteX2" fmla="*/ 462579 w 462579"/>
              <a:gd name="connsiteY2" fmla="*/ 0 h 387275"/>
            </a:gdLst>
            <a:ahLst/>
            <a:cxnLst>
              <a:cxn ang="0">
                <a:pos x="connsiteX0" y="connsiteY0"/>
              </a:cxn>
              <a:cxn ang="0">
                <a:pos x="connsiteX1" y="connsiteY1"/>
              </a:cxn>
              <a:cxn ang="0">
                <a:pos x="connsiteX2" y="connsiteY2"/>
              </a:cxn>
            </a:cxnLst>
            <a:rect l="l" t="t" r="r" b="b"/>
            <a:pathLst>
              <a:path w="462579" h="387275">
                <a:moveTo>
                  <a:pt x="0" y="387275"/>
                </a:moveTo>
                <a:cubicBezTo>
                  <a:pt x="90544" y="365760"/>
                  <a:pt x="181088" y="344245"/>
                  <a:pt x="258184" y="279699"/>
                </a:cubicBezTo>
                <a:cubicBezTo>
                  <a:pt x="335280" y="215153"/>
                  <a:pt x="398929" y="107576"/>
                  <a:pt x="462579"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Freeform 73"/>
          <p:cNvSpPr/>
          <p:nvPr/>
        </p:nvSpPr>
        <p:spPr>
          <a:xfrm>
            <a:off x="8390965" y="3420932"/>
            <a:ext cx="1366221" cy="145190"/>
          </a:xfrm>
          <a:custGeom>
            <a:avLst/>
            <a:gdLst>
              <a:gd name="connsiteX0" fmla="*/ 0 w 1366221"/>
              <a:gd name="connsiteY0" fmla="*/ 0 h 145190"/>
              <a:gd name="connsiteX1" fmla="*/ 591670 w 1366221"/>
              <a:gd name="connsiteY1" fmla="*/ 139849 h 145190"/>
              <a:gd name="connsiteX2" fmla="*/ 1366221 w 1366221"/>
              <a:gd name="connsiteY2" fmla="*/ 118334 h 145190"/>
              <a:gd name="connsiteX3" fmla="*/ 1366221 w 1366221"/>
              <a:gd name="connsiteY3" fmla="*/ 118334 h 145190"/>
              <a:gd name="connsiteX4" fmla="*/ 1355463 w 1366221"/>
              <a:gd name="connsiteY4" fmla="*/ 107576 h 145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221" h="145190">
                <a:moveTo>
                  <a:pt x="0" y="0"/>
                </a:moveTo>
                <a:cubicBezTo>
                  <a:pt x="181983" y="60063"/>
                  <a:pt x="363967" y="120127"/>
                  <a:pt x="591670" y="139849"/>
                </a:cubicBezTo>
                <a:cubicBezTo>
                  <a:pt x="819373" y="159571"/>
                  <a:pt x="1366221" y="118334"/>
                  <a:pt x="1366221" y="118334"/>
                </a:cubicBezTo>
                <a:lnTo>
                  <a:pt x="1366221" y="118334"/>
                </a:lnTo>
                <a:lnTo>
                  <a:pt x="1355463" y="107576"/>
                </a:ln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2" name="TextBox 281"/>
          <p:cNvSpPr txBox="1"/>
          <p:nvPr/>
        </p:nvSpPr>
        <p:spPr>
          <a:xfrm>
            <a:off x="8911057" y="2758175"/>
            <a:ext cx="782127" cy="276999"/>
          </a:xfrm>
          <a:prstGeom prst="rect">
            <a:avLst/>
          </a:prstGeom>
          <a:noFill/>
        </p:spPr>
        <p:txBody>
          <a:bodyPr wrap="square" rtlCol="0">
            <a:spAutoFit/>
          </a:bodyPr>
          <a:lstStyle/>
          <a:p>
            <a:r>
              <a:rPr lang="en-US" sz="1200" dirty="0">
                <a:solidFill>
                  <a:srgbClr val="FF0000"/>
                </a:solidFill>
              </a:rPr>
              <a:t>Utilities</a:t>
            </a:r>
          </a:p>
        </p:txBody>
      </p:sp>
      <p:sp>
        <p:nvSpPr>
          <p:cNvPr id="283" name="TextBox 282"/>
          <p:cNvSpPr txBox="1"/>
          <p:nvPr/>
        </p:nvSpPr>
        <p:spPr>
          <a:xfrm>
            <a:off x="5942319" y="5629884"/>
            <a:ext cx="1240034" cy="276999"/>
          </a:xfrm>
          <a:prstGeom prst="rect">
            <a:avLst/>
          </a:prstGeom>
          <a:noFill/>
        </p:spPr>
        <p:txBody>
          <a:bodyPr wrap="square" rtlCol="0">
            <a:spAutoFit/>
          </a:bodyPr>
          <a:lstStyle/>
          <a:p>
            <a:r>
              <a:rPr lang="en-US" sz="1200">
                <a:solidFill>
                  <a:srgbClr val="FF0000"/>
                </a:solidFill>
              </a:rPr>
              <a:t>Decision making</a:t>
            </a:r>
            <a:endParaRPr lang="en-US" sz="1200" dirty="0">
              <a:solidFill>
                <a:srgbClr val="FF0000"/>
              </a:solidFill>
            </a:endParaRPr>
          </a:p>
        </p:txBody>
      </p:sp>
      <p:sp>
        <p:nvSpPr>
          <p:cNvPr id="284" name="Oval 283"/>
          <p:cNvSpPr/>
          <p:nvPr/>
        </p:nvSpPr>
        <p:spPr>
          <a:xfrm>
            <a:off x="8973688" y="3010729"/>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Freeform 77"/>
          <p:cNvSpPr/>
          <p:nvPr/>
        </p:nvSpPr>
        <p:spPr>
          <a:xfrm>
            <a:off x="8444753" y="3184264"/>
            <a:ext cx="699247" cy="204185"/>
          </a:xfrm>
          <a:custGeom>
            <a:avLst/>
            <a:gdLst>
              <a:gd name="connsiteX0" fmla="*/ 0 w 699247"/>
              <a:gd name="connsiteY0" fmla="*/ 161364 h 204185"/>
              <a:gd name="connsiteX1" fmla="*/ 355002 w 699247"/>
              <a:gd name="connsiteY1" fmla="*/ 193637 h 204185"/>
              <a:gd name="connsiteX2" fmla="*/ 699247 w 699247"/>
              <a:gd name="connsiteY2" fmla="*/ 0 h 204185"/>
            </a:gdLst>
            <a:ahLst/>
            <a:cxnLst>
              <a:cxn ang="0">
                <a:pos x="connsiteX0" y="connsiteY0"/>
              </a:cxn>
              <a:cxn ang="0">
                <a:pos x="connsiteX1" y="connsiteY1"/>
              </a:cxn>
              <a:cxn ang="0">
                <a:pos x="connsiteX2" y="connsiteY2"/>
              </a:cxn>
            </a:cxnLst>
            <a:rect l="l" t="t" r="r" b="b"/>
            <a:pathLst>
              <a:path w="699247" h="204185">
                <a:moveTo>
                  <a:pt x="0" y="161364"/>
                </a:moveTo>
                <a:cubicBezTo>
                  <a:pt x="119230" y="190947"/>
                  <a:pt x="238461" y="220531"/>
                  <a:pt x="355002" y="193637"/>
                </a:cubicBezTo>
                <a:cubicBezTo>
                  <a:pt x="471543" y="166743"/>
                  <a:pt x="699247" y="0"/>
                  <a:pt x="699247"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78"/>
          <p:cNvSpPr/>
          <p:nvPr/>
        </p:nvSpPr>
        <p:spPr>
          <a:xfrm>
            <a:off x="9219304" y="2829261"/>
            <a:ext cx="408822" cy="261770"/>
          </a:xfrm>
          <a:custGeom>
            <a:avLst/>
            <a:gdLst>
              <a:gd name="connsiteX0" fmla="*/ 0 w 408822"/>
              <a:gd name="connsiteY0" fmla="*/ 258184 h 261770"/>
              <a:gd name="connsiteX1" fmla="*/ 344244 w 408822"/>
              <a:gd name="connsiteY1" fmla="*/ 225911 h 261770"/>
              <a:gd name="connsiteX2" fmla="*/ 408790 w 408822"/>
              <a:gd name="connsiteY2" fmla="*/ 0 h 261770"/>
            </a:gdLst>
            <a:ahLst/>
            <a:cxnLst>
              <a:cxn ang="0">
                <a:pos x="connsiteX0" y="connsiteY0"/>
              </a:cxn>
              <a:cxn ang="0">
                <a:pos x="connsiteX1" y="connsiteY1"/>
              </a:cxn>
              <a:cxn ang="0">
                <a:pos x="connsiteX2" y="connsiteY2"/>
              </a:cxn>
            </a:cxnLst>
            <a:rect l="l" t="t" r="r" b="b"/>
            <a:pathLst>
              <a:path w="408822" h="261770">
                <a:moveTo>
                  <a:pt x="0" y="258184"/>
                </a:moveTo>
                <a:cubicBezTo>
                  <a:pt x="138056" y="263563"/>
                  <a:pt x="276112" y="268942"/>
                  <a:pt x="344244" y="225911"/>
                </a:cubicBezTo>
                <a:cubicBezTo>
                  <a:pt x="412376" y="182880"/>
                  <a:pt x="408790" y="0"/>
                  <a:pt x="408790"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Freeform 79"/>
          <p:cNvSpPr/>
          <p:nvPr/>
        </p:nvSpPr>
        <p:spPr>
          <a:xfrm>
            <a:off x="9154758" y="3141233"/>
            <a:ext cx="527124" cy="268941"/>
          </a:xfrm>
          <a:custGeom>
            <a:avLst/>
            <a:gdLst>
              <a:gd name="connsiteX0" fmla="*/ 0 w 527124"/>
              <a:gd name="connsiteY0" fmla="*/ 0 h 268941"/>
              <a:gd name="connsiteX1" fmla="*/ 107576 w 527124"/>
              <a:gd name="connsiteY1" fmla="*/ 215153 h 268941"/>
              <a:gd name="connsiteX2" fmla="*/ 527124 w 527124"/>
              <a:gd name="connsiteY2" fmla="*/ 268941 h 268941"/>
            </a:gdLst>
            <a:ahLst/>
            <a:cxnLst>
              <a:cxn ang="0">
                <a:pos x="connsiteX0" y="connsiteY0"/>
              </a:cxn>
              <a:cxn ang="0">
                <a:pos x="connsiteX1" y="connsiteY1"/>
              </a:cxn>
              <a:cxn ang="0">
                <a:pos x="connsiteX2" y="connsiteY2"/>
              </a:cxn>
            </a:cxnLst>
            <a:rect l="l" t="t" r="r" b="b"/>
            <a:pathLst>
              <a:path w="527124" h="268941">
                <a:moveTo>
                  <a:pt x="0" y="0"/>
                </a:moveTo>
                <a:cubicBezTo>
                  <a:pt x="9861" y="85165"/>
                  <a:pt x="19722" y="170330"/>
                  <a:pt x="107576" y="215153"/>
                </a:cubicBezTo>
                <a:cubicBezTo>
                  <a:pt x="195430" y="259977"/>
                  <a:pt x="527124" y="268941"/>
                  <a:pt x="527124" y="268941"/>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Freeform 80"/>
          <p:cNvSpPr/>
          <p:nvPr/>
        </p:nvSpPr>
        <p:spPr>
          <a:xfrm>
            <a:off x="9767944" y="2323652"/>
            <a:ext cx="882127" cy="444771"/>
          </a:xfrm>
          <a:custGeom>
            <a:avLst/>
            <a:gdLst>
              <a:gd name="connsiteX0" fmla="*/ 0 w 882127"/>
              <a:gd name="connsiteY0" fmla="*/ 398033 h 444771"/>
              <a:gd name="connsiteX1" fmla="*/ 656216 w 882127"/>
              <a:gd name="connsiteY1" fmla="*/ 408790 h 444771"/>
              <a:gd name="connsiteX2" fmla="*/ 882127 w 882127"/>
              <a:gd name="connsiteY2" fmla="*/ 0 h 444771"/>
            </a:gdLst>
            <a:ahLst/>
            <a:cxnLst>
              <a:cxn ang="0">
                <a:pos x="connsiteX0" y="connsiteY0"/>
              </a:cxn>
              <a:cxn ang="0">
                <a:pos x="connsiteX1" y="connsiteY1"/>
              </a:cxn>
              <a:cxn ang="0">
                <a:pos x="connsiteX2" y="connsiteY2"/>
              </a:cxn>
            </a:cxnLst>
            <a:rect l="l" t="t" r="r" b="b"/>
            <a:pathLst>
              <a:path w="882127" h="444771">
                <a:moveTo>
                  <a:pt x="0" y="398033"/>
                </a:moveTo>
                <a:cubicBezTo>
                  <a:pt x="254597" y="436581"/>
                  <a:pt x="509195" y="475129"/>
                  <a:pt x="656216" y="408790"/>
                </a:cubicBezTo>
                <a:cubicBezTo>
                  <a:pt x="803237" y="342451"/>
                  <a:pt x="882127" y="0"/>
                  <a:pt x="882127"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5" name="Oval 284"/>
          <p:cNvSpPr/>
          <p:nvPr/>
        </p:nvSpPr>
        <p:spPr>
          <a:xfrm>
            <a:off x="2143971" y="3947707"/>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6" name="TextBox 285"/>
          <p:cNvSpPr txBox="1"/>
          <p:nvPr/>
        </p:nvSpPr>
        <p:spPr>
          <a:xfrm>
            <a:off x="1892312" y="4103401"/>
            <a:ext cx="1242774" cy="276999"/>
          </a:xfrm>
          <a:prstGeom prst="rect">
            <a:avLst/>
          </a:prstGeom>
          <a:noFill/>
        </p:spPr>
        <p:txBody>
          <a:bodyPr wrap="square" rtlCol="0">
            <a:spAutoFit/>
          </a:bodyPr>
          <a:lstStyle/>
          <a:p>
            <a:r>
              <a:rPr lang="en-US" sz="1200" dirty="0">
                <a:solidFill>
                  <a:srgbClr val="FF0000"/>
                </a:solidFill>
              </a:rPr>
              <a:t>Accommodation</a:t>
            </a:r>
          </a:p>
        </p:txBody>
      </p:sp>
      <p:sp>
        <p:nvSpPr>
          <p:cNvPr id="83" name="Freeform 82"/>
          <p:cNvSpPr/>
          <p:nvPr/>
        </p:nvSpPr>
        <p:spPr>
          <a:xfrm>
            <a:off x="1183341" y="3990420"/>
            <a:ext cx="279699" cy="129759"/>
          </a:xfrm>
          <a:custGeom>
            <a:avLst/>
            <a:gdLst>
              <a:gd name="connsiteX0" fmla="*/ 0 w 279699"/>
              <a:gd name="connsiteY0" fmla="*/ 129759 h 129759"/>
              <a:gd name="connsiteX1" fmla="*/ 139850 w 279699"/>
              <a:gd name="connsiteY1" fmla="*/ 667 h 129759"/>
              <a:gd name="connsiteX2" fmla="*/ 279699 w 279699"/>
              <a:gd name="connsiteY2" fmla="*/ 75971 h 129759"/>
            </a:gdLst>
            <a:ahLst/>
            <a:cxnLst>
              <a:cxn ang="0">
                <a:pos x="connsiteX0" y="connsiteY0"/>
              </a:cxn>
              <a:cxn ang="0">
                <a:pos x="connsiteX1" y="connsiteY1"/>
              </a:cxn>
              <a:cxn ang="0">
                <a:pos x="connsiteX2" y="connsiteY2"/>
              </a:cxn>
            </a:cxnLst>
            <a:rect l="l" t="t" r="r" b="b"/>
            <a:pathLst>
              <a:path w="279699" h="129759">
                <a:moveTo>
                  <a:pt x="0" y="129759"/>
                </a:moveTo>
                <a:cubicBezTo>
                  <a:pt x="46617" y="69695"/>
                  <a:pt x="93234" y="9632"/>
                  <a:pt x="139850" y="667"/>
                </a:cubicBezTo>
                <a:cubicBezTo>
                  <a:pt x="186467" y="-8298"/>
                  <a:pt x="279699" y="75971"/>
                  <a:pt x="279699" y="75971"/>
                </a:cubicBezTo>
              </a:path>
            </a:pathLst>
          </a:custGeom>
          <a:no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Freeform 83"/>
          <p:cNvSpPr/>
          <p:nvPr/>
        </p:nvSpPr>
        <p:spPr>
          <a:xfrm>
            <a:off x="1688951" y="3966272"/>
            <a:ext cx="494851" cy="153907"/>
          </a:xfrm>
          <a:custGeom>
            <a:avLst/>
            <a:gdLst>
              <a:gd name="connsiteX0" fmla="*/ 0 w 494851"/>
              <a:gd name="connsiteY0" fmla="*/ 153907 h 153907"/>
              <a:gd name="connsiteX1" fmla="*/ 204395 w 494851"/>
              <a:gd name="connsiteY1" fmla="*/ 3300 h 153907"/>
              <a:gd name="connsiteX2" fmla="*/ 494851 w 494851"/>
              <a:gd name="connsiteY2" fmla="*/ 46330 h 153907"/>
            </a:gdLst>
            <a:ahLst/>
            <a:cxnLst>
              <a:cxn ang="0">
                <a:pos x="connsiteX0" y="connsiteY0"/>
              </a:cxn>
              <a:cxn ang="0">
                <a:pos x="connsiteX1" y="connsiteY1"/>
              </a:cxn>
              <a:cxn ang="0">
                <a:pos x="connsiteX2" y="connsiteY2"/>
              </a:cxn>
            </a:cxnLst>
            <a:rect l="l" t="t" r="r" b="b"/>
            <a:pathLst>
              <a:path w="494851" h="153907">
                <a:moveTo>
                  <a:pt x="0" y="153907"/>
                </a:moveTo>
                <a:cubicBezTo>
                  <a:pt x="60960" y="87568"/>
                  <a:pt x="121920" y="21229"/>
                  <a:pt x="204395" y="3300"/>
                </a:cubicBezTo>
                <a:cubicBezTo>
                  <a:pt x="286870" y="-14629"/>
                  <a:pt x="494851" y="46330"/>
                  <a:pt x="494851" y="4633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Freeform 84"/>
          <p:cNvSpPr/>
          <p:nvPr/>
        </p:nvSpPr>
        <p:spPr>
          <a:xfrm>
            <a:off x="2388198" y="3395816"/>
            <a:ext cx="4109421" cy="670575"/>
          </a:xfrm>
          <a:custGeom>
            <a:avLst/>
            <a:gdLst>
              <a:gd name="connsiteX0" fmla="*/ 0 w 4109421"/>
              <a:gd name="connsiteY0" fmla="*/ 670575 h 670575"/>
              <a:gd name="connsiteX1" fmla="*/ 1753496 w 4109421"/>
              <a:gd name="connsiteY1" fmla="*/ 498452 h 670575"/>
              <a:gd name="connsiteX2" fmla="*/ 3065929 w 4109421"/>
              <a:gd name="connsiteY2" fmla="*/ 3600 h 670575"/>
              <a:gd name="connsiteX3" fmla="*/ 4109421 w 4109421"/>
              <a:gd name="connsiteY3" fmla="*/ 261784 h 670575"/>
            </a:gdLst>
            <a:ahLst/>
            <a:cxnLst>
              <a:cxn ang="0">
                <a:pos x="connsiteX0" y="connsiteY0"/>
              </a:cxn>
              <a:cxn ang="0">
                <a:pos x="connsiteX1" y="connsiteY1"/>
              </a:cxn>
              <a:cxn ang="0">
                <a:pos x="connsiteX2" y="connsiteY2"/>
              </a:cxn>
              <a:cxn ang="0">
                <a:pos x="connsiteX3" y="connsiteY3"/>
              </a:cxn>
            </a:cxnLst>
            <a:rect l="l" t="t" r="r" b="b"/>
            <a:pathLst>
              <a:path w="4109421" h="670575">
                <a:moveTo>
                  <a:pt x="0" y="670575"/>
                </a:moveTo>
                <a:cubicBezTo>
                  <a:pt x="621254" y="640094"/>
                  <a:pt x="1242508" y="609614"/>
                  <a:pt x="1753496" y="498452"/>
                </a:cubicBezTo>
                <a:cubicBezTo>
                  <a:pt x="2264484" y="387290"/>
                  <a:pt x="2673275" y="43045"/>
                  <a:pt x="3065929" y="3600"/>
                </a:cubicBezTo>
                <a:cubicBezTo>
                  <a:pt x="3458583" y="-35845"/>
                  <a:pt x="4109421" y="261784"/>
                  <a:pt x="4109421" y="261784"/>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Freeform 85"/>
          <p:cNvSpPr/>
          <p:nvPr/>
        </p:nvSpPr>
        <p:spPr>
          <a:xfrm>
            <a:off x="6669741" y="2560662"/>
            <a:ext cx="2872292" cy="1182999"/>
          </a:xfrm>
          <a:custGeom>
            <a:avLst/>
            <a:gdLst>
              <a:gd name="connsiteX0" fmla="*/ 0 w 2872292"/>
              <a:gd name="connsiteY0" fmla="*/ 1182999 h 1182999"/>
              <a:gd name="connsiteX1" fmla="*/ 1011219 w 2872292"/>
              <a:gd name="connsiteY1" fmla="*/ 333145 h 1182999"/>
              <a:gd name="connsiteX2" fmla="*/ 2054711 w 2872292"/>
              <a:gd name="connsiteY2" fmla="*/ 429964 h 1182999"/>
              <a:gd name="connsiteX3" fmla="*/ 2398955 w 2872292"/>
              <a:gd name="connsiteY3" fmla="*/ 10416 h 1182999"/>
              <a:gd name="connsiteX4" fmla="*/ 2872292 w 2872292"/>
              <a:gd name="connsiteY4" fmla="*/ 117992 h 1182999"/>
              <a:gd name="connsiteX5" fmla="*/ 2872292 w 2872292"/>
              <a:gd name="connsiteY5" fmla="*/ 117992 h 1182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72292" h="1182999">
                <a:moveTo>
                  <a:pt x="0" y="1182999"/>
                </a:moveTo>
                <a:cubicBezTo>
                  <a:pt x="334383" y="820825"/>
                  <a:pt x="668767" y="458651"/>
                  <a:pt x="1011219" y="333145"/>
                </a:cubicBezTo>
                <a:cubicBezTo>
                  <a:pt x="1353671" y="207639"/>
                  <a:pt x="1823422" y="483752"/>
                  <a:pt x="2054711" y="429964"/>
                </a:cubicBezTo>
                <a:cubicBezTo>
                  <a:pt x="2286000" y="376176"/>
                  <a:pt x="2262692" y="62411"/>
                  <a:pt x="2398955" y="10416"/>
                </a:cubicBezTo>
                <a:cubicBezTo>
                  <a:pt x="2535218" y="-41579"/>
                  <a:pt x="2872292" y="117992"/>
                  <a:pt x="2872292" y="117992"/>
                </a:cubicBezTo>
                <a:lnTo>
                  <a:pt x="2872292" y="117992"/>
                </a:ln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7" name="TextBox 286"/>
          <p:cNvSpPr txBox="1"/>
          <p:nvPr/>
        </p:nvSpPr>
        <p:spPr>
          <a:xfrm>
            <a:off x="1315656" y="6517927"/>
            <a:ext cx="1621428" cy="276999"/>
          </a:xfrm>
          <a:prstGeom prst="rect">
            <a:avLst/>
          </a:prstGeom>
          <a:noFill/>
        </p:spPr>
        <p:txBody>
          <a:bodyPr wrap="square" rtlCol="0">
            <a:spAutoFit/>
          </a:bodyPr>
          <a:lstStyle/>
          <a:p>
            <a:r>
              <a:rPr lang="en-US" sz="1200">
                <a:solidFill>
                  <a:srgbClr val="FF0000"/>
                </a:solidFill>
              </a:rPr>
              <a:t>Electricity </a:t>
            </a:r>
            <a:r>
              <a:rPr lang="en-US" sz="1200" dirty="0">
                <a:solidFill>
                  <a:srgbClr val="FF0000"/>
                </a:solidFill>
              </a:rPr>
              <a:t>generation</a:t>
            </a:r>
          </a:p>
        </p:txBody>
      </p:sp>
      <p:sp>
        <p:nvSpPr>
          <p:cNvPr id="288" name="Oval 287"/>
          <p:cNvSpPr/>
          <p:nvPr/>
        </p:nvSpPr>
        <p:spPr>
          <a:xfrm>
            <a:off x="7104378" y="3771360"/>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Freeform 87"/>
          <p:cNvSpPr/>
          <p:nvPr/>
        </p:nvSpPr>
        <p:spPr>
          <a:xfrm>
            <a:off x="7024744" y="3948056"/>
            <a:ext cx="315219" cy="365760"/>
          </a:xfrm>
          <a:custGeom>
            <a:avLst/>
            <a:gdLst>
              <a:gd name="connsiteX0" fmla="*/ 0 w 315219"/>
              <a:gd name="connsiteY0" fmla="*/ 365760 h 365760"/>
              <a:gd name="connsiteX1" fmla="*/ 301214 w 315219"/>
              <a:gd name="connsiteY1" fmla="*/ 215153 h 365760"/>
              <a:gd name="connsiteX2" fmla="*/ 268941 w 315219"/>
              <a:gd name="connsiteY2" fmla="*/ 0 h 365760"/>
            </a:gdLst>
            <a:ahLst/>
            <a:cxnLst>
              <a:cxn ang="0">
                <a:pos x="connsiteX0" y="connsiteY0"/>
              </a:cxn>
              <a:cxn ang="0">
                <a:pos x="connsiteX1" y="connsiteY1"/>
              </a:cxn>
              <a:cxn ang="0">
                <a:pos x="connsiteX2" y="connsiteY2"/>
              </a:cxn>
            </a:cxnLst>
            <a:rect l="l" t="t" r="r" b="b"/>
            <a:pathLst>
              <a:path w="315219" h="365760">
                <a:moveTo>
                  <a:pt x="0" y="365760"/>
                </a:moveTo>
                <a:cubicBezTo>
                  <a:pt x="128195" y="320936"/>
                  <a:pt x="256391" y="276113"/>
                  <a:pt x="301214" y="215153"/>
                </a:cubicBezTo>
                <a:cubicBezTo>
                  <a:pt x="346037" y="154193"/>
                  <a:pt x="268941" y="0"/>
                  <a:pt x="268941"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Freeform 88"/>
          <p:cNvSpPr/>
          <p:nvPr/>
        </p:nvSpPr>
        <p:spPr>
          <a:xfrm>
            <a:off x="7202984" y="2635624"/>
            <a:ext cx="413430" cy="1129552"/>
          </a:xfrm>
          <a:custGeom>
            <a:avLst/>
            <a:gdLst>
              <a:gd name="connsiteX0" fmla="*/ 15397 w 413430"/>
              <a:gd name="connsiteY0" fmla="*/ 1129552 h 1129552"/>
              <a:gd name="connsiteX1" fmla="*/ 47670 w 413430"/>
              <a:gd name="connsiteY1" fmla="*/ 796065 h 1129552"/>
              <a:gd name="connsiteX2" fmla="*/ 413430 w 413430"/>
              <a:gd name="connsiteY2" fmla="*/ 0 h 1129552"/>
            </a:gdLst>
            <a:ahLst/>
            <a:cxnLst>
              <a:cxn ang="0">
                <a:pos x="connsiteX0" y="connsiteY0"/>
              </a:cxn>
              <a:cxn ang="0">
                <a:pos x="connsiteX1" y="connsiteY1"/>
              </a:cxn>
              <a:cxn ang="0">
                <a:pos x="connsiteX2" y="connsiteY2"/>
              </a:cxn>
            </a:cxnLst>
            <a:rect l="l" t="t" r="r" b="b"/>
            <a:pathLst>
              <a:path w="413430" h="1129552">
                <a:moveTo>
                  <a:pt x="15397" y="1129552"/>
                </a:moveTo>
                <a:cubicBezTo>
                  <a:pt x="-1636" y="1056938"/>
                  <a:pt x="-18669" y="984324"/>
                  <a:pt x="47670" y="796065"/>
                </a:cubicBezTo>
                <a:cubicBezTo>
                  <a:pt x="114009" y="607806"/>
                  <a:pt x="413430" y="0"/>
                  <a:pt x="413430"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Freeform 89"/>
          <p:cNvSpPr/>
          <p:nvPr/>
        </p:nvSpPr>
        <p:spPr>
          <a:xfrm>
            <a:off x="7820809" y="2398955"/>
            <a:ext cx="516367" cy="200711"/>
          </a:xfrm>
          <a:custGeom>
            <a:avLst/>
            <a:gdLst>
              <a:gd name="connsiteX0" fmla="*/ 0 w 516367"/>
              <a:gd name="connsiteY0" fmla="*/ 139850 h 200711"/>
              <a:gd name="connsiteX1" fmla="*/ 258184 w 516367"/>
              <a:gd name="connsiteY1" fmla="*/ 193638 h 200711"/>
              <a:gd name="connsiteX2" fmla="*/ 516367 w 516367"/>
              <a:gd name="connsiteY2" fmla="*/ 0 h 200711"/>
            </a:gdLst>
            <a:ahLst/>
            <a:cxnLst>
              <a:cxn ang="0">
                <a:pos x="connsiteX0" y="connsiteY0"/>
              </a:cxn>
              <a:cxn ang="0">
                <a:pos x="connsiteX1" y="connsiteY1"/>
              </a:cxn>
              <a:cxn ang="0">
                <a:pos x="connsiteX2" y="connsiteY2"/>
              </a:cxn>
            </a:cxnLst>
            <a:rect l="l" t="t" r="r" b="b"/>
            <a:pathLst>
              <a:path w="516367" h="200711">
                <a:moveTo>
                  <a:pt x="0" y="139850"/>
                </a:moveTo>
                <a:cubicBezTo>
                  <a:pt x="86061" y="178398"/>
                  <a:pt x="172123" y="216946"/>
                  <a:pt x="258184" y="193638"/>
                </a:cubicBezTo>
                <a:cubicBezTo>
                  <a:pt x="344245" y="170330"/>
                  <a:pt x="516367" y="0"/>
                  <a:pt x="516367"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9" name="TextBox 288"/>
          <p:cNvSpPr txBox="1"/>
          <p:nvPr/>
        </p:nvSpPr>
        <p:spPr>
          <a:xfrm>
            <a:off x="7203713" y="1264589"/>
            <a:ext cx="1320253" cy="461665"/>
          </a:xfrm>
          <a:prstGeom prst="rect">
            <a:avLst/>
          </a:prstGeom>
          <a:noFill/>
        </p:spPr>
        <p:txBody>
          <a:bodyPr wrap="square" rtlCol="0">
            <a:spAutoFit/>
          </a:bodyPr>
          <a:lstStyle/>
          <a:p>
            <a:r>
              <a:rPr lang="en-US" sz="1200" dirty="0">
                <a:solidFill>
                  <a:srgbClr val="FF0000"/>
                </a:solidFill>
              </a:rPr>
              <a:t>Ambiguity deals with exceptions</a:t>
            </a:r>
          </a:p>
        </p:txBody>
      </p:sp>
      <p:sp>
        <p:nvSpPr>
          <p:cNvPr id="290" name="Oval 289"/>
          <p:cNvSpPr/>
          <p:nvPr/>
        </p:nvSpPr>
        <p:spPr>
          <a:xfrm>
            <a:off x="7067926" y="1653627"/>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1" name="Oval 290"/>
          <p:cNvSpPr/>
          <p:nvPr/>
        </p:nvSpPr>
        <p:spPr>
          <a:xfrm>
            <a:off x="8581326" y="3852345"/>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Freeform 92"/>
          <p:cNvSpPr/>
          <p:nvPr/>
        </p:nvSpPr>
        <p:spPr>
          <a:xfrm>
            <a:off x="6325496" y="1538344"/>
            <a:ext cx="806824" cy="246741"/>
          </a:xfrm>
          <a:custGeom>
            <a:avLst/>
            <a:gdLst>
              <a:gd name="connsiteX0" fmla="*/ 0 w 806824"/>
              <a:gd name="connsiteY0" fmla="*/ 0 h 246741"/>
              <a:gd name="connsiteX1" fmla="*/ 451822 w 806824"/>
              <a:gd name="connsiteY1" fmla="*/ 225910 h 246741"/>
              <a:gd name="connsiteX2" fmla="*/ 806824 w 806824"/>
              <a:gd name="connsiteY2" fmla="*/ 236668 h 246741"/>
            </a:gdLst>
            <a:ahLst/>
            <a:cxnLst>
              <a:cxn ang="0">
                <a:pos x="connsiteX0" y="connsiteY0"/>
              </a:cxn>
              <a:cxn ang="0">
                <a:pos x="connsiteX1" y="connsiteY1"/>
              </a:cxn>
              <a:cxn ang="0">
                <a:pos x="connsiteX2" y="connsiteY2"/>
              </a:cxn>
            </a:cxnLst>
            <a:rect l="l" t="t" r="r" b="b"/>
            <a:pathLst>
              <a:path w="806824" h="246741">
                <a:moveTo>
                  <a:pt x="0" y="0"/>
                </a:moveTo>
                <a:cubicBezTo>
                  <a:pt x="158675" y="93232"/>
                  <a:pt x="317351" y="186465"/>
                  <a:pt x="451822" y="225910"/>
                </a:cubicBezTo>
                <a:cubicBezTo>
                  <a:pt x="586293" y="265355"/>
                  <a:pt x="806824" y="236668"/>
                  <a:pt x="806824" y="236668"/>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2" name="TextBox 291"/>
          <p:cNvSpPr txBox="1"/>
          <p:nvPr/>
        </p:nvSpPr>
        <p:spPr>
          <a:xfrm>
            <a:off x="8855979" y="3846565"/>
            <a:ext cx="1117054" cy="461665"/>
          </a:xfrm>
          <a:prstGeom prst="rect">
            <a:avLst/>
          </a:prstGeom>
          <a:noFill/>
        </p:spPr>
        <p:txBody>
          <a:bodyPr wrap="square" rtlCol="0">
            <a:spAutoFit/>
          </a:bodyPr>
          <a:lstStyle/>
          <a:p>
            <a:r>
              <a:rPr lang="en-US" sz="1200" dirty="0">
                <a:solidFill>
                  <a:srgbClr val="FF0000"/>
                </a:solidFill>
              </a:rPr>
              <a:t>Fuzzy rules can work</a:t>
            </a:r>
          </a:p>
        </p:txBody>
      </p:sp>
      <p:sp>
        <p:nvSpPr>
          <p:cNvPr id="94" name="Freeform 93"/>
          <p:cNvSpPr/>
          <p:nvPr/>
        </p:nvSpPr>
        <p:spPr>
          <a:xfrm>
            <a:off x="7035501" y="4012602"/>
            <a:ext cx="1645920" cy="359278"/>
          </a:xfrm>
          <a:custGeom>
            <a:avLst/>
            <a:gdLst>
              <a:gd name="connsiteX0" fmla="*/ 0 w 1645920"/>
              <a:gd name="connsiteY0" fmla="*/ 311972 h 359278"/>
              <a:gd name="connsiteX1" fmla="*/ 828339 w 1645920"/>
              <a:gd name="connsiteY1" fmla="*/ 333487 h 359278"/>
              <a:gd name="connsiteX2" fmla="*/ 1645920 w 1645920"/>
              <a:gd name="connsiteY2" fmla="*/ 0 h 359278"/>
            </a:gdLst>
            <a:ahLst/>
            <a:cxnLst>
              <a:cxn ang="0">
                <a:pos x="connsiteX0" y="connsiteY0"/>
              </a:cxn>
              <a:cxn ang="0">
                <a:pos x="connsiteX1" y="connsiteY1"/>
              </a:cxn>
              <a:cxn ang="0">
                <a:pos x="connsiteX2" y="connsiteY2"/>
              </a:cxn>
            </a:cxnLst>
            <a:rect l="l" t="t" r="r" b="b"/>
            <a:pathLst>
              <a:path w="1645920" h="359278">
                <a:moveTo>
                  <a:pt x="0" y="311972"/>
                </a:moveTo>
                <a:cubicBezTo>
                  <a:pt x="277009" y="348727"/>
                  <a:pt x="554019" y="385482"/>
                  <a:pt x="828339" y="333487"/>
                </a:cubicBezTo>
                <a:cubicBezTo>
                  <a:pt x="1102659" y="281492"/>
                  <a:pt x="1374289" y="140746"/>
                  <a:pt x="1645920"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Freeform 94"/>
          <p:cNvSpPr/>
          <p:nvPr/>
        </p:nvSpPr>
        <p:spPr>
          <a:xfrm>
            <a:off x="7250654" y="1818042"/>
            <a:ext cx="1782945" cy="2066815"/>
          </a:xfrm>
          <a:custGeom>
            <a:avLst/>
            <a:gdLst>
              <a:gd name="connsiteX0" fmla="*/ 0 w 1782945"/>
              <a:gd name="connsiteY0" fmla="*/ 0 h 2066815"/>
              <a:gd name="connsiteX1" fmla="*/ 1699708 w 1782945"/>
              <a:gd name="connsiteY1" fmla="*/ 1807285 h 2066815"/>
              <a:gd name="connsiteX2" fmla="*/ 1538344 w 1782945"/>
              <a:gd name="connsiteY2" fmla="*/ 2054711 h 2066815"/>
            </a:gdLst>
            <a:ahLst/>
            <a:cxnLst>
              <a:cxn ang="0">
                <a:pos x="connsiteX0" y="connsiteY0"/>
              </a:cxn>
              <a:cxn ang="0">
                <a:pos x="connsiteX1" y="connsiteY1"/>
              </a:cxn>
              <a:cxn ang="0">
                <a:pos x="connsiteX2" y="connsiteY2"/>
              </a:cxn>
            </a:cxnLst>
            <a:rect l="l" t="t" r="r" b="b"/>
            <a:pathLst>
              <a:path w="1782945" h="2066815">
                <a:moveTo>
                  <a:pt x="0" y="0"/>
                </a:moveTo>
                <a:cubicBezTo>
                  <a:pt x="721658" y="732416"/>
                  <a:pt x="1443317" y="1464833"/>
                  <a:pt x="1699708" y="1807285"/>
                </a:cubicBezTo>
                <a:cubicBezTo>
                  <a:pt x="1956099" y="2149737"/>
                  <a:pt x="1538344" y="2054711"/>
                  <a:pt x="1538344" y="2054711"/>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3" name="TextBox 292"/>
          <p:cNvSpPr txBox="1"/>
          <p:nvPr/>
        </p:nvSpPr>
        <p:spPr>
          <a:xfrm>
            <a:off x="10646701" y="4631801"/>
            <a:ext cx="1364457" cy="461665"/>
          </a:xfrm>
          <a:prstGeom prst="rect">
            <a:avLst/>
          </a:prstGeom>
          <a:noFill/>
        </p:spPr>
        <p:txBody>
          <a:bodyPr wrap="square" rtlCol="0">
            <a:spAutoFit/>
          </a:bodyPr>
          <a:lstStyle/>
          <a:p>
            <a:r>
              <a:rPr lang="en-US" sz="1200" dirty="0">
                <a:solidFill>
                  <a:srgbClr val="FF0000"/>
                </a:solidFill>
              </a:rPr>
              <a:t>Market sector orientation</a:t>
            </a:r>
          </a:p>
        </p:txBody>
      </p:sp>
      <p:sp>
        <p:nvSpPr>
          <p:cNvPr id="294" name="Oval 293"/>
          <p:cNvSpPr/>
          <p:nvPr/>
        </p:nvSpPr>
        <p:spPr>
          <a:xfrm>
            <a:off x="9273051" y="4508938"/>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Freeform 95"/>
          <p:cNvSpPr/>
          <p:nvPr/>
        </p:nvSpPr>
        <p:spPr>
          <a:xfrm>
            <a:off x="8251115" y="4514851"/>
            <a:ext cx="1140311" cy="175483"/>
          </a:xfrm>
          <a:custGeom>
            <a:avLst/>
            <a:gdLst>
              <a:gd name="connsiteX0" fmla="*/ 0 w 1140311"/>
              <a:gd name="connsiteY0" fmla="*/ 175483 h 175483"/>
              <a:gd name="connsiteX1" fmla="*/ 559398 w 1140311"/>
              <a:gd name="connsiteY1" fmla="*/ 3361 h 175483"/>
              <a:gd name="connsiteX2" fmla="*/ 1140311 w 1140311"/>
              <a:gd name="connsiteY2" fmla="*/ 57149 h 175483"/>
            </a:gdLst>
            <a:ahLst/>
            <a:cxnLst>
              <a:cxn ang="0">
                <a:pos x="connsiteX0" y="connsiteY0"/>
              </a:cxn>
              <a:cxn ang="0">
                <a:pos x="connsiteX1" y="connsiteY1"/>
              </a:cxn>
              <a:cxn ang="0">
                <a:pos x="connsiteX2" y="connsiteY2"/>
              </a:cxn>
            </a:cxnLst>
            <a:rect l="l" t="t" r="r" b="b"/>
            <a:pathLst>
              <a:path w="1140311" h="175483">
                <a:moveTo>
                  <a:pt x="0" y="175483"/>
                </a:moveTo>
                <a:cubicBezTo>
                  <a:pt x="184673" y="99283"/>
                  <a:pt x="369346" y="23083"/>
                  <a:pt x="559398" y="3361"/>
                </a:cubicBezTo>
                <a:cubicBezTo>
                  <a:pt x="749450" y="-16361"/>
                  <a:pt x="1140311" y="57149"/>
                  <a:pt x="1140311" y="57149"/>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Freeform 96"/>
          <p:cNvSpPr/>
          <p:nvPr/>
        </p:nvSpPr>
        <p:spPr>
          <a:xfrm>
            <a:off x="8724452" y="4012602"/>
            <a:ext cx="591670" cy="580913"/>
          </a:xfrm>
          <a:custGeom>
            <a:avLst/>
            <a:gdLst>
              <a:gd name="connsiteX0" fmla="*/ 0 w 591670"/>
              <a:gd name="connsiteY0" fmla="*/ 0 h 580913"/>
              <a:gd name="connsiteX1" fmla="*/ 129092 w 591670"/>
              <a:gd name="connsiteY1" fmla="*/ 355003 h 580913"/>
              <a:gd name="connsiteX2" fmla="*/ 591670 w 591670"/>
              <a:gd name="connsiteY2" fmla="*/ 580913 h 580913"/>
            </a:gdLst>
            <a:ahLst/>
            <a:cxnLst>
              <a:cxn ang="0">
                <a:pos x="connsiteX0" y="connsiteY0"/>
              </a:cxn>
              <a:cxn ang="0">
                <a:pos x="connsiteX1" y="connsiteY1"/>
              </a:cxn>
              <a:cxn ang="0">
                <a:pos x="connsiteX2" y="connsiteY2"/>
              </a:cxn>
            </a:cxnLst>
            <a:rect l="l" t="t" r="r" b="b"/>
            <a:pathLst>
              <a:path w="591670" h="580913">
                <a:moveTo>
                  <a:pt x="0" y="0"/>
                </a:moveTo>
                <a:cubicBezTo>
                  <a:pt x="15240" y="129092"/>
                  <a:pt x="30480" y="258184"/>
                  <a:pt x="129092" y="355003"/>
                </a:cubicBezTo>
                <a:cubicBezTo>
                  <a:pt x="227704" y="451822"/>
                  <a:pt x="591670" y="580913"/>
                  <a:pt x="591670" y="580913"/>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Freeform 99"/>
          <p:cNvSpPr/>
          <p:nvPr/>
        </p:nvSpPr>
        <p:spPr>
          <a:xfrm>
            <a:off x="9456827" y="4638944"/>
            <a:ext cx="1129553" cy="742278"/>
          </a:xfrm>
          <a:custGeom>
            <a:avLst/>
            <a:gdLst>
              <a:gd name="connsiteX0" fmla="*/ 0 w 1129553"/>
              <a:gd name="connsiteY0" fmla="*/ 0 h 742278"/>
              <a:gd name="connsiteX1" fmla="*/ 839096 w 1129553"/>
              <a:gd name="connsiteY1" fmla="*/ 387275 h 742278"/>
              <a:gd name="connsiteX2" fmla="*/ 1129553 w 1129553"/>
              <a:gd name="connsiteY2" fmla="*/ 742278 h 742278"/>
            </a:gdLst>
            <a:ahLst/>
            <a:cxnLst>
              <a:cxn ang="0">
                <a:pos x="connsiteX0" y="connsiteY0"/>
              </a:cxn>
              <a:cxn ang="0">
                <a:pos x="connsiteX1" y="connsiteY1"/>
              </a:cxn>
              <a:cxn ang="0">
                <a:pos x="connsiteX2" y="connsiteY2"/>
              </a:cxn>
            </a:cxnLst>
            <a:rect l="l" t="t" r="r" b="b"/>
            <a:pathLst>
              <a:path w="1129553" h="742278">
                <a:moveTo>
                  <a:pt x="0" y="0"/>
                </a:moveTo>
                <a:cubicBezTo>
                  <a:pt x="325418" y="131781"/>
                  <a:pt x="650837" y="263562"/>
                  <a:pt x="839096" y="387275"/>
                </a:cubicBezTo>
                <a:cubicBezTo>
                  <a:pt x="1027355" y="510988"/>
                  <a:pt x="1129553" y="742278"/>
                  <a:pt x="1129553" y="742278"/>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5" name="Oval 294"/>
          <p:cNvSpPr/>
          <p:nvPr/>
        </p:nvSpPr>
        <p:spPr>
          <a:xfrm>
            <a:off x="7051118" y="5776528"/>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6" name="Oval 295"/>
          <p:cNvSpPr/>
          <p:nvPr/>
        </p:nvSpPr>
        <p:spPr>
          <a:xfrm>
            <a:off x="10462865" y="4917042"/>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7" name="Oval 296"/>
          <p:cNvSpPr/>
          <p:nvPr/>
        </p:nvSpPr>
        <p:spPr>
          <a:xfrm>
            <a:off x="9467082" y="5476018"/>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8" name="Oval 297"/>
          <p:cNvSpPr/>
          <p:nvPr/>
        </p:nvSpPr>
        <p:spPr>
          <a:xfrm>
            <a:off x="7538172" y="5509809"/>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9" name="TextBox 298"/>
          <p:cNvSpPr txBox="1"/>
          <p:nvPr/>
        </p:nvSpPr>
        <p:spPr>
          <a:xfrm>
            <a:off x="7701656" y="5377142"/>
            <a:ext cx="1096329" cy="276999"/>
          </a:xfrm>
          <a:prstGeom prst="rect">
            <a:avLst/>
          </a:prstGeom>
          <a:noFill/>
        </p:spPr>
        <p:txBody>
          <a:bodyPr wrap="square" rtlCol="0">
            <a:spAutoFit/>
          </a:bodyPr>
          <a:lstStyle/>
          <a:p>
            <a:r>
              <a:rPr lang="en-US" sz="1200">
                <a:solidFill>
                  <a:srgbClr val="FF0000"/>
                </a:solidFill>
              </a:rPr>
              <a:t>Value capture</a:t>
            </a:r>
            <a:endParaRPr lang="en-US" sz="1200" dirty="0">
              <a:solidFill>
                <a:srgbClr val="FF0000"/>
              </a:solidFill>
            </a:endParaRPr>
          </a:p>
        </p:txBody>
      </p:sp>
      <p:sp>
        <p:nvSpPr>
          <p:cNvPr id="300" name="TextBox 299"/>
          <p:cNvSpPr txBox="1"/>
          <p:nvPr/>
        </p:nvSpPr>
        <p:spPr>
          <a:xfrm>
            <a:off x="8767409" y="5248237"/>
            <a:ext cx="1364457" cy="276999"/>
          </a:xfrm>
          <a:prstGeom prst="rect">
            <a:avLst/>
          </a:prstGeom>
          <a:noFill/>
        </p:spPr>
        <p:txBody>
          <a:bodyPr wrap="square" rtlCol="0">
            <a:spAutoFit/>
          </a:bodyPr>
          <a:lstStyle/>
          <a:p>
            <a:r>
              <a:rPr lang="en-US" sz="1200" dirty="0">
                <a:solidFill>
                  <a:srgbClr val="FF0000"/>
                </a:solidFill>
              </a:rPr>
              <a:t>Asset evaluation</a:t>
            </a:r>
          </a:p>
        </p:txBody>
      </p:sp>
      <p:sp>
        <p:nvSpPr>
          <p:cNvPr id="101" name="Freeform 100"/>
          <p:cNvSpPr/>
          <p:nvPr/>
        </p:nvSpPr>
        <p:spPr>
          <a:xfrm>
            <a:off x="7239896" y="5701553"/>
            <a:ext cx="424353" cy="215935"/>
          </a:xfrm>
          <a:custGeom>
            <a:avLst/>
            <a:gdLst>
              <a:gd name="connsiteX0" fmla="*/ 0 w 424353"/>
              <a:gd name="connsiteY0" fmla="*/ 215153 h 215935"/>
              <a:gd name="connsiteX1" fmla="*/ 387276 w 424353"/>
              <a:gd name="connsiteY1" fmla="*/ 182880 h 215935"/>
              <a:gd name="connsiteX2" fmla="*/ 408791 w 424353"/>
              <a:gd name="connsiteY2" fmla="*/ 0 h 215935"/>
            </a:gdLst>
            <a:ahLst/>
            <a:cxnLst>
              <a:cxn ang="0">
                <a:pos x="connsiteX0" y="connsiteY0"/>
              </a:cxn>
              <a:cxn ang="0">
                <a:pos x="connsiteX1" y="connsiteY1"/>
              </a:cxn>
              <a:cxn ang="0">
                <a:pos x="connsiteX2" y="connsiteY2"/>
              </a:cxn>
            </a:cxnLst>
            <a:rect l="l" t="t" r="r" b="b"/>
            <a:pathLst>
              <a:path w="424353" h="215935">
                <a:moveTo>
                  <a:pt x="0" y="215153"/>
                </a:moveTo>
                <a:cubicBezTo>
                  <a:pt x="159572" y="216946"/>
                  <a:pt x="319144" y="218739"/>
                  <a:pt x="387276" y="182880"/>
                </a:cubicBezTo>
                <a:cubicBezTo>
                  <a:pt x="455408" y="147021"/>
                  <a:pt x="408791" y="0"/>
                  <a:pt x="408791"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Freeform 101"/>
          <p:cNvSpPr/>
          <p:nvPr/>
        </p:nvSpPr>
        <p:spPr>
          <a:xfrm>
            <a:off x="7756264" y="5637007"/>
            <a:ext cx="1785769" cy="97878"/>
          </a:xfrm>
          <a:custGeom>
            <a:avLst/>
            <a:gdLst>
              <a:gd name="connsiteX0" fmla="*/ 0 w 1785769"/>
              <a:gd name="connsiteY0" fmla="*/ 43031 h 97878"/>
              <a:gd name="connsiteX1" fmla="*/ 1344705 w 1785769"/>
              <a:gd name="connsiteY1" fmla="*/ 96819 h 97878"/>
              <a:gd name="connsiteX2" fmla="*/ 1785769 w 1785769"/>
              <a:gd name="connsiteY2" fmla="*/ 0 h 97878"/>
            </a:gdLst>
            <a:ahLst/>
            <a:cxnLst>
              <a:cxn ang="0">
                <a:pos x="connsiteX0" y="connsiteY0"/>
              </a:cxn>
              <a:cxn ang="0">
                <a:pos x="connsiteX1" y="connsiteY1"/>
              </a:cxn>
              <a:cxn ang="0">
                <a:pos x="connsiteX2" y="connsiteY2"/>
              </a:cxn>
            </a:cxnLst>
            <a:rect l="l" t="t" r="r" b="b"/>
            <a:pathLst>
              <a:path w="1785769" h="97878">
                <a:moveTo>
                  <a:pt x="0" y="43031"/>
                </a:moveTo>
                <a:cubicBezTo>
                  <a:pt x="523538" y="73511"/>
                  <a:pt x="1047077" y="103991"/>
                  <a:pt x="1344705" y="96819"/>
                </a:cubicBezTo>
                <a:cubicBezTo>
                  <a:pt x="1642333" y="89647"/>
                  <a:pt x="1785769" y="0"/>
                  <a:pt x="1785769"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Freeform 102"/>
          <p:cNvSpPr/>
          <p:nvPr/>
        </p:nvSpPr>
        <p:spPr>
          <a:xfrm>
            <a:off x="9660367" y="5626249"/>
            <a:ext cx="548640" cy="202492"/>
          </a:xfrm>
          <a:custGeom>
            <a:avLst/>
            <a:gdLst>
              <a:gd name="connsiteX0" fmla="*/ 0 w 548640"/>
              <a:gd name="connsiteY0" fmla="*/ 0 h 202492"/>
              <a:gd name="connsiteX1" fmla="*/ 301214 w 548640"/>
              <a:gd name="connsiteY1" fmla="*/ 193638 h 202492"/>
              <a:gd name="connsiteX2" fmla="*/ 548640 w 548640"/>
              <a:gd name="connsiteY2" fmla="*/ 172123 h 202492"/>
            </a:gdLst>
            <a:ahLst/>
            <a:cxnLst>
              <a:cxn ang="0">
                <a:pos x="connsiteX0" y="connsiteY0"/>
              </a:cxn>
              <a:cxn ang="0">
                <a:pos x="connsiteX1" y="connsiteY1"/>
              </a:cxn>
              <a:cxn ang="0">
                <a:pos x="connsiteX2" y="connsiteY2"/>
              </a:cxn>
            </a:cxnLst>
            <a:rect l="l" t="t" r="r" b="b"/>
            <a:pathLst>
              <a:path w="548640" h="202492">
                <a:moveTo>
                  <a:pt x="0" y="0"/>
                </a:moveTo>
                <a:cubicBezTo>
                  <a:pt x="104887" y="82475"/>
                  <a:pt x="209774" y="164951"/>
                  <a:pt x="301214" y="193638"/>
                </a:cubicBezTo>
                <a:cubicBezTo>
                  <a:pt x="392654" y="222325"/>
                  <a:pt x="548640" y="172123"/>
                  <a:pt x="548640" y="172123"/>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Freeform 104"/>
          <p:cNvSpPr/>
          <p:nvPr/>
        </p:nvSpPr>
        <p:spPr>
          <a:xfrm>
            <a:off x="10747543" y="5056095"/>
            <a:ext cx="128465" cy="263508"/>
          </a:xfrm>
          <a:custGeom>
            <a:avLst/>
            <a:gdLst>
              <a:gd name="connsiteX0" fmla="*/ 10758 w 182907"/>
              <a:gd name="connsiteY0" fmla="*/ 333487 h 333487"/>
              <a:gd name="connsiteX1" fmla="*/ 182880 w 182907"/>
              <a:gd name="connsiteY1" fmla="*/ 86061 h 333487"/>
              <a:gd name="connsiteX2" fmla="*/ 0 w 182907"/>
              <a:gd name="connsiteY2" fmla="*/ 0 h 333487"/>
            </a:gdLst>
            <a:ahLst/>
            <a:cxnLst>
              <a:cxn ang="0">
                <a:pos x="connsiteX0" y="connsiteY0"/>
              </a:cxn>
              <a:cxn ang="0">
                <a:pos x="connsiteX1" y="connsiteY1"/>
              </a:cxn>
              <a:cxn ang="0">
                <a:pos x="connsiteX2" y="connsiteY2"/>
              </a:cxn>
            </a:cxnLst>
            <a:rect l="l" t="t" r="r" b="b"/>
            <a:pathLst>
              <a:path w="182907" h="333487">
                <a:moveTo>
                  <a:pt x="10758" y="333487"/>
                </a:moveTo>
                <a:cubicBezTo>
                  <a:pt x="97715" y="237564"/>
                  <a:pt x="184673" y="141642"/>
                  <a:pt x="182880" y="86061"/>
                </a:cubicBezTo>
                <a:cubicBezTo>
                  <a:pt x="181087" y="30480"/>
                  <a:pt x="90543" y="15240"/>
                  <a:pt x="0"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Freeform 105"/>
          <p:cNvSpPr/>
          <p:nvPr/>
        </p:nvSpPr>
        <p:spPr>
          <a:xfrm>
            <a:off x="10542494" y="3657600"/>
            <a:ext cx="270201" cy="1333948"/>
          </a:xfrm>
          <a:custGeom>
            <a:avLst/>
            <a:gdLst>
              <a:gd name="connsiteX0" fmla="*/ 0 w 270201"/>
              <a:gd name="connsiteY0" fmla="*/ 1333948 h 1333948"/>
              <a:gd name="connsiteX1" fmla="*/ 268941 w 270201"/>
              <a:gd name="connsiteY1" fmla="*/ 806824 h 1333948"/>
              <a:gd name="connsiteX2" fmla="*/ 107577 w 270201"/>
              <a:gd name="connsiteY2" fmla="*/ 0 h 1333948"/>
            </a:gdLst>
            <a:ahLst/>
            <a:cxnLst>
              <a:cxn ang="0">
                <a:pos x="connsiteX0" y="connsiteY0"/>
              </a:cxn>
              <a:cxn ang="0">
                <a:pos x="connsiteX1" y="connsiteY1"/>
              </a:cxn>
              <a:cxn ang="0">
                <a:pos x="connsiteX2" y="connsiteY2"/>
              </a:cxn>
            </a:cxnLst>
            <a:rect l="l" t="t" r="r" b="b"/>
            <a:pathLst>
              <a:path w="270201" h="1333948">
                <a:moveTo>
                  <a:pt x="0" y="1333948"/>
                </a:moveTo>
                <a:cubicBezTo>
                  <a:pt x="125506" y="1181548"/>
                  <a:pt x="251012" y="1029149"/>
                  <a:pt x="268941" y="806824"/>
                </a:cubicBezTo>
                <a:cubicBezTo>
                  <a:pt x="286871" y="584499"/>
                  <a:pt x="107577" y="0"/>
                  <a:pt x="107577"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Freeform 107"/>
          <p:cNvSpPr/>
          <p:nvPr/>
        </p:nvSpPr>
        <p:spPr>
          <a:xfrm>
            <a:off x="10719066" y="2323652"/>
            <a:ext cx="198224" cy="799895"/>
          </a:xfrm>
          <a:custGeom>
            <a:avLst/>
            <a:gdLst>
              <a:gd name="connsiteX0" fmla="*/ 0 w 234946"/>
              <a:gd name="connsiteY0" fmla="*/ 839096 h 839096"/>
              <a:gd name="connsiteX1" fmla="*/ 225910 w 234946"/>
              <a:gd name="connsiteY1" fmla="*/ 559397 h 839096"/>
              <a:gd name="connsiteX2" fmla="*/ 193637 w 234946"/>
              <a:gd name="connsiteY2" fmla="*/ 0 h 839096"/>
            </a:gdLst>
            <a:ahLst/>
            <a:cxnLst>
              <a:cxn ang="0">
                <a:pos x="connsiteX0" y="connsiteY0"/>
              </a:cxn>
              <a:cxn ang="0">
                <a:pos x="connsiteX1" y="connsiteY1"/>
              </a:cxn>
              <a:cxn ang="0">
                <a:pos x="connsiteX2" y="connsiteY2"/>
              </a:cxn>
            </a:cxnLst>
            <a:rect l="l" t="t" r="r" b="b"/>
            <a:pathLst>
              <a:path w="234946" h="839096">
                <a:moveTo>
                  <a:pt x="0" y="839096"/>
                </a:moveTo>
                <a:cubicBezTo>
                  <a:pt x="96818" y="769171"/>
                  <a:pt x="193637" y="699246"/>
                  <a:pt x="225910" y="559397"/>
                </a:cubicBezTo>
                <a:cubicBezTo>
                  <a:pt x="258183" y="419548"/>
                  <a:pt x="193637" y="0"/>
                  <a:pt x="193637"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Freeform 108"/>
          <p:cNvSpPr/>
          <p:nvPr/>
        </p:nvSpPr>
        <p:spPr>
          <a:xfrm>
            <a:off x="8702937" y="1685301"/>
            <a:ext cx="1196534" cy="220885"/>
          </a:xfrm>
          <a:custGeom>
            <a:avLst/>
            <a:gdLst>
              <a:gd name="connsiteX0" fmla="*/ 0 w 1323191"/>
              <a:gd name="connsiteY0" fmla="*/ 111226 h 229560"/>
              <a:gd name="connsiteX1" fmla="*/ 677732 w 1323191"/>
              <a:gd name="connsiteY1" fmla="*/ 3650 h 229560"/>
              <a:gd name="connsiteX2" fmla="*/ 1323191 w 1323191"/>
              <a:gd name="connsiteY2" fmla="*/ 229560 h 229560"/>
            </a:gdLst>
            <a:ahLst/>
            <a:cxnLst>
              <a:cxn ang="0">
                <a:pos x="connsiteX0" y="connsiteY0"/>
              </a:cxn>
              <a:cxn ang="0">
                <a:pos x="connsiteX1" y="connsiteY1"/>
              </a:cxn>
              <a:cxn ang="0">
                <a:pos x="connsiteX2" y="connsiteY2"/>
              </a:cxn>
            </a:cxnLst>
            <a:rect l="l" t="t" r="r" b="b"/>
            <a:pathLst>
              <a:path w="1323191" h="229560">
                <a:moveTo>
                  <a:pt x="0" y="111226"/>
                </a:moveTo>
                <a:cubicBezTo>
                  <a:pt x="228600" y="47577"/>
                  <a:pt x="457200" y="-16072"/>
                  <a:pt x="677732" y="3650"/>
                </a:cubicBezTo>
                <a:cubicBezTo>
                  <a:pt x="898264" y="23372"/>
                  <a:pt x="1323191" y="229560"/>
                  <a:pt x="1323191" y="22956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Freeform 109"/>
          <p:cNvSpPr/>
          <p:nvPr/>
        </p:nvSpPr>
        <p:spPr>
          <a:xfrm>
            <a:off x="6927925" y="5117331"/>
            <a:ext cx="408791" cy="89999"/>
          </a:xfrm>
          <a:custGeom>
            <a:avLst/>
            <a:gdLst>
              <a:gd name="connsiteX0" fmla="*/ 0 w 441063"/>
              <a:gd name="connsiteY0" fmla="*/ 118335 h 129721"/>
              <a:gd name="connsiteX1" fmla="*/ 236668 w 441063"/>
              <a:gd name="connsiteY1" fmla="*/ 118335 h 129721"/>
              <a:gd name="connsiteX2" fmla="*/ 441063 w 441063"/>
              <a:gd name="connsiteY2" fmla="*/ 0 h 129721"/>
            </a:gdLst>
            <a:ahLst/>
            <a:cxnLst>
              <a:cxn ang="0">
                <a:pos x="connsiteX0" y="connsiteY0"/>
              </a:cxn>
              <a:cxn ang="0">
                <a:pos x="connsiteX1" y="connsiteY1"/>
              </a:cxn>
              <a:cxn ang="0">
                <a:pos x="connsiteX2" y="connsiteY2"/>
              </a:cxn>
            </a:cxnLst>
            <a:rect l="l" t="t" r="r" b="b"/>
            <a:pathLst>
              <a:path w="441063" h="129721">
                <a:moveTo>
                  <a:pt x="0" y="118335"/>
                </a:moveTo>
                <a:cubicBezTo>
                  <a:pt x="81579" y="128196"/>
                  <a:pt x="163158" y="138058"/>
                  <a:pt x="236668" y="118335"/>
                </a:cubicBezTo>
                <a:cubicBezTo>
                  <a:pt x="310179" y="98612"/>
                  <a:pt x="441063" y="0"/>
                  <a:pt x="441063"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2" name="Oval 301"/>
          <p:cNvSpPr/>
          <p:nvPr/>
        </p:nvSpPr>
        <p:spPr>
          <a:xfrm>
            <a:off x="1418076" y="5282743"/>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3" name="Oval 302"/>
          <p:cNvSpPr/>
          <p:nvPr/>
        </p:nvSpPr>
        <p:spPr>
          <a:xfrm>
            <a:off x="6078739" y="5155532"/>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4" name="Oval 303"/>
          <p:cNvSpPr/>
          <p:nvPr/>
        </p:nvSpPr>
        <p:spPr>
          <a:xfrm>
            <a:off x="4088967" y="5330679"/>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7" name="Freeform 306"/>
          <p:cNvSpPr/>
          <p:nvPr/>
        </p:nvSpPr>
        <p:spPr>
          <a:xfrm>
            <a:off x="4292301" y="5179030"/>
            <a:ext cx="1818043" cy="210551"/>
          </a:xfrm>
          <a:custGeom>
            <a:avLst/>
            <a:gdLst>
              <a:gd name="connsiteX0" fmla="*/ 0 w 1818043"/>
              <a:gd name="connsiteY0" fmla="*/ 210551 h 210551"/>
              <a:gd name="connsiteX1" fmla="*/ 989704 w 1818043"/>
              <a:gd name="connsiteY1" fmla="*/ 6156 h 210551"/>
              <a:gd name="connsiteX2" fmla="*/ 1818043 w 1818043"/>
              <a:gd name="connsiteY2" fmla="*/ 49186 h 210551"/>
            </a:gdLst>
            <a:ahLst/>
            <a:cxnLst>
              <a:cxn ang="0">
                <a:pos x="connsiteX0" y="connsiteY0"/>
              </a:cxn>
              <a:cxn ang="0">
                <a:pos x="connsiteX1" y="connsiteY1"/>
              </a:cxn>
              <a:cxn ang="0">
                <a:pos x="connsiteX2" y="connsiteY2"/>
              </a:cxn>
            </a:cxnLst>
            <a:rect l="l" t="t" r="r" b="b"/>
            <a:pathLst>
              <a:path w="1818043" h="210551">
                <a:moveTo>
                  <a:pt x="0" y="210551"/>
                </a:moveTo>
                <a:cubicBezTo>
                  <a:pt x="343348" y="121800"/>
                  <a:pt x="686697" y="33050"/>
                  <a:pt x="989704" y="6156"/>
                </a:cubicBezTo>
                <a:cubicBezTo>
                  <a:pt x="1292711" y="-20738"/>
                  <a:pt x="1818043" y="49186"/>
                  <a:pt x="1818043" y="49186"/>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 name="Freeform 307"/>
          <p:cNvSpPr/>
          <p:nvPr/>
        </p:nvSpPr>
        <p:spPr>
          <a:xfrm>
            <a:off x="1194099" y="5636565"/>
            <a:ext cx="473336" cy="118776"/>
          </a:xfrm>
          <a:custGeom>
            <a:avLst/>
            <a:gdLst>
              <a:gd name="connsiteX0" fmla="*/ 0 w 473336"/>
              <a:gd name="connsiteY0" fmla="*/ 118776 h 118776"/>
              <a:gd name="connsiteX1" fmla="*/ 215153 w 473336"/>
              <a:gd name="connsiteY1" fmla="*/ 442 h 118776"/>
              <a:gd name="connsiteX2" fmla="*/ 473336 w 473336"/>
              <a:gd name="connsiteY2" fmla="*/ 75746 h 118776"/>
            </a:gdLst>
            <a:ahLst/>
            <a:cxnLst>
              <a:cxn ang="0">
                <a:pos x="connsiteX0" y="connsiteY0"/>
              </a:cxn>
              <a:cxn ang="0">
                <a:pos x="connsiteX1" y="connsiteY1"/>
              </a:cxn>
              <a:cxn ang="0">
                <a:pos x="connsiteX2" y="connsiteY2"/>
              </a:cxn>
            </a:cxnLst>
            <a:rect l="l" t="t" r="r" b="b"/>
            <a:pathLst>
              <a:path w="473336" h="118776">
                <a:moveTo>
                  <a:pt x="0" y="118776"/>
                </a:moveTo>
                <a:cubicBezTo>
                  <a:pt x="68132" y="63195"/>
                  <a:pt x="136264" y="7614"/>
                  <a:pt x="215153" y="442"/>
                </a:cubicBezTo>
                <a:cubicBezTo>
                  <a:pt x="294042" y="-6730"/>
                  <a:pt x="473336" y="75746"/>
                  <a:pt x="473336" y="75746"/>
                </a:cubicBezTo>
              </a:path>
            </a:pathLst>
          </a:custGeom>
          <a:no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9" name="TextBox 308"/>
          <p:cNvSpPr txBox="1"/>
          <p:nvPr/>
        </p:nvSpPr>
        <p:spPr>
          <a:xfrm>
            <a:off x="1613015" y="5252754"/>
            <a:ext cx="1534612" cy="276999"/>
          </a:xfrm>
          <a:prstGeom prst="rect">
            <a:avLst/>
          </a:prstGeom>
          <a:noFill/>
        </p:spPr>
        <p:txBody>
          <a:bodyPr wrap="square" rtlCol="0">
            <a:spAutoFit/>
          </a:bodyPr>
          <a:lstStyle/>
          <a:p>
            <a:r>
              <a:rPr lang="en-US" sz="1200">
                <a:solidFill>
                  <a:srgbClr val="FF0000"/>
                </a:solidFill>
              </a:rPr>
              <a:t>Common interest</a:t>
            </a:r>
            <a:endParaRPr lang="en-US" sz="1200" dirty="0">
              <a:solidFill>
                <a:srgbClr val="FF0000"/>
              </a:solidFill>
            </a:endParaRPr>
          </a:p>
        </p:txBody>
      </p:sp>
      <p:sp>
        <p:nvSpPr>
          <p:cNvPr id="310" name="Oval 309"/>
          <p:cNvSpPr/>
          <p:nvPr/>
        </p:nvSpPr>
        <p:spPr>
          <a:xfrm>
            <a:off x="971702" y="5158365"/>
            <a:ext cx="247030" cy="188798"/>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1" name="TextBox 310"/>
          <p:cNvSpPr txBox="1"/>
          <p:nvPr/>
        </p:nvSpPr>
        <p:spPr>
          <a:xfrm>
            <a:off x="-3622" y="5064079"/>
            <a:ext cx="1043359" cy="461665"/>
          </a:xfrm>
          <a:prstGeom prst="rect">
            <a:avLst/>
          </a:prstGeom>
          <a:noFill/>
        </p:spPr>
        <p:txBody>
          <a:bodyPr wrap="square" rtlCol="0">
            <a:spAutoFit/>
          </a:bodyPr>
          <a:lstStyle/>
          <a:p>
            <a:r>
              <a:rPr lang="en-US" sz="1200" b="1" dirty="0">
                <a:solidFill>
                  <a:srgbClr val="B09B71"/>
                </a:solidFill>
              </a:rPr>
              <a:t>Member based groups</a:t>
            </a:r>
          </a:p>
        </p:txBody>
      </p:sp>
      <p:sp>
        <p:nvSpPr>
          <p:cNvPr id="312" name="Freeform 311"/>
          <p:cNvSpPr/>
          <p:nvPr/>
        </p:nvSpPr>
        <p:spPr>
          <a:xfrm>
            <a:off x="1204856" y="5223760"/>
            <a:ext cx="279699" cy="79760"/>
          </a:xfrm>
          <a:custGeom>
            <a:avLst/>
            <a:gdLst>
              <a:gd name="connsiteX0" fmla="*/ 0 w 279699"/>
              <a:gd name="connsiteY0" fmla="*/ 15214 h 79760"/>
              <a:gd name="connsiteX1" fmla="*/ 225911 w 279699"/>
              <a:gd name="connsiteY1" fmla="*/ 4456 h 79760"/>
              <a:gd name="connsiteX2" fmla="*/ 279699 w 279699"/>
              <a:gd name="connsiteY2" fmla="*/ 79760 h 79760"/>
            </a:gdLst>
            <a:ahLst/>
            <a:cxnLst>
              <a:cxn ang="0">
                <a:pos x="connsiteX0" y="connsiteY0"/>
              </a:cxn>
              <a:cxn ang="0">
                <a:pos x="connsiteX1" y="connsiteY1"/>
              </a:cxn>
              <a:cxn ang="0">
                <a:pos x="connsiteX2" y="connsiteY2"/>
              </a:cxn>
            </a:cxnLst>
            <a:rect l="l" t="t" r="r" b="b"/>
            <a:pathLst>
              <a:path w="279699" h="79760">
                <a:moveTo>
                  <a:pt x="0" y="15214"/>
                </a:moveTo>
                <a:cubicBezTo>
                  <a:pt x="89647" y="4456"/>
                  <a:pt x="179295" y="-6302"/>
                  <a:pt x="225911" y="4456"/>
                </a:cubicBezTo>
                <a:cubicBezTo>
                  <a:pt x="272527" y="15214"/>
                  <a:pt x="276113" y="47487"/>
                  <a:pt x="279699" y="79760"/>
                </a:cubicBezTo>
              </a:path>
            </a:pathLst>
          </a:custGeom>
          <a:no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4" name="Freeform 313"/>
          <p:cNvSpPr/>
          <p:nvPr/>
        </p:nvSpPr>
        <p:spPr>
          <a:xfrm>
            <a:off x="1624405" y="5247016"/>
            <a:ext cx="2538804" cy="131808"/>
          </a:xfrm>
          <a:custGeom>
            <a:avLst/>
            <a:gdLst>
              <a:gd name="connsiteX0" fmla="*/ 0 w 2538804"/>
              <a:gd name="connsiteY0" fmla="*/ 56504 h 131808"/>
              <a:gd name="connsiteX1" fmla="*/ 1108037 w 2538804"/>
              <a:gd name="connsiteY1" fmla="*/ 2716 h 131808"/>
              <a:gd name="connsiteX2" fmla="*/ 2538804 w 2538804"/>
              <a:gd name="connsiteY2" fmla="*/ 131808 h 131808"/>
            </a:gdLst>
            <a:ahLst/>
            <a:cxnLst>
              <a:cxn ang="0">
                <a:pos x="connsiteX0" y="connsiteY0"/>
              </a:cxn>
              <a:cxn ang="0">
                <a:pos x="connsiteX1" y="connsiteY1"/>
              </a:cxn>
              <a:cxn ang="0">
                <a:pos x="connsiteX2" y="connsiteY2"/>
              </a:cxn>
            </a:cxnLst>
            <a:rect l="l" t="t" r="r" b="b"/>
            <a:pathLst>
              <a:path w="2538804" h="131808">
                <a:moveTo>
                  <a:pt x="0" y="56504"/>
                </a:moveTo>
                <a:cubicBezTo>
                  <a:pt x="342451" y="23334"/>
                  <a:pt x="684903" y="-9835"/>
                  <a:pt x="1108037" y="2716"/>
                </a:cubicBezTo>
                <a:cubicBezTo>
                  <a:pt x="1531171" y="15267"/>
                  <a:pt x="2538804" y="131808"/>
                  <a:pt x="2538804" y="131808"/>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5" name="Freeform 314"/>
          <p:cNvSpPr/>
          <p:nvPr/>
        </p:nvSpPr>
        <p:spPr>
          <a:xfrm>
            <a:off x="6217920" y="4421393"/>
            <a:ext cx="666974" cy="796066"/>
          </a:xfrm>
          <a:custGeom>
            <a:avLst/>
            <a:gdLst>
              <a:gd name="connsiteX0" fmla="*/ 666974 w 666974"/>
              <a:gd name="connsiteY0" fmla="*/ 0 h 796066"/>
              <a:gd name="connsiteX1" fmla="*/ 0 w 666974"/>
              <a:gd name="connsiteY1" fmla="*/ 796066 h 796066"/>
            </a:gdLst>
            <a:ahLst/>
            <a:cxnLst>
              <a:cxn ang="0">
                <a:pos x="connsiteX0" y="connsiteY0"/>
              </a:cxn>
              <a:cxn ang="0">
                <a:pos x="connsiteX1" y="connsiteY1"/>
              </a:cxn>
            </a:cxnLst>
            <a:rect l="l" t="t" r="r" b="b"/>
            <a:pathLst>
              <a:path w="666974" h="796066">
                <a:moveTo>
                  <a:pt x="666974" y="0"/>
                </a:moveTo>
                <a:lnTo>
                  <a:pt x="0" y="796066"/>
                </a:ln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6" name="Freeform 315"/>
          <p:cNvSpPr/>
          <p:nvPr/>
        </p:nvSpPr>
        <p:spPr>
          <a:xfrm>
            <a:off x="6314740" y="4862222"/>
            <a:ext cx="693942" cy="398267"/>
          </a:xfrm>
          <a:custGeom>
            <a:avLst/>
            <a:gdLst>
              <a:gd name="connsiteX0" fmla="*/ 0 w 763793"/>
              <a:gd name="connsiteY0" fmla="*/ 441063 h 441063"/>
              <a:gd name="connsiteX1" fmla="*/ 355002 w 763793"/>
              <a:gd name="connsiteY1" fmla="*/ 96819 h 441063"/>
              <a:gd name="connsiteX2" fmla="*/ 763793 w 763793"/>
              <a:gd name="connsiteY2" fmla="*/ 0 h 441063"/>
            </a:gdLst>
            <a:ahLst/>
            <a:cxnLst>
              <a:cxn ang="0">
                <a:pos x="connsiteX0" y="connsiteY0"/>
              </a:cxn>
              <a:cxn ang="0">
                <a:pos x="connsiteX1" y="connsiteY1"/>
              </a:cxn>
              <a:cxn ang="0">
                <a:pos x="connsiteX2" y="connsiteY2"/>
              </a:cxn>
            </a:cxnLst>
            <a:rect l="l" t="t" r="r" b="b"/>
            <a:pathLst>
              <a:path w="763793" h="441063">
                <a:moveTo>
                  <a:pt x="0" y="441063"/>
                </a:moveTo>
                <a:cubicBezTo>
                  <a:pt x="113851" y="305696"/>
                  <a:pt x="227703" y="170329"/>
                  <a:pt x="355002" y="96819"/>
                </a:cubicBezTo>
                <a:cubicBezTo>
                  <a:pt x="482301" y="23309"/>
                  <a:pt x="623047" y="11654"/>
                  <a:pt x="763793"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7" name="Freeform 316"/>
          <p:cNvSpPr/>
          <p:nvPr/>
        </p:nvSpPr>
        <p:spPr>
          <a:xfrm>
            <a:off x="6831106" y="4421393"/>
            <a:ext cx="75303" cy="688489"/>
          </a:xfrm>
          <a:custGeom>
            <a:avLst/>
            <a:gdLst>
              <a:gd name="connsiteX0" fmla="*/ 75303 w 75303"/>
              <a:gd name="connsiteY0" fmla="*/ 0 h 688489"/>
              <a:gd name="connsiteX1" fmla="*/ 0 w 75303"/>
              <a:gd name="connsiteY1" fmla="*/ 688489 h 688489"/>
            </a:gdLst>
            <a:ahLst/>
            <a:cxnLst>
              <a:cxn ang="0">
                <a:pos x="connsiteX0" y="connsiteY0"/>
              </a:cxn>
              <a:cxn ang="0">
                <a:pos x="connsiteX1" y="connsiteY1"/>
              </a:cxn>
            </a:cxnLst>
            <a:rect l="l" t="t" r="r" b="b"/>
            <a:pathLst>
              <a:path w="75303" h="688489">
                <a:moveTo>
                  <a:pt x="75303" y="0"/>
                </a:moveTo>
                <a:lnTo>
                  <a:pt x="0" y="688489"/>
                </a:ln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8" name="Oval 317"/>
          <p:cNvSpPr/>
          <p:nvPr/>
        </p:nvSpPr>
        <p:spPr>
          <a:xfrm>
            <a:off x="963654" y="6201775"/>
            <a:ext cx="247030" cy="188798"/>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9" name="Freeform 318"/>
          <p:cNvSpPr/>
          <p:nvPr/>
        </p:nvSpPr>
        <p:spPr>
          <a:xfrm>
            <a:off x="9746428" y="6021227"/>
            <a:ext cx="796066" cy="306358"/>
          </a:xfrm>
          <a:custGeom>
            <a:avLst/>
            <a:gdLst>
              <a:gd name="connsiteX0" fmla="*/ 0 w 849854"/>
              <a:gd name="connsiteY0" fmla="*/ 322730 h 389364"/>
              <a:gd name="connsiteX1" fmla="*/ 365760 w 849854"/>
              <a:gd name="connsiteY1" fmla="*/ 365760 h 389364"/>
              <a:gd name="connsiteX2" fmla="*/ 849854 w 849854"/>
              <a:gd name="connsiteY2" fmla="*/ 0 h 389364"/>
            </a:gdLst>
            <a:ahLst/>
            <a:cxnLst>
              <a:cxn ang="0">
                <a:pos x="connsiteX0" y="connsiteY0"/>
              </a:cxn>
              <a:cxn ang="0">
                <a:pos x="connsiteX1" y="connsiteY1"/>
              </a:cxn>
              <a:cxn ang="0">
                <a:pos x="connsiteX2" y="connsiteY2"/>
              </a:cxn>
            </a:cxnLst>
            <a:rect l="l" t="t" r="r" b="b"/>
            <a:pathLst>
              <a:path w="849854" h="389364">
                <a:moveTo>
                  <a:pt x="0" y="322730"/>
                </a:moveTo>
                <a:cubicBezTo>
                  <a:pt x="112059" y="371139"/>
                  <a:pt x="224118" y="419548"/>
                  <a:pt x="365760" y="365760"/>
                </a:cubicBezTo>
                <a:cubicBezTo>
                  <a:pt x="507402" y="311972"/>
                  <a:pt x="678628" y="155986"/>
                  <a:pt x="849854"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0" name="TextBox 319"/>
          <p:cNvSpPr txBox="1"/>
          <p:nvPr/>
        </p:nvSpPr>
        <p:spPr>
          <a:xfrm>
            <a:off x="2109277" y="6021227"/>
            <a:ext cx="1182116" cy="276999"/>
          </a:xfrm>
          <a:prstGeom prst="rect">
            <a:avLst/>
          </a:prstGeom>
          <a:noFill/>
        </p:spPr>
        <p:txBody>
          <a:bodyPr wrap="square" rtlCol="0">
            <a:spAutoFit/>
          </a:bodyPr>
          <a:lstStyle/>
          <a:p>
            <a:r>
              <a:rPr lang="en-US" sz="1200">
                <a:solidFill>
                  <a:srgbClr val="FF0000"/>
                </a:solidFill>
              </a:rPr>
              <a:t>Electric vehicles</a:t>
            </a:r>
            <a:endParaRPr lang="en-US" sz="1200" dirty="0">
              <a:solidFill>
                <a:srgbClr val="FF0000"/>
              </a:solidFill>
            </a:endParaRPr>
          </a:p>
        </p:txBody>
      </p:sp>
      <p:sp>
        <p:nvSpPr>
          <p:cNvPr id="321" name="TextBox 320"/>
          <p:cNvSpPr txBox="1"/>
          <p:nvPr/>
        </p:nvSpPr>
        <p:spPr>
          <a:xfrm>
            <a:off x="4752569" y="5956231"/>
            <a:ext cx="829967" cy="276999"/>
          </a:xfrm>
          <a:prstGeom prst="rect">
            <a:avLst/>
          </a:prstGeom>
          <a:noFill/>
        </p:spPr>
        <p:txBody>
          <a:bodyPr wrap="square" rtlCol="0">
            <a:spAutoFit/>
          </a:bodyPr>
          <a:lstStyle/>
          <a:p>
            <a:r>
              <a:rPr lang="en-US" sz="1200" dirty="0">
                <a:solidFill>
                  <a:srgbClr val="FF0000"/>
                </a:solidFill>
              </a:rPr>
              <a:t>Driverless</a:t>
            </a:r>
          </a:p>
        </p:txBody>
      </p:sp>
      <p:sp>
        <p:nvSpPr>
          <p:cNvPr id="322" name="TextBox 321"/>
          <p:cNvSpPr txBox="1"/>
          <p:nvPr/>
        </p:nvSpPr>
        <p:spPr>
          <a:xfrm>
            <a:off x="1903491" y="6260797"/>
            <a:ext cx="688573" cy="276999"/>
          </a:xfrm>
          <a:prstGeom prst="rect">
            <a:avLst/>
          </a:prstGeom>
          <a:noFill/>
        </p:spPr>
        <p:txBody>
          <a:bodyPr wrap="square" rtlCol="0">
            <a:spAutoFit/>
          </a:bodyPr>
          <a:lstStyle/>
          <a:p>
            <a:r>
              <a:rPr lang="en-US" sz="1200">
                <a:solidFill>
                  <a:srgbClr val="FF0000"/>
                </a:solidFill>
              </a:rPr>
              <a:t>Sharing</a:t>
            </a:r>
            <a:endParaRPr lang="en-US" sz="1200" dirty="0">
              <a:solidFill>
                <a:srgbClr val="FF0000"/>
              </a:solidFill>
            </a:endParaRPr>
          </a:p>
        </p:txBody>
      </p:sp>
      <p:sp>
        <p:nvSpPr>
          <p:cNvPr id="323" name="Oval 322"/>
          <p:cNvSpPr/>
          <p:nvPr/>
        </p:nvSpPr>
        <p:spPr>
          <a:xfrm>
            <a:off x="3251938" y="6060076"/>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4" name="Oval 323"/>
          <p:cNvSpPr/>
          <p:nvPr/>
        </p:nvSpPr>
        <p:spPr>
          <a:xfrm>
            <a:off x="2510644" y="6294963"/>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5" name="Oval 324"/>
          <p:cNvSpPr/>
          <p:nvPr/>
        </p:nvSpPr>
        <p:spPr>
          <a:xfrm>
            <a:off x="5467631" y="6005541"/>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6" name="Oval 325"/>
          <p:cNvSpPr/>
          <p:nvPr/>
        </p:nvSpPr>
        <p:spPr>
          <a:xfrm>
            <a:off x="4155560" y="6025299"/>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7" name="TextBox 326"/>
          <p:cNvSpPr txBox="1"/>
          <p:nvPr/>
        </p:nvSpPr>
        <p:spPr>
          <a:xfrm>
            <a:off x="3491822" y="6568821"/>
            <a:ext cx="2284638" cy="276999"/>
          </a:xfrm>
          <a:prstGeom prst="rect">
            <a:avLst/>
          </a:prstGeom>
          <a:noFill/>
        </p:spPr>
        <p:txBody>
          <a:bodyPr wrap="square" rtlCol="0">
            <a:spAutoFit/>
          </a:bodyPr>
          <a:lstStyle/>
          <a:p>
            <a:r>
              <a:rPr lang="en-US" sz="1200" dirty="0">
                <a:solidFill>
                  <a:srgbClr val="FF0000"/>
                </a:solidFill>
              </a:rPr>
              <a:t>Workforce commoditization</a:t>
            </a:r>
          </a:p>
        </p:txBody>
      </p:sp>
      <p:sp>
        <p:nvSpPr>
          <p:cNvPr id="328" name="Freeform 327"/>
          <p:cNvSpPr/>
          <p:nvPr/>
        </p:nvSpPr>
        <p:spPr>
          <a:xfrm>
            <a:off x="1202634" y="6292015"/>
            <a:ext cx="271164" cy="45719"/>
          </a:xfrm>
          <a:custGeom>
            <a:avLst/>
            <a:gdLst>
              <a:gd name="connsiteX0" fmla="*/ 0 w 290457"/>
              <a:gd name="connsiteY0" fmla="*/ 119543 h 119543"/>
              <a:gd name="connsiteX1" fmla="*/ 161365 w 290457"/>
              <a:gd name="connsiteY1" fmla="*/ 1209 h 119543"/>
              <a:gd name="connsiteX2" fmla="*/ 290457 w 290457"/>
              <a:gd name="connsiteY2" fmla="*/ 54997 h 119543"/>
            </a:gdLst>
            <a:ahLst/>
            <a:cxnLst>
              <a:cxn ang="0">
                <a:pos x="connsiteX0" y="connsiteY0"/>
              </a:cxn>
              <a:cxn ang="0">
                <a:pos x="connsiteX1" y="connsiteY1"/>
              </a:cxn>
              <a:cxn ang="0">
                <a:pos x="connsiteX2" y="connsiteY2"/>
              </a:cxn>
            </a:cxnLst>
            <a:rect l="l" t="t" r="r" b="b"/>
            <a:pathLst>
              <a:path w="290457" h="119543">
                <a:moveTo>
                  <a:pt x="0" y="119543"/>
                </a:moveTo>
                <a:cubicBezTo>
                  <a:pt x="56478" y="65755"/>
                  <a:pt x="112956" y="11967"/>
                  <a:pt x="161365" y="1209"/>
                </a:cubicBezTo>
                <a:cubicBezTo>
                  <a:pt x="209775" y="-9549"/>
                  <a:pt x="290457" y="54997"/>
                  <a:pt x="290457" y="54997"/>
                </a:cubicBezTo>
              </a:path>
            </a:pathLst>
          </a:custGeom>
          <a:no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9" name="Freeform 328"/>
          <p:cNvSpPr/>
          <p:nvPr/>
        </p:nvSpPr>
        <p:spPr>
          <a:xfrm>
            <a:off x="1613647" y="5941850"/>
            <a:ext cx="1667435" cy="437435"/>
          </a:xfrm>
          <a:custGeom>
            <a:avLst/>
            <a:gdLst>
              <a:gd name="connsiteX0" fmla="*/ 0 w 1667435"/>
              <a:gd name="connsiteY0" fmla="*/ 437435 h 437435"/>
              <a:gd name="connsiteX1" fmla="*/ 441064 w 1667435"/>
              <a:gd name="connsiteY1" fmla="*/ 7129 h 437435"/>
              <a:gd name="connsiteX2" fmla="*/ 1667435 w 1667435"/>
              <a:gd name="connsiteY2" fmla="*/ 157736 h 437435"/>
              <a:gd name="connsiteX3" fmla="*/ 1667435 w 1667435"/>
              <a:gd name="connsiteY3" fmla="*/ 157736 h 437435"/>
            </a:gdLst>
            <a:ahLst/>
            <a:cxnLst>
              <a:cxn ang="0">
                <a:pos x="connsiteX0" y="connsiteY0"/>
              </a:cxn>
              <a:cxn ang="0">
                <a:pos x="connsiteX1" y="connsiteY1"/>
              </a:cxn>
              <a:cxn ang="0">
                <a:pos x="connsiteX2" y="connsiteY2"/>
              </a:cxn>
              <a:cxn ang="0">
                <a:pos x="connsiteX3" y="connsiteY3"/>
              </a:cxn>
            </a:cxnLst>
            <a:rect l="l" t="t" r="r" b="b"/>
            <a:pathLst>
              <a:path w="1667435" h="437435">
                <a:moveTo>
                  <a:pt x="0" y="437435"/>
                </a:moveTo>
                <a:cubicBezTo>
                  <a:pt x="81579" y="245590"/>
                  <a:pt x="163158" y="53745"/>
                  <a:pt x="441064" y="7129"/>
                </a:cubicBezTo>
                <a:cubicBezTo>
                  <a:pt x="718970" y="-39487"/>
                  <a:pt x="1667435" y="157736"/>
                  <a:pt x="1667435" y="157736"/>
                </a:cubicBezTo>
                <a:lnTo>
                  <a:pt x="1667435" y="157736"/>
                </a:ln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0" name="Freeform 329"/>
          <p:cNvSpPr/>
          <p:nvPr/>
        </p:nvSpPr>
        <p:spPr>
          <a:xfrm>
            <a:off x="1624405" y="6476104"/>
            <a:ext cx="957430" cy="64627"/>
          </a:xfrm>
          <a:custGeom>
            <a:avLst/>
            <a:gdLst>
              <a:gd name="connsiteX0" fmla="*/ 0 w 957430"/>
              <a:gd name="connsiteY0" fmla="*/ 0 h 64627"/>
              <a:gd name="connsiteX1" fmla="*/ 623943 w 957430"/>
              <a:gd name="connsiteY1" fmla="*/ 64545 h 64627"/>
              <a:gd name="connsiteX2" fmla="*/ 957430 w 957430"/>
              <a:gd name="connsiteY2" fmla="*/ 10757 h 64627"/>
            </a:gdLst>
            <a:ahLst/>
            <a:cxnLst>
              <a:cxn ang="0">
                <a:pos x="connsiteX0" y="connsiteY0"/>
              </a:cxn>
              <a:cxn ang="0">
                <a:pos x="connsiteX1" y="connsiteY1"/>
              </a:cxn>
              <a:cxn ang="0">
                <a:pos x="connsiteX2" y="connsiteY2"/>
              </a:cxn>
            </a:cxnLst>
            <a:rect l="l" t="t" r="r" b="b"/>
            <a:pathLst>
              <a:path w="957430" h="64627">
                <a:moveTo>
                  <a:pt x="0" y="0"/>
                </a:moveTo>
                <a:cubicBezTo>
                  <a:pt x="232185" y="31376"/>
                  <a:pt x="464371" y="62752"/>
                  <a:pt x="623943" y="64545"/>
                </a:cubicBezTo>
                <a:cubicBezTo>
                  <a:pt x="783515" y="66338"/>
                  <a:pt x="870472" y="38547"/>
                  <a:pt x="957430" y="10757"/>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1" name="Freeform 330"/>
          <p:cNvSpPr/>
          <p:nvPr/>
        </p:nvSpPr>
        <p:spPr>
          <a:xfrm>
            <a:off x="2721685" y="6217920"/>
            <a:ext cx="688489" cy="235856"/>
          </a:xfrm>
          <a:custGeom>
            <a:avLst/>
            <a:gdLst>
              <a:gd name="connsiteX0" fmla="*/ 0 w 688489"/>
              <a:gd name="connsiteY0" fmla="*/ 215153 h 235856"/>
              <a:gd name="connsiteX1" fmla="*/ 516367 w 688489"/>
              <a:gd name="connsiteY1" fmla="*/ 215153 h 235856"/>
              <a:gd name="connsiteX2" fmla="*/ 688489 w 688489"/>
              <a:gd name="connsiteY2" fmla="*/ 0 h 235856"/>
            </a:gdLst>
            <a:ahLst/>
            <a:cxnLst>
              <a:cxn ang="0">
                <a:pos x="connsiteX0" y="connsiteY0"/>
              </a:cxn>
              <a:cxn ang="0">
                <a:pos x="connsiteX1" y="connsiteY1"/>
              </a:cxn>
              <a:cxn ang="0">
                <a:pos x="connsiteX2" y="connsiteY2"/>
              </a:cxn>
            </a:cxnLst>
            <a:rect l="l" t="t" r="r" b="b"/>
            <a:pathLst>
              <a:path w="688489" h="235856">
                <a:moveTo>
                  <a:pt x="0" y="215153"/>
                </a:moveTo>
                <a:cubicBezTo>
                  <a:pt x="200809" y="233082"/>
                  <a:pt x="401619" y="251012"/>
                  <a:pt x="516367" y="215153"/>
                </a:cubicBezTo>
                <a:cubicBezTo>
                  <a:pt x="631115" y="179294"/>
                  <a:pt x="688489" y="0"/>
                  <a:pt x="688489"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2" name="Freeform 331"/>
          <p:cNvSpPr/>
          <p:nvPr/>
        </p:nvSpPr>
        <p:spPr>
          <a:xfrm>
            <a:off x="3474720" y="5936494"/>
            <a:ext cx="2043953" cy="184607"/>
          </a:xfrm>
          <a:custGeom>
            <a:avLst/>
            <a:gdLst>
              <a:gd name="connsiteX0" fmla="*/ 0 w 2043953"/>
              <a:gd name="connsiteY0" fmla="*/ 184607 h 184607"/>
              <a:gd name="connsiteX1" fmla="*/ 720762 w 2043953"/>
              <a:gd name="connsiteY1" fmla="*/ 1727 h 184607"/>
              <a:gd name="connsiteX2" fmla="*/ 2043953 w 2043953"/>
              <a:gd name="connsiteY2" fmla="*/ 87788 h 184607"/>
            </a:gdLst>
            <a:ahLst/>
            <a:cxnLst>
              <a:cxn ang="0">
                <a:pos x="connsiteX0" y="connsiteY0"/>
              </a:cxn>
              <a:cxn ang="0">
                <a:pos x="connsiteX1" y="connsiteY1"/>
              </a:cxn>
              <a:cxn ang="0">
                <a:pos x="connsiteX2" y="connsiteY2"/>
              </a:cxn>
            </a:cxnLst>
            <a:rect l="l" t="t" r="r" b="b"/>
            <a:pathLst>
              <a:path w="2043953" h="184607">
                <a:moveTo>
                  <a:pt x="0" y="184607"/>
                </a:moveTo>
                <a:cubicBezTo>
                  <a:pt x="190051" y="101235"/>
                  <a:pt x="380103" y="17863"/>
                  <a:pt x="720762" y="1727"/>
                </a:cubicBezTo>
                <a:cubicBezTo>
                  <a:pt x="1061421" y="-14409"/>
                  <a:pt x="2043953" y="87788"/>
                  <a:pt x="2043953" y="87788"/>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Freeform 332"/>
          <p:cNvSpPr/>
          <p:nvPr/>
        </p:nvSpPr>
        <p:spPr>
          <a:xfrm>
            <a:off x="3442447" y="6196405"/>
            <a:ext cx="763793" cy="54249"/>
          </a:xfrm>
          <a:custGeom>
            <a:avLst/>
            <a:gdLst>
              <a:gd name="connsiteX0" fmla="*/ 0 w 763793"/>
              <a:gd name="connsiteY0" fmla="*/ 21515 h 54249"/>
              <a:gd name="connsiteX1" fmla="*/ 473337 w 763793"/>
              <a:gd name="connsiteY1" fmla="*/ 53788 h 54249"/>
              <a:gd name="connsiteX2" fmla="*/ 763793 w 763793"/>
              <a:gd name="connsiteY2" fmla="*/ 0 h 54249"/>
            </a:gdLst>
            <a:ahLst/>
            <a:cxnLst>
              <a:cxn ang="0">
                <a:pos x="connsiteX0" y="connsiteY0"/>
              </a:cxn>
              <a:cxn ang="0">
                <a:pos x="connsiteX1" y="connsiteY1"/>
              </a:cxn>
              <a:cxn ang="0">
                <a:pos x="connsiteX2" y="connsiteY2"/>
              </a:cxn>
            </a:cxnLst>
            <a:rect l="l" t="t" r="r" b="b"/>
            <a:pathLst>
              <a:path w="763793" h="54249">
                <a:moveTo>
                  <a:pt x="0" y="21515"/>
                </a:moveTo>
                <a:cubicBezTo>
                  <a:pt x="173019" y="39444"/>
                  <a:pt x="346038" y="57374"/>
                  <a:pt x="473337" y="53788"/>
                </a:cubicBezTo>
                <a:cubicBezTo>
                  <a:pt x="600636" y="50202"/>
                  <a:pt x="682214" y="25101"/>
                  <a:pt x="763793"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4" name="Freeform 333"/>
          <p:cNvSpPr/>
          <p:nvPr/>
        </p:nvSpPr>
        <p:spPr>
          <a:xfrm>
            <a:off x="4378362" y="6196405"/>
            <a:ext cx="1247887" cy="86121"/>
          </a:xfrm>
          <a:custGeom>
            <a:avLst/>
            <a:gdLst>
              <a:gd name="connsiteX0" fmla="*/ 0 w 1247887"/>
              <a:gd name="connsiteY0" fmla="*/ 10757 h 86121"/>
              <a:gd name="connsiteX1" fmla="*/ 688490 w 1247887"/>
              <a:gd name="connsiteY1" fmla="*/ 86061 h 86121"/>
              <a:gd name="connsiteX2" fmla="*/ 1247887 w 1247887"/>
              <a:gd name="connsiteY2" fmla="*/ 0 h 86121"/>
            </a:gdLst>
            <a:ahLst/>
            <a:cxnLst>
              <a:cxn ang="0">
                <a:pos x="connsiteX0" y="connsiteY0"/>
              </a:cxn>
              <a:cxn ang="0">
                <a:pos x="connsiteX1" y="connsiteY1"/>
              </a:cxn>
              <a:cxn ang="0">
                <a:pos x="connsiteX2" y="connsiteY2"/>
              </a:cxn>
            </a:cxnLst>
            <a:rect l="l" t="t" r="r" b="b"/>
            <a:pathLst>
              <a:path w="1247887" h="86121">
                <a:moveTo>
                  <a:pt x="0" y="10757"/>
                </a:moveTo>
                <a:cubicBezTo>
                  <a:pt x="240254" y="49305"/>
                  <a:pt x="480509" y="87854"/>
                  <a:pt x="688490" y="86061"/>
                </a:cubicBezTo>
                <a:cubicBezTo>
                  <a:pt x="896471" y="84268"/>
                  <a:pt x="1247887" y="0"/>
                  <a:pt x="1247887"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5" name="Freeform 334"/>
          <p:cNvSpPr/>
          <p:nvPr/>
        </p:nvSpPr>
        <p:spPr>
          <a:xfrm>
            <a:off x="5593976" y="6691256"/>
            <a:ext cx="322730" cy="124448"/>
          </a:xfrm>
          <a:custGeom>
            <a:avLst/>
            <a:gdLst>
              <a:gd name="connsiteX0" fmla="*/ 0 w 322730"/>
              <a:gd name="connsiteY0" fmla="*/ 96819 h 124448"/>
              <a:gd name="connsiteX1" fmla="*/ 150608 w 322730"/>
              <a:gd name="connsiteY1" fmla="*/ 118335 h 124448"/>
              <a:gd name="connsiteX2" fmla="*/ 322730 w 322730"/>
              <a:gd name="connsiteY2" fmla="*/ 0 h 124448"/>
            </a:gdLst>
            <a:ahLst/>
            <a:cxnLst>
              <a:cxn ang="0">
                <a:pos x="connsiteX0" y="connsiteY0"/>
              </a:cxn>
              <a:cxn ang="0">
                <a:pos x="connsiteX1" y="connsiteY1"/>
              </a:cxn>
              <a:cxn ang="0">
                <a:pos x="connsiteX2" y="connsiteY2"/>
              </a:cxn>
            </a:cxnLst>
            <a:rect l="l" t="t" r="r" b="b"/>
            <a:pathLst>
              <a:path w="322730" h="124448">
                <a:moveTo>
                  <a:pt x="0" y="96819"/>
                </a:moveTo>
                <a:cubicBezTo>
                  <a:pt x="48410" y="115645"/>
                  <a:pt x="96820" y="134471"/>
                  <a:pt x="150608" y="118335"/>
                </a:cubicBezTo>
                <a:cubicBezTo>
                  <a:pt x="204396" y="102199"/>
                  <a:pt x="322730" y="0"/>
                  <a:pt x="322730"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6" name="Freeform 335"/>
          <p:cNvSpPr/>
          <p:nvPr/>
        </p:nvSpPr>
        <p:spPr>
          <a:xfrm>
            <a:off x="6992471" y="6433073"/>
            <a:ext cx="613185" cy="213975"/>
          </a:xfrm>
          <a:custGeom>
            <a:avLst/>
            <a:gdLst>
              <a:gd name="connsiteX0" fmla="*/ 0 w 613185"/>
              <a:gd name="connsiteY0" fmla="*/ 0 h 213975"/>
              <a:gd name="connsiteX1" fmla="*/ 258183 w 613185"/>
              <a:gd name="connsiteY1" fmla="*/ 204395 h 213975"/>
              <a:gd name="connsiteX2" fmla="*/ 613185 w 613185"/>
              <a:gd name="connsiteY2" fmla="*/ 182880 h 213975"/>
            </a:gdLst>
            <a:ahLst/>
            <a:cxnLst>
              <a:cxn ang="0">
                <a:pos x="connsiteX0" y="connsiteY0"/>
              </a:cxn>
              <a:cxn ang="0">
                <a:pos x="connsiteX1" y="connsiteY1"/>
              </a:cxn>
              <a:cxn ang="0">
                <a:pos x="connsiteX2" y="connsiteY2"/>
              </a:cxn>
            </a:cxnLst>
            <a:rect l="l" t="t" r="r" b="b"/>
            <a:pathLst>
              <a:path w="613185" h="213975">
                <a:moveTo>
                  <a:pt x="0" y="0"/>
                </a:moveTo>
                <a:cubicBezTo>
                  <a:pt x="77993" y="86957"/>
                  <a:pt x="155986" y="173915"/>
                  <a:pt x="258183" y="204395"/>
                </a:cubicBezTo>
                <a:cubicBezTo>
                  <a:pt x="360380" y="234875"/>
                  <a:pt x="613185" y="182880"/>
                  <a:pt x="613185" y="18288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7" name="Freeform 336"/>
          <p:cNvSpPr/>
          <p:nvPr/>
        </p:nvSpPr>
        <p:spPr>
          <a:xfrm>
            <a:off x="6798833" y="5991923"/>
            <a:ext cx="4118457" cy="827328"/>
          </a:xfrm>
          <a:custGeom>
            <a:avLst/>
            <a:gdLst>
              <a:gd name="connsiteX0" fmla="*/ 0 w 4143418"/>
              <a:gd name="connsiteY0" fmla="*/ 796066 h 881030"/>
              <a:gd name="connsiteX1" fmla="*/ 3517751 w 4143418"/>
              <a:gd name="connsiteY1" fmla="*/ 806824 h 881030"/>
              <a:gd name="connsiteX2" fmla="*/ 4141694 w 4143418"/>
              <a:gd name="connsiteY2" fmla="*/ 0 h 881030"/>
            </a:gdLst>
            <a:ahLst/>
            <a:cxnLst>
              <a:cxn ang="0">
                <a:pos x="connsiteX0" y="connsiteY0"/>
              </a:cxn>
              <a:cxn ang="0">
                <a:pos x="connsiteX1" y="connsiteY1"/>
              </a:cxn>
              <a:cxn ang="0">
                <a:pos x="connsiteX2" y="connsiteY2"/>
              </a:cxn>
            </a:cxnLst>
            <a:rect l="l" t="t" r="r" b="b"/>
            <a:pathLst>
              <a:path w="4143418" h="881030">
                <a:moveTo>
                  <a:pt x="0" y="796066"/>
                </a:moveTo>
                <a:cubicBezTo>
                  <a:pt x="1413734" y="867784"/>
                  <a:pt x="2827469" y="939502"/>
                  <a:pt x="3517751" y="806824"/>
                </a:cubicBezTo>
                <a:cubicBezTo>
                  <a:pt x="4208033" y="674146"/>
                  <a:pt x="4141694" y="0"/>
                  <a:pt x="4141694"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8" name="Freeform 337"/>
          <p:cNvSpPr/>
          <p:nvPr/>
        </p:nvSpPr>
        <p:spPr>
          <a:xfrm>
            <a:off x="5217459" y="4528969"/>
            <a:ext cx="1914861" cy="1312433"/>
          </a:xfrm>
          <a:custGeom>
            <a:avLst/>
            <a:gdLst>
              <a:gd name="connsiteX0" fmla="*/ 0 w 1914861"/>
              <a:gd name="connsiteY0" fmla="*/ 0 h 1312433"/>
              <a:gd name="connsiteX1" fmla="*/ 441063 w 1914861"/>
              <a:gd name="connsiteY1" fmla="*/ 398033 h 1312433"/>
              <a:gd name="connsiteX2" fmla="*/ 1108037 w 1914861"/>
              <a:gd name="connsiteY2" fmla="*/ 398033 h 1312433"/>
              <a:gd name="connsiteX3" fmla="*/ 1290917 w 1914861"/>
              <a:gd name="connsiteY3" fmla="*/ 1118796 h 1312433"/>
              <a:gd name="connsiteX4" fmla="*/ 1914861 w 1914861"/>
              <a:gd name="connsiteY4" fmla="*/ 1312433 h 13124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861" h="1312433">
                <a:moveTo>
                  <a:pt x="0" y="0"/>
                </a:moveTo>
                <a:cubicBezTo>
                  <a:pt x="128195" y="165847"/>
                  <a:pt x="256390" y="331694"/>
                  <a:pt x="441063" y="398033"/>
                </a:cubicBezTo>
                <a:cubicBezTo>
                  <a:pt x="625736" y="464372"/>
                  <a:pt x="966395" y="277906"/>
                  <a:pt x="1108037" y="398033"/>
                </a:cubicBezTo>
                <a:cubicBezTo>
                  <a:pt x="1249679" y="518160"/>
                  <a:pt x="1156446" y="966396"/>
                  <a:pt x="1290917" y="1118796"/>
                </a:cubicBezTo>
                <a:cubicBezTo>
                  <a:pt x="1425388" y="1271196"/>
                  <a:pt x="1914861" y="1312433"/>
                  <a:pt x="1914861" y="1312433"/>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Freeform 1"/>
          <p:cNvSpPr/>
          <p:nvPr/>
        </p:nvSpPr>
        <p:spPr>
          <a:xfrm>
            <a:off x="4866640" y="4511040"/>
            <a:ext cx="500120" cy="479422"/>
          </a:xfrm>
          <a:custGeom>
            <a:avLst/>
            <a:gdLst>
              <a:gd name="connsiteX0" fmla="*/ 0 w 500120"/>
              <a:gd name="connsiteY0" fmla="*/ 477520 h 479422"/>
              <a:gd name="connsiteX1" fmla="*/ 487680 w 500120"/>
              <a:gd name="connsiteY1" fmla="*/ 406400 h 479422"/>
              <a:gd name="connsiteX2" fmla="*/ 365760 w 500120"/>
              <a:gd name="connsiteY2" fmla="*/ 0 h 479422"/>
            </a:gdLst>
            <a:ahLst/>
            <a:cxnLst>
              <a:cxn ang="0">
                <a:pos x="connsiteX0" y="connsiteY0"/>
              </a:cxn>
              <a:cxn ang="0">
                <a:pos x="connsiteX1" y="connsiteY1"/>
              </a:cxn>
              <a:cxn ang="0">
                <a:pos x="connsiteX2" y="connsiteY2"/>
              </a:cxn>
            </a:cxnLst>
            <a:rect l="l" t="t" r="r" b="b"/>
            <a:pathLst>
              <a:path w="500120" h="479422">
                <a:moveTo>
                  <a:pt x="0" y="477520"/>
                </a:moveTo>
                <a:cubicBezTo>
                  <a:pt x="213360" y="481753"/>
                  <a:pt x="426720" y="485987"/>
                  <a:pt x="487680" y="406400"/>
                </a:cubicBezTo>
                <a:cubicBezTo>
                  <a:pt x="548640" y="326813"/>
                  <a:pt x="365760" y="0"/>
                  <a:pt x="365760"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Freeform 2"/>
          <p:cNvSpPr/>
          <p:nvPr/>
        </p:nvSpPr>
        <p:spPr>
          <a:xfrm>
            <a:off x="5709920" y="6060406"/>
            <a:ext cx="284480" cy="86394"/>
          </a:xfrm>
          <a:custGeom>
            <a:avLst/>
            <a:gdLst>
              <a:gd name="connsiteX0" fmla="*/ 0 w 284480"/>
              <a:gd name="connsiteY0" fmla="*/ 15274 h 86394"/>
              <a:gd name="connsiteX1" fmla="*/ 111760 w 284480"/>
              <a:gd name="connsiteY1" fmla="*/ 5114 h 86394"/>
              <a:gd name="connsiteX2" fmla="*/ 284480 w 284480"/>
              <a:gd name="connsiteY2" fmla="*/ 86394 h 86394"/>
            </a:gdLst>
            <a:ahLst/>
            <a:cxnLst>
              <a:cxn ang="0">
                <a:pos x="connsiteX0" y="connsiteY0"/>
              </a:cxn>
              <a:cxn ang="0">
                <a:pos x="connsiteX1" y="connsiteY1"/>
              </a:cxn>
              <a:cxn ang="0">
                <a:pos x="connsiteX2" y="connsiteY2"/>
              </a:cxn>
            </a:cxnLst>
            <a:rect l="l" t="t" r="r" b="b"/>
            <a:pathLst>
              <a:path w="284480" h="86394">
                <a:moveTo>
                  <a:pt x="0" y="15274"/>
                </a:moveTo>
                <a:cubicBezTo>
                  <a:pt x="32173" y="4267"/>
                  <a:pt x="64347" y="-6739"/>
                  <a:pt x="111760" y="5114"/>
                </a:cubicBezTo>
                <a:cubicBezTo>
                  <a:pt x="159173" y="16967"/>
                  <a:pt x="284480" y="86394"/>
                  <a:pt x="284480" y="86394"/>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4"/>
          <p:cNvSpPr/>
          <p:nvPr/>
        </p:nvSpPr>
        <p:spPr>
          <a:xfrm>
            <a:off x="7772400" y="5039360"/>
            <a:ext cx="998428" cy="1493520"/>
          </a:xfrm>
          <a:custGeom>
            <a:avLst/>
            <a:gdLst>
              <a:gd name="connsiteX0" fmla="*/ 0 w 998428"/>
              <a:gd name="connsiteY0" fmla="*/ 1493520 h 1493520"/>
              <a:gd name="connsiteX1" fmla="*/ 985520 w 998428"/>
              <a:gd name="connsiteY1" fmla="*/ 629920 h 1493520"/>
              <a:gd name="connsiteX2" fmla="*/ 589280 w 998428"/>
              <a:gd name="connsiteY2" fmla="*/ 0 h 1493520"/>
            </a:gdLst>
            <a:ahLst/>
            <a:cxnLst>
              <a:cxn ang="0">
                <a:pos x="connsiteX0" y="connsiteY0"/>
              </a:cxn>
              <a:cxn ang="0">
                <a:pos x="connsiteX1" y="connsiteY1"/>
              </a:cxn>
              <a:cxn ang="0">
                <a:pos x="connsiteX2" y="connsiteY2"/>
              </a:cxn>
            </a:cxnLst>
            <a:rect l="l" t="t" r="r" b="b"/>
            <a:pathLst>
              <a:path w="998428" h="1493520">
                <a:moveTo>
                  <a:pt x="0" y="1493520"/>
                </a:moveTo>
                <a:cubicBezTo>
                  <a:pt x="443653" y="1186180"/>
                  <a:pt x="887307" y="878840"/>
                  <a:pt x="985520" y="629920"/>
                </a:cubicBezTo>
                <a:cubicBezTo>
                  <a:pt x="1083733" y="381000"/>
                  <a:pt x="589280" y="0"/>
                  <a:pt x="589280"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3" name="Oval 222"/>
          <p:cNvSpPr/>
          <p:nvPr/>
        </p:nvSpPr>
        <p:spPr>
          <a:xfrm>
            <a:off x="955604" y="4037361"/>
            <a:ext cx="247030" cy="188798"/>
          </a:xfrm>
          <a:prstGeom prst="ellipse">
            <a:avLst/>
          </a:prstGeom>
          <a:solidFill>
            <a:srgbClr val="B09B7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4" name="Picture 223"/>
          <p:cNvPicPr>
            <a:picLocks noChangeAspect="1"/>
          </p:cNvPicPr>
          <p:nvPr/>
        </p:nvPicPr>
        <p:blipFill>
          <a:blip r:embed="rId2"/>
          <a:stretch>
            <a:fillRect/>
          </a:stretch>
        </p:blipFill>
        <p:spPr>
          <a:xfrm>
            <a:off x="10934082" y="40158"/>
            <a:ext cx="1124219" cy="962994"/>
          </a:xfrm>
          <a:prstGeom prst="rect">
            <a:avLst/>
          </a:prstGeom>
        </p:spPr>
      </p:pic>
    </p:spTree>
    <p:extLst>
      <p:ext uri="{BB962C8B-B14F-4D97-AF65-F5344CB8AC3E}">
        <p14:creationId xmlns:p14="http://schemas.microsoft.com/office/powerpoint/2010/main" val="5649763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2" name="Straight Connector 31"/>
          <p:cNvCxnSpPr/>
          <p:nvPr/>
        </p:nvCxnSpPr>
        <p:spPr>
          <a:xfrm flipH="1">
            <a:off x="0" y="596066"/>
            <a:ext cx="9631262" cy="1791964"/>
          </a:xfrm>
          <a:prstGeom prst="line">
            <a:avLst/>
          </a:prstGeom>
          <a:ln w="28575">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39667" y="1436315"/>
            <a:ext cx="1355834" cy="707886"/>
          </a:xfrm>
          <a:prstGeom prst="rect">
            <a:avLst/>
          </a:prstGeom>
          <a:noFill/>
        </p:spPr>
        <p:txBody>
          <a:bodyPr wrap="square" rtlCol="0">
            <a:spAutoFit/>
          </a:bodyPr>
          <a:lstStyle/>
          <a:p>
            <a:r>
              <a:rPr lang="en-US" sz="1000" b="1" dirty="0">
                <a:latin typeface="Century Gothic"/>
                <a:cs typeface="Century Gothic"/>
              </a:rPr>
              <a:t>Today</a:t>
            </a:r>
          </a:p>
          <a:p>
            <a:r>
              <a:rPr lang="en-US" sz="1000" dirty="0">
                <a:latin typeface="Century Gothic"/>
                <a:cs typeface="Century Gothic"/>
              </a:rPr>
              <a:t>Understood and/or embraced by the enterprise</a:t>
            </a:r>
          </a:p>
        </p:txBody>
      </p:sp>
      <p:cxnSp>
        <p:nvCxnSpPr>
          <p:cNvPr id="116" name="Straight Connector 115"/>
          <p:cNvCxnSpPr/>
          <p:nvPr/>
        </p:nvCxnSpPr>
        <p:spPr>
          <a:xfrm flipH="1">
            <a:off x="1334984" y="1762909"/>
            <a:ext cx="4737" cy="4952442"/>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30" name="Oval 29"/>
          <p:cNvSpPr/>
          <p:nvPr/>
        </p:nvSpPr>
        <p:spPr>
          <a:xfrm>
            <a:off x="929634" y="3530610"/>
            <a:ext cx="247030" cy="18879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TextBox 76"/>
          <p:cNvSpPr txBox="1"/>
          <p:nvPr/>
        </p:nvSpPr>
        <p:spPr>
          <a:xfrm>
            <a:off x="13176" y="3502762"/>
            <a:ext cx="1077534" cy="276999"/>
          </a:xfrm>
          <a:prstGeom prst="rect">
            <a:avLst/>
          </a:prstGeom>
          <a:noFill/>
        </p:spPr>
        <p:txBody>
          <a:bodyPr wrap="square" rtlCol="0">
            <a:spAutoFit/>
          </a:bodyPr>
          <a:lstStyle/>
          <a:p>
            <a:r>
              <a:rPr lang="en-US" sz="1200" b="1" dirty="0">
                <a:solidFill>
                  <a:schemeClr val="accent1"/>
                </a:solidFill>
              </a:rPr>
              <a:t>Theft</a:t>
            </a:r>
            <a:endParaRPr lang="en-US" sz="1200" dirty="0">
              <a:solidFill>
                <a:schemeClr val="accent1"/>
              </a:solidFill>
            </a:endParaRPr>
          </a:p>
        </p:txBody>
      </p:sp>
      <p:sp>
        <p:nvSpPr>
          <p:cNvPr id="124" name="Oval 123"/>
          <p:cNvSpPr/>
          <p:nvPr/>
        </p:nvSpPr>
        <p:spPr>
          <a:xfrm>
            <a:off x="976538" y="3999147"/>
            <a:ext cx="247030" cy="18879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TextBox 128"/>
          <p:cNvSpPr txBox="1"/>
          <p:nvPr/>
        </p:nvSpPr>
        <p:spPr>
          <a:xfrm>
            <a:off x="-20592" y="4093248"/>
            <a:ext cx="1259111" cy="461665"/>
          </a:xfrm>
          <a:prstGeom prst="rect">
            <a:avLst/>
          </a:prstGeom>
          <a:noFill/>
        </p:spPr>
        <p:txBody>
          <a:bodyPr wrap="square" rtlCol="0">
            <a:spAutoFit/>
          </a:bodyPr>
          <a:lstStyle/>
          <a:p>
            <a:r>
              <a:rPr lang="en-US" sz="1200" b="1" dirty="0">
                <a:solidFill>
                  <a:schemeClr val="accent1"/>
                </a:solidFill>
              </a:rPr>
              <a:t>Compliance</a:t>
            </a:r>
          </a:p>
          <a:p>
            <a:r>
              <a:rPr lang="en-US" sz="1200" b="1" dirty="0">
                <a:solidFill>
                  <a:schemeClr val="accent1"/>
                </a:solidFill>
              </a:rPr>
              <a:t>&amp; authorization</a:t>
            </a:r>
            <a:endParaRPr lang="en-US" sz="1200" dirty="0">
              <a:solidFill>
                <a:schemeClr val="accent1"/>
              </a:solidFill>
            </a:endParaRPr>
          </a:p>
        </p:txBody>
      </p:sp>
      <p:sp>
        <p:nvSpPr>
          <p:cNvPr id="130" name="TextBox 129"/>
          <p:cNvSpPr txBox="1"/>
          <p:nvPr/>
        </p:nvSpPr>
        <p:spPr>
          <a:xfrm>
            <a:off x="-14049" y="5677262"/>
            <a:ext cx="1352170" cy="461665"/>
          </a:xfrm>
          <a:prstGeom prst="rect">
            <a:avLst/>
          </a:prstGeom>
          <a:noFill/>
        </p:spPr>
        <p:txBody>
          <a:bodyPr wrap="square" rtlCol="0">
            <a:spAutoFit/>
          </a:bodyPr>
          <a:lstStyle/>
          <a:p>
            <a:r>
              <a:rPr lang="en-US" sz="1200" b="1" dirty="0">
                <a:solidFill>
                  <a:schemeClr val="accent1"/>
                </a:solidFill>
              </a:rPr>
              <a:t>Aggression &amp; </a:t>
            </a:r>
          </a:p>
          <a:p>
            <a:r>
              <a:rPr lang="en-US" sz="1200" b="1" dirty="0">
                <a:solidFill>
                  <a:schemeClr val="accent1"/>
                </a:solidFill>
              </a:rPr>
              <a:t>intimidation</a:t>
            </a:r>
            <a:endParaRPr lang="en-US" sz="1200" dirty="0">
              <a:solidFill>
                <a:schemeClr val="accent1"/>
              </a:solidFill>
            </a:endParaRPr>
          </a:p>
        </p:txBody>
      </p:sp>
      <p:sp>
        <p:nvSpPr>
          <p:cNvPr id="131" name="TextBox 130"/>
          <p:cNvSpPr txBox="1"/>
          <p:nvPr/>
        </p:nvSpPr>
        <p:spPr>
          <a:xfrm>
            <a:off x="15297" y="6482003"/>
            <a:ext cx="1138316" cy="276999"/>
          </a:xfrm>
          <a:prstGeom prst="rect">
            <a:avLst/>
          </a:prstGeom>
          <a:noFill/>
        </p:spPr>
        <p:txBody>
          <a:bodyPr wrap="square" rtlCol="0">
            <a:spAutoFit/>
          </a:bodyPr>
          <a:lstStyle/>
          <a:p>
            <a:r>
              <a:rPr lang="en-US" sz="1200" b="1" dirty="0">
                <a:solidFill>
                  <a:schemeClr val="accent1"/>
                </a:solidFill>
              </a:rPr>
              <a:t>Oversight</a:t>
            </a:r>
            <a:endParaRPr lang="en-US" sz="1200" dirty="0">
              <a:solidFill>
                <a:schemeClr val="accent1"/>
              </a:solidFill>
            </a:endParaRPr>
          </a:p>
        </p:txBody>
      </p:sp>
      <p:sp>
        <p:nvSpPr>
          <p:cNvPr id="99" name="Rectangle 98"/>
          <p:cNvSpPr/>
          <p:nvPr/>
        </p:nvSpPr>
        <p:spPr>
          <a:xfrm>
            <a:off x="9305194" y="1239688"/>
            <a:ext cx="2451725" cy="1200329"/>
          </a:xfrm>
          <a:prstGeom prst="rect">
            <a:avLst/>
          </a:prstGeom>
          <a:solidFill>
            <a:schemeClr val="accent1">
              <a:lumMod val="60000"/>
              <a:lumOff val="40000"/>
            </a:schemeClr>
          </a:solidFill>
          <a:ln>
            <a:solidFill>
              <a:srgbClr val="0D0D0D"/>
            </a:solidFill>
          </a:ln>
        </p:spPr>
        <p:txBody>
          <a:bodyPr wrap="square">
            <a:spAutoFit/>
          </a:bodyPr>
          <a:lstStyle/>
          <a:p>
            <a:pPr algn="ctr"/>
            <a:r>
              <a:rPr lang="en-US" sz="1200" dirty="0">
                <a:solidFill>
                  <a:schemeClr val="bg1"/>
                </a:solidFill>
                <a:latin typeface="Arial"/>
                <a:cs typeface="Arial"/>
              </a:rPr>
              <a:t>Pre-conditions of a Smart City (digital) environment</a:t>
            </a:r>
          </a:p>
          <a:p>
            <a:pPr algn="ctr"/>
            <a:r>
              <a:rPr lang="en-US" sz="1200" dirty="0">
                <a:solidFill>
                  <a:schemeClr val="bg1"/>
                </a:solidFill>
                <a:latin typeface="Arial"/>
                <a:cs typeface="Arial"/>
              </a:rPr>
              <a:t> to meet the requirements of being safe, secure &amp; function with vibrant commerce &amp; community.</a:t>
            </a:r>
          </a:p>
        </p:txBody>
      </p:sp>
      <p:sp>
        <p:nvSpPr>
          <p:cNvPr id="62" name="TextBox 61"/>
          <p:cNvSpPr txBox="1"/>
          <p:nvPr/>
        </p:nvSpPr>
        <p:spPr>
          <a:xfrm>
            <a:off x="9039" y="2896413"/>
            <a:ext cx="1316906" cy="276999"/>
          </a:xfrm>
          <a:prstGeom prst="rect">
            <a:avLst/>
          </a:prstGeom>
          <a:noFill/>
        </p:spPr>
        <p:txBody>
          <a:bodyPr wrap="square" rtlCol="0">
            <a:spAutoFit/>
          </a:bodyPr>
          <a:lstStyle/>
          <a:p>
            <a:r>
              <a:rPr lang="en-US" sz="1200" b="1" dirty="0">
                <a:solidFill>
                  <a:schemeClr val="accent1"/>
                </a:solidFill>
              </a:rPr>
              <a:t>Fraud</a:t>
            </a:r>
            <a:endParaRPr lang="en-US" sz="1200" dirty="0">
              <a:solidFill>
                <a:schemeClr val="accent1"/>
              </a:solidFill>
            </a:endParaRPr>
          </a:p>
        </p:txBody>
      </p:sp>
      <p:sp>
        <p:nvSpPr>
          <p:cNvPr id="63" name="Oval 62"/>
          <p:cNvSpPr/>
          <p:nvPr/>
        </p:nvSpPr>
        <p:spPr>
          <a:xfrm>
            <a:off x="916222" y="2887971"/>
            <a:ext cx="247030" cy="18879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4" name="Oval 203"/>
          <p:cNvSpPr/>
          <p:nvPr/>
        </p:nvSpPr>
        <p:spPr>
          <a:xfrm>
            <a:off x="1786104" y="3645122"/>
            <a:ext cx="247030" cy="188798"/>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6" name="TextBox 285"/>
          <p:cNvSpPr txBox="1"/>
          <p:nvPr/>
        </p:nvSpPr>
        <p:spPr>
          <a:xfrm>
            <a:off x="1412357" y="2568969"/>
            <a:ext cx="1273260" cy="276999"/>
          </a:xfrm>
          <a:prstGeom prst="rect">
            <a:avLst/>
          </a:prstGeom>
          <a:noFill/>
        </p:spPr>
        <p:txBody>
          <a:bodyPr wrap="square" rtlCol="0">
            <a:spAutoFit/>
          </a:bodyPr>
          <a:lstStyle/>
          <a:p>
            <a:r>
              <a:rPr lang="en-US" sz="1200" dirty="0">
                <a:solidFill>
                  <a:srgbClr val="FF0000"/>
                </a:solidFill>
              </a:rPr>
              <a:t>Banking systems</a:t>
            </a:r>
          </a:p>
        </p:txBody>
      </p:sp>
      <p:sp>
        <p:nvSpPr>
          <p:cNvPr id="310" name="Oval 309"/>
          <p:cNvSpPr/>
          <p:nvPr/>
        </p:nvSpPr>
        <p:spPr>
          <a:xfrm>
            <a:off x="922506" y="5846120"/>
            <a:ext cx="247030" cy="18879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8" name="Oval 317"/>
          <p:cNvSpPr/>
          <p:nvPr/>
        </p:nvSpPr>
        <p:spPr>
          <a:xfrm>
            <a:off x="964457" y="6521682"/>
            <a:ext cx="247030" cy="18879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5" name="TextBox 244"/>
          <p:cNvSpPr txBox="1"/>
          <p:nvPr/>
        </p:nvSpPr>
        <p:spPr>
          <a:xfrm>
            <a:off x="1466596" y="5994941"/>
            <a:ext cx="1412970" cy="276999"/>
          </a:xfrm>
          <a:prstGeom prst="rect">
            <a:avLst/>
          </a:prstGeom>
          <a:noFill/>
        </p:spPr>
        <p:txBody>
          <a:bodyPr wrap="square" rtlCol="0">
            <a:spAutoFit/>
          </a:bodyPr>
          <a:lstStyle/>
          <a:p>
            <a:r>
              <a:rPr lang="en-US" sz="1200" dirty="0">
                <a:solidFill>
                  <a:srgbClr val="FF0000"/>
                </a:solidFill>
              </a:rPr>
              <a:t>Domestic Violence</a:t>
            </a:r>
          </a:p>
        </p:txBody>
      </p:sp>
      <p:sp>
        <p:nvSpPr>
          <p:cNvPr id="343" name="Oval 342"/>
          <p:cNvSpPr/>
          <p:nvPr/>
        </p:nvSpPr>
        <p:spPr>
          <a:xfrm>
            <a:off x="990517" y="5037669"/>
            <a:ext cx="247030" cy="18879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1" name="TextBox 360"/>
          <p:cNvSpPr txBox="1"/>
          <p:nvPr/>
        </p:nvSpPr>
        <p:spPr>
          <a:xfrm>
            <a:off x="1643383" y="3421819"/>
            <a:ext cx="1522382" cy="276999"/>
          </a:xfrm>
          <a:prstGeom prst="rect">
            <a:avLst/>
          </a:prstGeom>
          <a:noFill/>
        </p:spPr>
        <p:txBody>
          <a:bodyPr wrap="square" rtlCol="0">
            <a:spAutoFit/>
          </a:bodyPr>
          <a:lstStyle/>
          <a:p>
            <a:r>
              <a:rPr lang="en-US" sz="1200" dirty="0">
                <a:solidFill>
                  <a:srgbClr val="FF0000"/>
                </a:solidFill>
              </a:rPr>
              <a:t>Financial accounts</a:t>
            </a:r>
          </a:p>
        </p:txBody>
      </p:sp>
      <p:sp>
        <p:nvSpPr>
          <p:cNvPr id="364" name="TextBox 363"/>
          <p:cNvSpPr txBox="1"/>
          <p:nvPr/>
        </p:nvSpPr>
        <p:spPr>
          <a:xfrm>
            <a:off x="2700790" y="2139221"/>
            <a:ext cx="1111868" cy="288014"/>
          </a:xfrm>
          <a:prstGeom prst="rect">
            <a:avLst/>
          </a:prstGeom>
          <a:noFill/>
        </p:spPr>
        <p:txBody>
          <a:bodyPr wrap="square" rtlCol="0">
            <a:spAutoFit/>
          </a:bodyPr>
          <a:lstStyle/>
          <a:p>
            <a:r>
              <a:rPr lang="en-US" sz="1200" dirty="0">
                <a:solidFill>
                  <a:srgbClr val="FF0000"/>
                </a:solidFill>
              </a:rPr>
              <a:t>White collar</a:t>
            </a:r>
          </a:p>
        </p:txBody>
      </p:sp>
      <p:sp>
        <p:nvSpPr>
          <p:cNvPr id="365" name="TextBox 364"/>
          <p:cNvSpPr txBox="1"/>
          <p:nvPr/>
        </p:nvSpPr>
        <p:spPr>
          <a:xfrm>
            <a:off x="1334984" y="4848580"/>
            <a:ext cx="1487330" cy="276999"/>
          </a:xfrm>
          <a:prstGeom prst="rect">
            <a:avLst/>
          </a:prstGeom>
          <a:noFill/>
        </p:spPr>
        <p:txBody>
          <a:bodyPr wrap="square" rtlCol="0">
            <a:spAutoFit/>
          </a:bodyPr>
          <a:lstStyle/>
          <a:p>
            <a:r>
              <a:rPr lang="en-US" sz="1200" dirty="0">
                <a:solidFill>
                  <a:srgbClr val="FF0000"/>
                </a:solidFill>
              </a:rPr>
              <a:t>Licensees &amp; permits </a:t>
            </a:r>
          </a:p>
        </p:txBody>
      </p:sp>
      <p:sp>
        <p:nvSpPr>
          <p:cNvPr id="366" name="TextBox 365"/>
          <p:cNvSpPr txBox="1"/>
          <p:nvPr/>
        </p:nvSpPr>
        <p:spPr>
          <a:xfrm>
            <a:off x="2359698" y="3803351"/>
            <a:ext cx="1404383" cy="461665"/>
          </a:xfrm>
          <a:prstGeom prst="rect">
            <a:avLst/>
          </a:prstGeom>
          <a:noFill/>
        </p:spPr>
        <p:txBody>
          <a:bodyPr wrap="square" rtlCol="0">
            <a:spAutoFit/>
          </a:bodyPr>
          <a:lstStyle/>
          <a:p>
            <a:r>
              <a:rPr lang="en-US" sz="1200" dirty="0">
                <a:solidFill>
                  <a:srgbClr val="FF0000"/>
                </a:solidFill>
              </a:rPr>
              <a:t>After sales 3D printed parts</a:t>
            </a:r>
          </a:p>
        </p:txBody>
      </p:sp>
      <p:sp>
        <p:nvSpPr>
          <p:cNvPr id="367" name="TextBox 366"/>
          <p:cNvSpPr txBox="1"/>
          <p:nvPr/>
        </p:nvSpPr>
        <p:spPr>
          <a:xfrm>
            <a:off x="-30280" y="4832842"/>
            <a:ext cx="1352170" cy="461665"/>
          </a:xfrm>
          <a:prstGeom prst="rect">
            <a:avLst/>
          </a:prstGeom>
          <a:noFill/>
        </p:spPr>
        <p:txBody>
          <a:bodyPr wrap="square" rtlCol="0">
            <a:spAutoFit/>
          </a:bodyPr>
          <a:lstStyle/>
          <a:p>
            <a:r>
              <a:rPr lang="en-US" sz="1200" b="1">
                <a:solidFill>
                  <a:schemeClr val="accent1"/>
                </a:solidFill>
              </a:rPr>
              <a:t>Non payment &amp; collections</a:t>
            </a:r>
            <a:endParaRPr lang="en-US" sz="1200" dirty="0">
              <a:solidFill>
                <a:schemeClr val="accent1"/>
              </a:solidFill>
            </a:endParaRPr>
          </a:p>
        </p:txBody>
      </p:sp>
      <p:sp>
        <p:nvSpPr>
          <p:cNvPr id="368" name="TextBox 367"/>
          <p:cNvSpPr txBox="1"/>
          <p:nvPr/>
        </p:nvSpPr>
        <p:spPr>
          <a:xfrm>
            <a:off x="2211530" y="5472861"/>
            <a:ext cx="2285985" cy="276999"/>
          </a:xfrm>
          <a:prstGeom prst="rect">
            <a:avLst/>
          </a:prstGeom>
          <a:noFill/>
        </p:spPr>
        <p:txBody>
          <a:bodyPr wrap="square" rtlCol="0">
            <a:spAutoFit/>
          </a:bodyPr>
          <a:lstStyle/>
          <a:p>
            <a:r>
              <a:rPr lang="en-US" sz="1200" dirty="0">
                <a:solidFill>
                  <a:srgbClr val="FF0000"/>
                </a:solidFill>
              </a:rPr>
              <a:t>Ransoms </a:t>
            </a:r>
            <a:r>
              <a:rPr lang="en-US" sz="1200">
                <a:solidFill>
                  <a:srgbClr val="FF0000"/>
                </a:solidFill>
              </a:rPr>
              <a:t>of websites </a:t>
            </a:r>
            <a:r>
              <a:rPr lang="en-US" sz="1200" dirty="0">
                <a:solidFill>
                  <a:srgbClr val="FF0000"/>
                </a:solidFill>
              </a:rPr>
              <a:t>&amp; accounts </a:t>
            </a:r>
          </a:p>
        </p:txBody>
      </p:sp>
      <p:sp>
        <p:nvSpPr>
          <p:cNvPr id="369" name="Oval 368"/>
          <p:cNvSpPr/>
          <p:nvPr/>
        </p:nvSpPr>
        <p:spPr>
          <a:xfrm>
            <a:off x="1615912" y="2777319"/>
            <a:ext cx="247030" cy="188798"/>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0" name="Oval 369"/>
          <p:cNvSpPr/>
          <p:nvPr/>
        </p:nvSpPr>
        <p:spPr>
          <a:xfrm>
            <a:off x="3470972" y="2102187"/>
            <a:ext cx="247030" cy="188798"/>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1" name="Oval 370"/>
          <p:cNvSpPr/>
          <p:nvPr/>
        </p:nvSpPr>
        <p:spPr>
          <a:xfrm>
            <a:off x="2651224" y="5723489"/>
            <a:ext cx="247030" cy="188798"/>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2" name="Oval 371"/>
          <p:cNvSpPr/>
          <p:nvPr/>
        </p:nvSpPr>
        <p:spPr>
          <a:xfrm>
            <a:off x="1896124" y="5790637"/>
            <a:ext cx="247030" cy="188798"/>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3" name="Oval 372"/>
          <p:cNvSpPr/>
          <p:nvPr/>
        </p:nvSpPr>
        <p:spPr>
          <a:xfrm>
            <a:off x="1605577" y="5140126"/>
            <a:ext cx="247030" cy="188798"/>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4" name="TextBox 373"/>
          <p:cNvSpPr txBox="1"/>
          <p:nvPr/>
        </p:nvSpPr>
        <p:spPr>
          <a:xfrm>
            <a:off x="3698746" y="3947999"/>
            <a:ext cx="912926" cy="461665"/>
          </a:xfrm>
          <a:prstGeom prst="rect">
            <a:avLst/>
          </a:prstGeom>
          <a:noFill/>
        </p:spPr>
        <p:txBody>
          <a:bodyPr wrap="square" rtlCol="0">
            <a:spAutoFit/>
          </a:bodyPr>
          <a:lstStyle/>
          <a:p>
            <a:r>
              <a:rPr lang="en-US" sz="1200" dirty="0">
                <a:solidFill>
                  <a:srgbClr val="FF0000"/>
                </a:solidFill>
              </a:rPr>
              <a:t>3D </a:t>
            </a:r>
            <a:r>
              <a:rPr lang="en-US" sz="1200">
                <a:solidFill>
                  <a:srgbClr val="FF0000"/>
                </a:solidFill>
              </a:rPr>
              <a:t>Printed Vehicles</a:t>
            </a:r>
            <a:endParaRPr lang="en-US" sz="1200" dirty="0">
              <a:solidFill>
                <a:srgbClr val="FF0000"/>
              </a:solidFill>
            </a:endParaRPr>
          </a:p>
        </p:txBody>
      </p:sp>
      <p:sp>
        <p:nvSpPr>
          <p:cNvPr id="375" name="TextBox 374"/>
          <p:cNvSpPr txBox="1"/>
          <p:nvPr/>
        </p:nvSpPr>
        <p:spPr>
          <a:xfrm>
            <a:off x="1619382" y="4288081"/>
            <a:ext cx="826124" cy="276999"/>
          </a:xfrm>
          <a:prstGeom prst="rect">
            <a:avLst/>
          </a:prstGeom>
          <a:noFill/>
        </p:spPr>
        <p:txBody>
          <a:bodyPr wrap="square" rtlCol="0">
            <a:spAutoFit/>
          </a:bodyPr>
          <a:lstStyle/>
          <a:p>
            <a:r>
              <a:rPr lang="en-US" sz="1200" dirty="0">
                <a:solidFill>
                  <a:srgbClr val="FF0000"/>
                </a:solidFill>
              </a:rPr>
              <a:t>Insurance</a:t>
            </a:r>
          </a:p>
        </p:txBody>
      </p:sp>
      <p:sp>
        <p:nvSpPr>
          <p:cNvPr id="376" name="Oval 375"/>
          <p:cNvSpPr/>
          <p:nvPr/>
        </p:nvSpPr>
        <p:spPr>
          <a:xfrm>
            <a:off x="3280579" y="3726722"/>
            <a:ext cx="247030" cy="188798"/>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7" name="Oval 376"/>
          <p:cNvSpPr/>
          <p:nvPr/>
        </p:nvSpPr>
        <p:spPr>
          <a:xfrm>
            <a:off x="4219286" y="3737193"/>
            <a:ext cx="247030" cy="188798"/>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8" name="TextBox 377"/>
          <p:cNvSpPr txBox="1"/>
          <p:nvPr/>
        </p:nvSpPr>
        <p:spPr>
          <a:xfrm>
            <a:off x="2791794" y="6121903"/>
            <a:ext cx="756015" cy="288014"/>
          </a:xfrm>
          <a:prstGeom prst="rect">
            <a:avLst/>
          </a:prstGeom>
          <a:noFill/>
        </p:spPr>
        <p:txBody>
          <a:bodyPr wrap="square" rtlCol="0">
            <a:spAutoFit/>
          </a:bodyPr>
          <a:lstStyle/>
          <a:p>
            <a:r>
              <a:rPr lang="en-US" sz="1200" dirty="0">
                <a:solidFill>
                  <a:srgbClr val="FF0000"/>
                </a:solidFill>
              </a:rPr>
              <a:t>Hacking</a:t>
            </a:r>
          </a:p>
        </p:txBody>
      </p:sp>
      <p:sp>
        <p:nvSpPr>
          <p:cNvPr id="379" name="TextBox 378"/>
          <p:cNvSpPr txBox="1"/>
          <p:nvPr/>
        </p:nvSpPr>
        <p:spPr>
          <a:xfrm>
            <a:off x="5037257" y="3167960"/>
            <a:ext cx="1980882" cy="400110"/>
          </a:xfrm>
          <a:prstGeom prst="rect">
            <a:avLst/>
          </a:prstGeom>
          <a:noFill/>
        </p:spPr>
        <p:txBody>
          <a:bodyPr wrap="square" rtlCol="0">
            <a:spAutoFit/>
          </a:bodyPr>
          <a:lstStyle/>
          <a:p>
            <a:r>
              <a:rPr lang="en-US" sz="1000" dirty="0">
                <a:solidFill>
                  <a:srgbClr val="7F7F7F"/>
                </a:solidFill>
                <a:latin typeface="Arial"/>
                <a:cs typeface="Arial"/>
              </a:rPr>
              <a:t>Digital Intellectual </a:t>
            </a:r>
          </a:p>
          <a:p>
            <a:r>
              <a:rPr lang="en-US" sz="1000" dirty="0">
                <a:solidFill>
                  <a:srgbClr val="7F7F7F"/>
                </a:solidFill>
                <a:latin typeface="Arial"/>
                <a:cs typeface="Arial"/>
              </a:rPr>
              <a:t>property of a region</a:t>
            </a:r>
          </a:p>
        </p:txBody>
      </p:sp>
      <p:sp>
        <p:nvSpPr>
          <p:cNvPr id="380" name="TextBox 379"/>
          <p:cNvSpPr txBox="1"/>
          <p:nvPr/>
        </p:nvSpPr>
        <p:spPr>
          <a:xfrm>
            <a:off x="2032450" y="3195415"/>
            <a:ext cx="2692061" cy="276999"/>
          </a:xfrm>
          <a:prstGeom prst="rect">
            <a:avLst/>
          </a:prstGeom>
          <a:noFill/>
        </p:spPr>
        <p:txBody>
          <a:bodyPr wrap="square" rtlCol="0">
            <a:spAutoFit/>
          </a:bodyPr>
          <a:lstStyle/>
          <a:p>
            <a:r>
              <a:rPr lang="en-US" sz="1200">
                <a:solidFill>
                  <a:srgbClr val="FF0000"/>
                </a:solidFill>
              </a:rPr>
              <a:t>Personal Identity </a:t>
            </a:r>
            <a:r>
              <a:rPr lang="en-US" sz="1200" dirty="0">
                <a:solidFill>
                  <a:srgbClr val="FF0000"/>
                </a:solidFill>
              </a:rPr>
              <a:t>certification &amp; data</a:t>
            </a:r>
          </a:p>
        </p:txBody>
      </p:sp>
      <p:sp>
        <p:nvSpPr>
          <p:cNvPr id="381" name="TextBox 380"/>
          <p:cNvSpPr txBox="1"/>
          <p:nvPr/>
        </p:nvSpPr>
        <p:spPr>
          <a:xfrm>
            <a:off x="3198116" y="5690012"/>
            <a:ext cx="1396107" cy="461665"/>
          </a:xfrm>
          <a:prstGeom prst="rect">
            <a:avLst/>
          </a:prstGeom>
          <a:noFill/>
        </p:spPr>
        <p:txBody>
          <a:bodyPr wrap="square" rtlCol="0">
            <a:spAutoFit/>
          </a:bodyPr>
          <a:lstStyle/>
          <a:p>
            <a:r>
              <a:rPr lang="en-US" sz="1200" dirty="0">
                <a:solidFill>
                  <a:srgbClr val="FF0000"/>
                </a:solidFill>
              </a:rPr>
              <a:t>Business ID virtual premises</a:t>
            </a:r>
          </a:p>
        </p:txBody>
      </p:sp>
      <p:cxnSp>
        <p:nvCxnSpPr>
          <p:cNvPr id="382" name="Straight Connector 381"/>
          <p:cNvCxnSpPr/>
          <p:nvPr/>
        </p:nvCxnSpPr>
        <p:spPr>
          <a:xfrm flipH="1">
            <a:off x="4456787" y="1741905"/>
            <a:ext cx="4737" cy="4952442"/>
          </a:xfrm>
          <a:prstGeom prst="line">
            <a:avLst/>
          </a:prstGeom>
          <a:ln w="28575" cmpd="sng">
            <a:noFill/>
            <a:prstDash val="dot"/>
          </a:ln>
        </p:spPr>
        <p:style>
          <a:lnRef idx="1">
            <a:schemeClr val="accent1"/>
          </a:lnRef>
          <a:fillRef idx="0">
            <a:schemeClr val="accent1"/>
          </a:fillRef>
          <a:effectRef idx="0">
            <a:schemeClr val="accent1"/>
          </a:effectRef>
          <a:fontRef idx="minor">
            <a:schemeClr val="tx1"/>
          </a:fontRef>
        </p:style>
      </p:cxnSp>
      <p:cxnSp>
        <p:nvCxnSpPr>
          <p:cNvPr id="383" name="Straight Connector 382"/>
          <p:cNvCxnSpPr/>
          <p:nvPr/>
        </p:nvCxnSpPr>
        <p:spPr>
          <a:xfrm>
            <a:off x="7266175" y="1075511"/>
            <a:ext cx="0" cy="5680072"/>
          </a:xfrm>
          <a:prstGeom prst="line">
            <a:avLst/>
          </a:prstGeom>
          <a:ln w="28575" cmpd="sng">
            <a:solidFill>
              <a:srgbClr val="0D0D0D"/>
            </a:solidFill>
            <a:prstDash val="dot"/>
          </a:ln>
        </p:spPr>
        <p:style>
          <a:lnRef idx="1">
            <a:schemeClr val="accent1"/>
          </a:lnRef>
          <a:fillRef idx="0">
            <a:schemeClr val="accent1"/>
          </a:fillRef>
          <a:effectRef idx="0">
            <a:schemeClr val="accent1"/>
          </a:effectRef>
          <a:fontRef idx="minor">
            <a:schemeClr val="tx1"/>
          </a:fontRef>
        </p:style>
      </p:cxnSp>
      <p:sp>
        <p:nvSpPr>
          <p:cNvPr id="385" name="TextBox 384"/>
          <p:cNvSpPr txBox="1"/>
          <p:nvPr/>
        </p:nvSpPr>
        <p:spPr>
          <a:xfrm>
            <a:off x="1650519" y="1173078"/>
            <a:ext cx="2363492" cy="400110"/>
          </a:xfrm>
          <a:prstGeom prst="rect">
            <a:avLst/>
          </a:prstGeom>
          <a:noFill/>
        </p:spPr>
        <p:txBody>
          <a:bodyPr wrap="square" rtlCol="0">
            <a:spAutoFit/>
          </a:bodyPr>
          <a:lstStyle/>
          <a:p>
            <a:pPr algn="ctr"/>
            <a:r>
              <a:rPr lang="en-US" sz="1000" b="1" dirty="0">
                <a:latin typeface="Century Gothic"/>
                <a:cs typeface="Century Gothic"/>
              </a:rPr>
              <a:t>Digital crime occurrence, &amp; value today</a:t>
            </a:r>
          </a:p>
        </p:txBody>
      </p:sp>
      <p:sp>
        <p:nvSpPr>
          <p:cNvPr id="386" name="TextBox 385"/>
          <p:cNvSpPr txBox="1"/>
          <p:nvPr/>
        </p:nvSpPr>
        <p:spPr>
          <a:xfrm>
            <a:off x="6620482" y="722519"/>
            <a:ext cx="720086" cy="246221"/>
          </a:xfrm>
          <a:prstGeom prst="rect">
            <a:avLst/>
          </a:prstGeom>
          <a:noFill/>
        </p:spPr>
        <p:txBody>
          <a:bodyPr wrap="square" rtlCol="0">
            <a:spAutoFit/>
          </a:bodyPr>
          <a:lstStyle/>
          <a:p>
            <a:r>
              <a:rPr lang="en-US" sz="1000" b="1" dirty="0">
                <a:solidFill>
                  <a:srgbClr val="000000"/>
                </a:solidFill>
                <a:latin typeface="Century Gothic"/>
                <a:cs typeface="Century Gothic"/>
              </a:rPr>
              <a:t>2020</a:t>
            </a:r>
          </a:p>
        </p:txBody>
      </p:sp>
      <p:sp>
        <p:nvSpPr>
          <p:cNvPr id="387" name="TextBox 386"/>
          <p:cNvSpPr txBox="1"/>
          <p:nvPr/>
        </p:nvSpPr>
        <p:spPr>
          <a:xfrm>
            <a:off x="8734187" y="333741"/>
            <a:ext cx="714262" cy="246221"/>
          </a:xfrm>
          <a:prstGeom prst="rect">
            <a:avLst/>
          </a:prstGeom>
          <a:noFill/>
        </p:spPr>
        <p:txBody>
          <a:bodyPr wrap="square" rtlCol="0">
            <a:spAutoFit/>
          </a:bodyPr>
          <a:lstStyle/>
          <a:p>
            <a:r>
              <a:rPr lang="en-US" sz="1000" b="1" dirty="0">
                <a:solidFill>
                  <a:srgbClr val="000000"/>
                </a:solidFill>
                <a:latin typeface="Century Gothic"/>
                <a:cs typeface="Century Gothic"/>
              </a:rPr>
              <a:t>2025</a:t>
            </a:r>
          </a:p>
        </p:txBody>
      </p:sp>
      <p:sp>
        <p:nvSpPr>
          <p:cNvPr id="388" name="TextBox 387"/>
          <p:cNvSpPr txBox="1"/>
          <p:nvPr/>
        </p:nvSpPr>
        <p:spPr>
          <a:xfrm>
            <a:off x="5337014" y="1532076"/>
            <a:ext cx="1929161" cy="400110"/>
          </a:xfrm>
          <a:prstGeom prst="rect">
            <a:avLst/>
          </a:prstGeom>
          <a:noFill/>
        </p:spPr>
        <p:txBody>
          <a:bodyPr wrap="square" rtlCol="0">
            <a:spAutoFit/>
          </a:bodyPr>
          <a:lstStyle/>
          <a:p>
            <a:r>
              <a:rPr lang="en-US" sz="1000" dirty="0">
                <a:solidFill>
                  <a:srgbClr val="7F7F7F"/>
                </a:solidFill>
                <a:latin typeface="Arial"/>
                <a:cs typeface="Arial"/>
              </a:rPr>
              <a:t>Software Bots with Artificial intelligence &amp; self learn</a:t>
            </a:r>
          </a:p>
        </p:txBody>
      </p:sp>
      <p:sp>
        <p:nvSpPr>
          <p:cNvPr id="389" name="TextBox 388"/>
          <p:cNvSpPr txBox="1"/>
          <p:nvPr/>
        </p:nvSpPr>
        <p:spPr>
          <a:xfrm>
            <a:off x="4605671" y="2042721"/>
            <a:ext cx="2374854" cy="400110"/>
          </a:xfrm>
          <a:prstGeom prst="rect">
            <a:avLst/>
          </a:prstGeom>
          <a:noFill/>
        </p:spPr>
        <p:txBody>
          <a:bodyPr wrap="square" rtlCol="0">
            <a:spAutoFit/>
          </a:bodyPr>
          <a:lstStyle/>
          <a:p>
            <a:r>
              <a:rPr lang="en-US" sz="1000" dirty="0">
                <a:solidFill>
                  <a:srgbClr val="7F7F7F"/>
                </a:solidFill>
                <a:latin typeface="Arial"/>
                <a:cs typeface="Arial"/>
              </a:rPr>
              <a:t>Currencies that underpin transactions of regional economies </a:t>
            </a:r>
          </a:p>
        </p:txBody>
      </p:sp>
      <p:sp>
        <p:nvSpPr>
          <p:cNvPr id="390" name="TextBox 389"/>
          <p:cNvSpPr txBox="1"/>
          <p:nvPr/>
        </p:nvSpPr>
        <p:spPr>
          <a:xfrm>
            <a:off x="2797758" y="4428158"/>
            <a:ext cx="1465284" cy="276999"/>
          </a:xfrm>
          <a:prstGeom prst="rect">
            <a:avLst/>
          </a:prstGeom>
          <a:noFill/>
        </p:spPr>
        <p:txBody>
          <a:bodyPr wrap="square" rtlCol="0">
            <a:spAutoFit/>
          </a:bodyPr>
          <a:lstStyle/>
          <a:p>
            <a:r>
              <a:rPr lang="en-US" sz="1200" dirty="0">
                <a:solidFill>
                  <a:srgbClr val="FF0000"/>
                </a:solidFill>
              </a:rPr>
              <a:t>Driverless Vehicles</a:t>
            </a:r>
          </a:p>
        </p:txBody>
      </p:sp>
      <p:sp>
        <p:nvSpPr>
          <p:cNvPr id="391" name="Oval 390"/>
          <p:cNvSpPr/>
          <p:nvPr/>
        </p:nvSpPr>
        <p:spPr>
          <a:xfrm>
            <a:off x="2615371" y="4326846"/>
            <a:ext cx="247030" cy="188798"/>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2" name="Oval 391"/>
          <p:cNvSpPr/>
          <p:nvPr/>
        </p:nvSpPr>
        <p:spPr>
          <a:xfrm>
            <a:off x="1563814" y="4123402"/>
            <a:ext cx="247030" cy="188798"/>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3" name="Oval 392"/>
          <p:cNvSpPr/>
          <p:nvPr/>
        </p:nvSpPr>
        <p:spPr>
          <a:xfrm>
            <a:off x="2577275" y="6227037"/>
            <a:ext cx="247030" cy="188798"/>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5" name="Oval 394"/>
          <p:cNvSpPr/>
          <p:nvPr/>
        </p:nvSpPr>
        <p:spPr>
          <a:xfrm>
            <a:off x="4613690" y="1721347"/>
            <a:ext cx="247030" cy="188798"/>
          </a:xfrm>
          <a:prstGeom prst="ellipse">
            <a:avLst/>
          </a:prstGeom>
          <a:solidFill>
            <a:srgbClr val="0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6" name="Oval 395"/>
          <p:cNvSpPr/>
          <p:nvPr/>
        </p:nvSpPr>
        <p:spPr>
          <a:xfrm>
            <a:off x="4487267" y="2406241"/>
            <a:ext cx="247030" cy="188798"/>
          </a:xfrm>
          <a:prstGeom prst="ellipse">
            <a:avLst/>
          </a:prstGeom>
          <a:solidFill>
            <a:srgbClr val="0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7" name="Oval 396"/>
          <p:cNvSpPr/>
          <p:nvPr/>
        </p:nvSpPr>
        <p:spPr>
          <a:xfrm>
            <a:off x="7568705" y="3472414"/>
            <a:ext cx="247030" cy="188798"/>
          </a:xfrm>
          <a:prstGeom prst="ellips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8" name="Oval 397"/>
          <p:cNvSpPr/>
          <p:nvPr/>
        </p:nvSpPr>
        <p:spPr>
          <a:xfrm>
            <a:off x="4483146" y="2889290"/>
            <a:ext cx="247030" cy="188798"/>
          </a:xfrm>
          <a:prstGeom prst="ellipse">
            <a:avLst/>
          </a:prstGeom>
          <a:solidFill>
            <a:srgbClr val="0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9" name="TextBox 398"/>
          <p:cNvSpPr txBox="1"/>
          <p:nvPr/>
        </p:nvSpPr>
        <p:spPr>
          <a:xfrm>
            <a:off x="4724493" y="2593230"/>
            <a:ext cx="1982212" cy="400110"/>
          </a:xfrm>
          <a:prstGeom prst="rect">
            <a:avLst/>
          </a:prstGeom>
          <a:noFill/>
        </p:spPr>
        <p:txBody>
          <a:bodyPr wrap="square" rtlCol="0">
            <a:spAutoFit/>
          </a:bodyPr>
          <a:lstStyle/>
          <a:p>
            <a:r>
              <a:rPr lang="en-US" sz="1000" dirty="0">
                <a:solidFill>
                  <a:srgbClr val="7F7F7F"/>
                </a:solidFill>
                <a:latin typeface="Arial"/>
                <a:cs typeface="Arial"/>
              </a:rPr>
              <a:t>Automated commodity trading regional hubs</a:t>
            </a:r>
          </a:p>
        </p:txBody>
      </p:sp>
      <p:sp>
        <p:nvSpPr>
          <p:cNvPr id="400" name="TextBox 399"/>
          <p:cNvSpPr txBox="1"/>
          <p:nvPr/>
        </p:nvSpPr>
        <p:spPr>
          <a:xfrm>
            <a:off x="8084561" y="3185292"/>
            <a:ext cx="2505985" cy="830997"/>
          </a:xfrm>
          <a:prstGeom prst="rect">
            <a:avLst/>
          </a:prstGeom>
          <a:noFill/>
        </p:spPr>
        <p:txBody>
          <a:bodyPr wrap="square" rtlCol="0">
            <a:spAutoFit/>
          </a:bodyPr>
          <a:lstStyle/>
          <a:p>
            <a:r>
              <a:rPr lang="en-US" sz="1200" dirty="0">
                <a:solidFill>
                  <a:schemeClr val="bg1">
                    <a:lumMod val="50000"/>
                  </a:schemeClr>
                </a:solidFill>
              </a:rPr>
              <a:t>Neural networked eco like Cities that know everything about anything &amp; everyone that is connected &amp; shares information</a:t>
            </a:r>
          </a:p>
        </p:txBody>
      </p:sp>
      <p:sp>
        <p:nvSpPr>
          <p:cNvPr id="401" name="TextBox 400"/>
          <p:cNvSpPr txBox="1"/>
          <p:nvPr/>
        </p:nvSpPr>
        <p:spPr>
          <a:xfrm>
            <a:off x="9091318" y="5480229"/>
            <a:ext cx="2821114" cy="1169551"/>
          </a:xfrm>
          <a:prstGeom prst="rect">
            <a:avLst/>
          </a:prstGeom>
          <a:noFill/>
          <a:ln>
            <a:solidFill>
              <a:schemeClr val="tx1">
                <a:lumMod val="95000"/>
                <a:lumOff val="5000"/>
              </a:schemeClr>
            </a:solidFill>
          </a:ln>
        </p:spPr>
        <p:txBody>
          <a:bodyPr wrap="square" rtlCol="0">
            <a:spAutoFit/>
          </a:bodyPr>
          <a:lstStyle/>
          <a:p>
            <a:r>
              <a:rPr lang="en-US" sz="1000" b="1" dirty="0">
                <a:latin typeface="Arial"/>
                <a:cs typeface="Arial"/>
              </a:rPr>
              <a:t>Key:</a:t>
            </a:r>
          </a:p>
          <a:p>
            <a:r>
              <a:rPr lang="en-US" sz="1000" dirty="0">
                <a:latin typeface="Arial"/>
                <a:cs typeface="Arial"/>
              </a:rPr>
              <a:t>What occurrence &amp; magnitude of crime can a Smart City cope with?</a:t>
            </a:r>
          </a:p>
          <a:p>
            <a:endParaRPr lang="en-US" sz="1000" dirty="0">
              <a:latin typeface="Arial"/>
              <a:cs typeface="Arial"/>
            </a:endParaRPr>
          </a:p>
          <a:p>
            <a:r>
              <a:rPr lang="en-US" sz="1000" dirty="0">
                <a:solidFill>
                  <a:srgbClr val="0070C0"/>
                </a:solidFill>
                <a:latin typeface="Arial"/>
                <a:cs typeface="Arial"/>
              </a:rPr>
              <a:t>Uncomfortable = (As is)</a:t>
            </a:r>
          </a:p>
          <a:p>
            <a:r>
              <a:rPr lang="en-US" sz="1000" dirty="0">
                <a:solidFill>
                  <a:srgbClr val="FF0000"/>
                </a:solidFill>
                <a:latin typeface="Arial"/>
                <a:cs typeface="Arial"/>
              </a:rPr>
              <a:t>Unacceptable levels =?</a:t>
            </a:r>
          </a:p>
          <a:p>
            <a:r>
              <a:rPr lang="en-US" sz="1000" dirty="0">
                <a:latin typeface="Arial"/>
                <a:cs typeface="Arial"/>
              </a:rPr>
              <a:t>Unworkable levels =?</a:t>
            </a:r>
          </a:p>
        </p:txBody>
      </p:sp>
      <p:sp>
        <p:nvSpPr>
          <p:cNvPr id="402" name="Oval 401"/>
          <p:cNvSpPr/>
          <p:nvPr/>
        </p:nvSpPr>
        <p:spPr>
          <a:xfrm>
            <a:off x="3886512" y="5978131"/>
            <a:ext cx="247030" cy="188798"/>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3" name="Oval 402"/>
          <p:cNvSpPr/>
          <p:nvPr/>
        </p:nvSpPr>
        <p:spPr>
          <a:xfrm>
            <a:off x="3900337" y="3450271"/>
            <a:ext cx="247030" cy="188798"/>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4" name="Oval 403"/>
          <p:cNvSpPr/>
          <p:nvPr/>
        </p:nvSpPr>
        <p:spPr>
          <a:xfrm>
            <a:off x="4758452" y="3261473"/>
            <a:ext cx="247030" cy="188798"/>
          </a:xfrm>
          <a:prstGeom prst="ellipse">
            <a:avLst/>
          </a:prstGeom>
          <a:solidFill>
            <a:srgbClr val="0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Freeform 66"/>
          <p:cNvSpPr/>
          <p:nvPr/>
        </p:nvSpPr>
        <p:spPr>
          <a:xfrm>
            <a:off x="1163782" y="2919793"/>
            <a:ext cx="505877" cy="192019"/>
          </a:xfrm>
          <a:custGeom>
            <a:avLst/>
            <a:gdLst>
              <a:gd name="connsiteX0" fmla="*/ 0 w 498763"/>
              <a:gd name="connsiteY0" fmla="*/ 35626 h 131106"/>
              <a:gd name="connsiteX1" fmla="*/ 249382 w 498763"/>
              <a:gd name="connsiteY1" fmla="*/ 130629 h 131106"/>
              <a:gd name="connsiteX2" fmla="*/ 498763 w 498763"/>
              <a:gd name="connsiteY2" fmla="*/ 0 h 131106"/>
            </a:gdLst>
            <a:ahLst/>
            <a:cxnLst>
              <a:cxn ang="0">
                <a:pos x="connsiteX0" y="connsiteY0"/>
              </a:cxn>
              <a:cxn ang="0">
                <a:pos x="connsiteX1" y="connsiteY1"/>
              </a:cxn>
              <a:cxn ang="0">
                <a:pos x="connsiteX2" y="connsiteY2"/>
              </a:cxn>
            </a:cxnLst>
            <a:rect l="l" t="t" r="r" b="b"/>
            <a:pathLst>
              <a:path w="498763" h="131106">
                <a:moveTo>
                  <a:pt x="0" y="35626"/>
                </a:moveTo>
                <a:cubicBezTo>
                  <a:pt x="83127" y="86096"/>
                  <a:pt x="166255" y="136567"/>
                  <a:pt x="249382" y="130629"/>
                </a:cubicBezTo>
                <a:cubicBezTo>
                  <a:pt x="332509" y="124691"/>
                  <a:pt x="498763" y="0"/>
                  <a:pt x="498763"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Freeform 67"/>
          <p:cNvSpPr/>
          <p:nvPr/>
        </p:nvSpPr>
        <p:spPr>
          <a:xfrm>
            <a:off x="1840675" y="2741461"/>
            <a:ext cx="1052399" cy="178332"/>
          </a:xfrm>
          <a:custGeom>
            <a:avLst/>
            <a:gdLst>
              <a:gd name="connsiteX0" fmla="*/ 0 w 1151907"/>
              <a:gd name="connsiteY0" fmla="*/ 130628 h 152842"/>
              <a:gd name="connsiteX1" fmla="*/ 332509 w 1151907"/>
              <a:gd name="connsiteY1" fmla="*/ 142504 h 152842"/>
              <a:gd name="connsiteX2" fmla="*/ 1151907 w 1151907"/>
              <a:gd name="connsiteY2" fmla="*/ 0 h 152842"/>
            </a:gdLst>
            <a:ahLst/>
            <a:cxnLst>
              <a:cxn ang="0">
                <a:pos x="connsiteX0" y="connsiteY0"/>
              </a:cxn>
              <a:cxn ang="0">
                <a:pos x="connsiteX1" y="connsiteY1"/>
              </a:cxn>
              <a:cxn ang="0">
                <a:pos x="connsiteX2" y="connsiteY2"/>
              </a:cxn>
            </a:cxnLst>
            <a:rect l="l" t="t" r="r" b="b"/>
            <a:pathLst>
              <a:path w="1151907" h="152842">
                <a:moveTo>
                  <a:pt x="0" y="130628"/>
                </a:moveTo>
                <a:cubicBezTo>
                  <a:pt x="70262" y="147451"/>
                  <a:pt x="140525" y="164275"/>
                  <a:pt x="332509" y="142504"/>
                </a:cubicBezTo>
                <a:cubicBezTo>
                  <a:pt x="524493" y="120733"/>
                  <a:pt x="1151907" y="0"/>
                  <a:pt x="1151907"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Freeform 68"/>
          <p:cNvSpPr/>
          <p:nvPr/>
        </p:nvSpPr>
        <p:spPr>
          <a:xfrm>
            <a:off x="3705100" y="1819472"/>
            <a:ext cx="968817" cy="319749"/>
          </a:xfrm>
          <a:custGeom>
            <a:avLst/>
            <a:gdLst>
              <a:gd name="connsiteX0" fmla="*/ 0 w 1793174"/>
              <a:gd name="connsiteY0" fmla="*/ 941003 h 941003"/>
              <a:gd name="connsiteX1" fmla="*/ 997527 w 1793174"/>
              <a:gd name="connsiteY1" fmla="*/ 145357 h 941003"/>
              <a:gd name="connsiteX2" fmla="*/ 1793174 w 1793174"/>
              <a:gd name="connsiteY2" fmla="*/ 2853 h 941003"/>
            </a:gdLst>
            <a:ahLst/>
            <a:cxnLst>
              <a:cxn ang="0">
                <a:pos x="connsiteX0" y="connsiteY0"/>
              </a:cxn>
              <a:cxn ang="0">
                <a:pos x="connsiteX1" y="connsiteY1"/>
              </a:cxn>
              <a:cxn ang="0">
                <a:pos x="connsiteX2" y="connsiteY2"/>
              </a:cxn>
            </a:cxnLst>
            <a:rect l="l" t="t" r="r" b="b"/>
            <a:pathLst>
              <a:path w="1793174" h="941003">
                <a:moveTo>
                  <a:pt x="0" y="941003"/>
                </a:moveTo>
                <a:cubicBezTo>
                  <a:pt x="349332" y="621359"/>
                  <a:pt x="698665" y="301715"/>
                  <a:pt x="997527" y="145357"/>
                </a:cubicBezTo>
                <a:cubicBezTo>
                  <a:pt x="1296389" y="-11001"/>
                  <a:pt x="1544781" y="-4074"/>
                  <a:pt x="1793174" y="2853"/>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Freeform 69"/>
          <p:cNvSpPr/>
          <p:nvPr/>
        </p:nvSpPr>
        <p:spPr>
          <a:xfrm>
            <a:off x="1175657" y="3521171"/>
            <a:ext cx="617517" cy="231431"/>
          </a:xfrm>
          <a:custGeom>
            <a:avLst/>
            <a:gdLst>
              <a:gd name="connsiteX0" fmla="*/ 0 w 617517"/>
              <a:gd name="connsiteY0" fmla="*/ 88928 h 231431"/>
              <a:gd name="connsiteX1" fmla="*/ 178130 w 617517"/>
              <a:gd name="connsiteY1" fmla="*/ 5800 h 231431"/>
              <a:gd name="connsiteX2" fmla="*/ 617517 w 617517"/>
              <a:gd name="connsiteY2" fmla="*/ 231431 h 231431"/>
            </a:gdLst>
            <a:ahLst/>
            <a:cxnLst>
              <a:cxn ang="0">
                <a:pos x="connsiteX0" y="connsiteY0"/>
              </a:cxn>
              <a:cxn ang="0">
                <a:pos x="connsiteX1" y="connsiteY1"/>
              </a:cxn>
              <a:cxn ang="0">
                <a:pos x="connsiteX2" y="connsiteY2"/>
              </a:cxn>
            </a:cxnLst>
            <a:rect l="l" t="t" r="r" b="b"/>
            <a:pathLst>
              <a:path w="617517" h="231431">
                <a:moveTo>
                  <a:pt x="0" y="88928"/>
                </a:moveTo>
                <a:cubicBezTo>
                  <a:pt x="37605" y="35488"/>
                  <a:pt x="75211" y="-17951"/>
                  <a:pt x="178130" y="5800"/>
                </a:cubicBezTo>
                <a:cubicBezTo>
                  <a:pt x="281050" y="29550"/>
                  <a:pt x="617517" y="231431"/>
                  <a:pt x="617517" y="23143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Freeform 71"/>
          <p:cNvSpPr/>
          <p:nvPr/>
        </p:nvSpPr>
        <p:spPr>
          <a:xfrm>
            <a:off x="1211283" y="5225142"/>
            <a:ext cx="415636" cy="75133"/>
          </a:xfrm>
          <a:custGeom>
            <a:avLst/>
            <a:gdLst>
              <a:gd name="connsiteX0" fmla="*/ 0 w 415636"/>
              <a:gd name="connsiteY0" fmla="*/ 0 h 75133"/>
              <a:gd name="connsiteX1" fmla="*/ 190005 w 415636"/>
              <a:gd name="connsiteY1" fmla="*/ 71252 h 75133"/>
              <a:gd name="connsiteX2" fmla="*/ 415636 w 415636"/>
              <a:gd name="connsiteY2" fmla="*/ 59377 h 75133"/>
            </a:gdLst>
            <a:ahLst/>
            <a:cxnLst>
              <a:cxn ang="0">
                <a:pos x="connsiteX0" y="connsiteY0"/>
              </a:cxn>
              <a:cxn ang="0">
                <a:pos x="connsiteX1" y="connsiteY1"/>
              </a:cxn>
              <a:cxn ang="0">
                <a:pos x="connsiteX2" y="connsiteY2"/>
              </a:cxn>
            </a:cxnLst>
            <a:rect l="l" t="t" r="r" b="b"/>
            <a:pathLst>
              <a:path w="415636" h="75133">
                <a:moveTo>
                  <a:pt x="0" y="0"/>
                </a:moveTo>
                <a:cubicBezTo>
                  <a:pt x="60366" y="30678"/>
                  <a:pt x="120732" y="61356"/>
                  <a:pt x="190005" y="71252"/>
                </a:cubicBezTo>
                <a:cubicBezTo>
                  <a:pt x="259278" y="81148"/>
                  <a:pt x="337457" y="70262"/>
                  <a:pt x="415636" y="5937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Freeform 74"/>
          <p:cNvSpPr/>
          <p:nvPr/>
        </p:nvSpPr>
        <p:spPr>
          <a:xfrm>
            <a:off x="1187532" y="4180113"/>
            <a:ext cx="415637" cy="86452"/>
          </a:xfrm>
          <a:custGeom>
            <a:avLst/>
            <a:gdLst>
              <a:gd name="connsiteX0" fmla="*/ 0 w 415637"/>
              <a:gd name="connsiteY0" fmla="*/ 0 h 86452"/>
              <a:gd name="connsiteX1" fmla="*/ 154380 w 415637"/>
              <a:gd name="connsiteY1" fmla="*/ 83127 h 86452"/>
              <a:gd name="connsiteX2" fmla="*/ 415637 w 415637"/>
              <a:gd name="connsiteY2" fmla="*/ 71252 h 86452"/>
            </a:gdLst>
            <a:ahLst/>
            <a:cxnLst>
              <a:cxn ang="0">
                <a:pos x="connsiteX0" y="connsiteY0"/>
              </a:cxn>
              <a:cxn ang="0">
                <a:pos x="connsiteX1" y="connsiteY1"/>
              </a:cxn>
              <a:cxn ang="0">
                <a:pos x="connsiteX2" y="connsiteY2"/>
              </a:cxn>
            </a:cxnLst>
            <a:rect l="l" t="t" r="r" b="b"/>
            <a:pathLst>
              <a:path w="415637" h="86452">
                <a:moveTo>
                  <a:pt x="0" y="0"/>
                </a:moveTo>
                <a:cubicBezTo>
                  <a:pt x="42553" y="35626"/>
                  <a:pt x="85107" y="71252"/>
                  <a:pt x="154380" y="83127"/>
                </a:cubicBezTo>
                <a:cubicBezTo>
                  <a:pt x="223653" y="95002"/>
                  <a:pt x="415637" y="71252"/>
                  <a:pt x="415637" y="71252"/>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Freeform 75"/>
          <p:cNvSpPr/>
          <p:nvPr/>
        </p:nvSpPr>
        <p:spPr>
          <a:xfrm>
            <a:off x="1163782" y="5902036"/>
            <a:ext cx="748145" cy="132957"/>
          </a:xfrm>
          <a:custGeom>
            <a:avLst/>
            <a:gdLst>
              <a:gd name="connsiteX0" fmla="*/ 0 w 748145"/>
              <a:gd name="connsiteY0" fmla="*/ 71252 h 132957"/>
              <a:gd name="connsiteX1" fmla="*/ 332509 w 748145"/>
              <a:gd name="connsiteY1" fmla="*/ 130628 h 132957"/>
              <a:gd name="connsiteX2" fmla="*/ 748145 w 748145"/>
              <a:gd name="connsiteY2" fmla="*/ 0 h 132957"/>
            </a:gdLst>
            <a:ahLst/>
            <a:cxnLst>
              <a:cxn ang="0">
                <a:pos x="connsiteX0" y="connsiteY0"/>
              </a:cxn>
              <a:cxn ang="0">
                <a:pos x="connsiteX1" y="connsiteY1"/>
              </a:cxn>
              <a:cxn ang="0">
                <a:pos x="connsiteX2" y="connsiteY2"/>
              </a:cxn>
            </a:cxnLst>
            <a:rect l="l" t="t" r="r" b="b"/>
            <a:pathLst>
              <a:path w="748145" h="132957">
                <a:moveTo>
                  <a:pt x="0" y="71252"/>
                </a:moveTo>
                <a:cubicBezTo>
                  <a:pt x="103909" y="106877"/>
                  <a:pt x="207818" y="142503"/>
                  <a:pt x="332509" y="130628"/>
                </a:cubicBezTo>
                <a:cubicBezTo>
                  <a:pt x="457200" y="118753"/>
                  <a:pt x="748145" y="0"/>
                  <a:pt x="748145"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Freeform 90"/>
          <p:cNvSpPr/>
          <p:nvPr/>
        </p:nvSpPr>
        <p:spPr>
          <a:xfrm>
            <a:off x="1793243" y="3836749"/>
            <a:ext cx="1531917" cy="356260"/>
          </a:xfrm>
          <a:custGeom>
            <a:avLst/>
            <a:gdLst>
              <a:gd name="connsiteX0" fmla="*/ 0 w 1531917"/>
              <a:gd name="connsiteY0" fmla="*/ 356260 h 356260"/>
              <a:gd name="connsiteX1" fmla="*/ 558141 w 1531917"/>
              <a:gd name="connsiteY1" fmla="*/ 71252 h 356260"/>
              <a:gd name="connsiteX2" fmla="*/ 1531917 w 1531917"/>
              <a:gd name="connsiteY2" fmla="*/ 0 h 356260"/>
            </a:gdLst>
            <a:ahLst/>
            <a:cxnLst>
              <a:cxn ang="0">
                <a:pos x="connsiteX0" y="connsiteY0"/>
              </a:cxn>
              <a:cxn ang="0">
                <a:pos x="connsiteX1" y="connsiteY1"/>
              </a:cxn>
              <a:cxn ang="0">
                <a:pos x="connsiteX2" y="connsiteY2"/>
              </a:cxn>
            </a:cxnLst>
            <a:rect l="l" t="t" r="r" b="b"/>
            <a:pathLst>
              <a:path w="1531917" h="356260">
                <a:moveTo>
                  <a:pt x="0" y="356260"/>
                </a:moveTo>
                <a:cubicBezTo>
                  <a:pt x="151411" y="243444"/>
                  <a:pt x="302822" y="130629"/>
                  <a:pt x="558141" y="71252"/>
                </a:cubicBezTo>
                <a:cubicBezTo>
                  <a:pt x="813461" y="11875"/>
                  <a:pt x="1531917" y="0"/>
                  <a:pt x="1531917"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Freeform 91"/>
          <p:cNvSpPr/>
          <p:nvPr/>
        </p:nvSpPr>
        <p:spPr>
          <a:xfrm>
            <a:off x="2054431" y="3550722"/>
            <a:ext cx="1852551" cy="190005"/>
          </a:xfrm>
          <a:custGeom>
            <a:avLst/>
            <a:gdLst>
              <a:gd name="connsiteX0" fmla="*/ 0 w 1852551"/>
              <a:gd name="connsiteY0" fmla="*/ 190005 h 190005"/>
              <a:gd name="connsiteX1" fmla="*/ 1258785 w 1852551"/>
              <a:gd name="connsiteY1" fmla="*/ 35626 h 190005"/>
              <a:gd name="connsiteX2" fmla="*/ 1852551 w 1852551"/>
              <a:gd name="connsiteY2" fmla="*/ 0 h 190005"/>
              <a:gd name="connsiteX3" fmla="*/ 1852551 w 1852551"/>
              <a:gd name="connsiteY3" fmla="*/ 0 h 190005"/>
            </a:gdLst>
            <a:ahLst/>
            <a:cxnLst>
              <a:cxn ang="0">
                <a:pos x="connsiteX0" y="connsiteY0"/>
              </a:cxn>
              <a:cxn ang="0">
                <a:pos x="connsiteX1" y="connsiteY1"/>
              </a:cxn>
              <a:cxn ang="0">
                <a:pos x="connsiteX2" y="connsiteY2"/>
              </a:cxn>
              <a:cxn ang="0">
                <a:pos x="connsiteX3" y="connsiteY3"/>
              </a:cxn>
            </a:cxnLst>
            <a:rect l="l" t="t" r="r" b="b"/>
            <a:pathLst>
              <a:path w="1852551" h="190005">
                <a:moveTo>
                  <a:pt x="0" y="190005"/>
                </a:moveTo>
                <a:lnTo>
                  <a:pt x="1258785" y="35626"/>
                </a:lnTo>
                <a:cubicBezTo>
                  <a:pt x="1567544" y="3958"/>
                  <a:pt x="1852551" y="0"/>
                  <a:pt x="1852551" y="0"/>
                </a:cubicBezTo>
                <a:lnTo>
                  <a:pt x="1852551" y="0"/>
                </a:ln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Freeform 97"/>
          <p:cNvSpPr/>
          <p:nvPr/>
        </p:nvSpPr>
        <p:spPr>
          <a:xfrm>
            <a:off x="2149434" y="5866410"/>
            <a:ext cx="522514" cy="108871"/>
          </a:xfrm>
          <a:custGeom>
            <a:avLst/>
            <a:gdLst>
              <a:gd name="connsiteX0" fmla="*/ 0 w 522514"/>
              <a:gd name="connsiteY0" fmla="*/ 59376 h 108871"/>
              <a:gd name="connsiteX1" fmla="*/ 308758 w 522514"/>
              <a:gd name="connsiteY1" fmla="*/ 106878 h 108871"/>
              <a:gd name="connsiteX2" fmla="*/ 522514 w 522514"/>
              <a:gd name="connsiteY2" fmla="*/ 0 h 108871"/>
            </a:gdLst>
            <a:ahLst/>
            <a:cxnLst>
              <a:cxn ang="0">
                <a:pos x="connsiteX0" y="connsiteY0"/>
              </a:cxn>
              <a:cxn ang="0">
                <a:pos x="connsiteX1" y="connsiteY1"/>
              </a:cxn>
              <a:cxn ang="0">
                <a:pos x="connsiteX2" y="connsiteY2"/>
              </a:cxn>
            </a:cxnLst>
            <a:rect l="l" t="t" r="r" b="b"/>
            <a:pathLst>
              <a:path w="522514" h="108871">
                <a:moveTo>
                  <a:pt x="0" y="59376"/>
                </a:moveTo>
                <a:cubicBezTo>
                  <a:pt x="110836" y="88075"/>
                  <a:pt x="221672" y="116774"/>
                  <a:pt x="308758" y="106878"/>
                </a:cubicBezTo>
                <a:cubicBezTo>
                  <a:pt x="395844" y="96982"/>
                  <a:pt x="522514" y="0"/>
                  <a:pt x="522514"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5" name="TextBox 404"/>
          <p:cNvSpPr txBox="1"/>
          <p:nvPr/>
        </p:nvSpPr>
        <p:spPr>
          <a:xfrm>
            <a:off x="3855118" y="5225285"/>
            <a:ext cx="606406" cy="276999"/>
          </a:xfrm>
          <a:prstGeom prst="rect">
            <a:avLst/>
          </a:prstGeom>
          <a:noFill/>
        </p:spPr>
        <p:txBody>
          <a:bodyPr wrap="square" rtlCol="0">
            <a:spAutoFit/>
          </a:bodyPr>
          <a:lstStyle/>
          <a:p>
            <a:r>
              <a:rPr lang="en-US" sz="1200">
                <a:solidFill>
                  <a:srgbClr val="FF0000"/>
                </a:solidFill>
              </a:rPr>
              <a:t>Fines</a:t>
            </a:r>
            <a:endParaRPr lang="en-US" sz="1200" dirty="0">
              <a:solidFill>
                <a:srgbClr val="FF0000"/>
              </a:solidFill>
            </a:endParaRPr>
          </a:p>
        </p:txBody>
      </p:sp>
      <p:sp>
        <p:nvSpPr>
          <p:cNvPr id="406" name="Oval 405"/>
          <p:cNvSpPr/>
          <p:nvPr/>
        </p:nvSpPr>
        <p:spPr>
          <a:xfrm>
            <a:off x="3710234" y="5111477"/>
            <a:ext cx="247030" cy="188798"/>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Freeform 117"/>
          <p:cNvSpPr/>
          <p:nvPr/>
        </p:nvSpPr>
        <p:spPr>
          <a:xfrm>
            <a:off x="1816925" y="5248893"/>
            <a:ext cx="1888176" cy="47501"/>
          </a:xfrm>
          <a:custGeom>
            <a:avLst/>
            <a:gdLst>
              <a:gd name="connsiteX0" fmla="*/ 0 w 1888176"/>
              <a:gd name="connsiteY0" fmla="*/ 0 h 47501"/>
              <a:gd name="connsiteX1" fmla="*/ 1413163 w 1888176"/>
              <a:gd name="connsiteY1" fmla="*/ 47501 h 47501"/>
              <a:gd name="connsiteX2" fmla="*/ 1888176 w 1888176"/>
              <a:gd name="connsiteY2" fmla="*/ 0 h 47501"/>
            </a:gdLst>
            <a:ahLst/>
            <a:cxnLst>
              <a:cxn ang="0">
                <a:pos x="connsiteX0" y="connsiteY0"/>
              </a:cxn>
              <a:cxn ang="0">
                <a:pos x="connsiteX1" y="connsiteY1"/>
              </a:cxn>
              <a:cxn ang="0">
                <a:pos x="connsiteX2" y="connsiteY2"/>
              </a:cxn>
            </a:cxnLst>
            <a:rect l="l" t="t" r="r" b="b"/>
            <a:pathLst>
              <a:path w="1888176" h="47501">
                <a:moveTo>
                  <a:pt x="0" y="0"/>
                </a:moveTo>
                <a:lnTo>
                  <a:pt x="1413163" y="47501"/>
                </a:lnTo>
                <a:cubicBezTo>
                  <a:pt x="1727859" y="47501"/>
                  <a:pt x="1888176" y="0"/>
                  <a:pt x="1888176"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Freeform 119"/>
          <p:cNvSpPr/>
          <p:nvPr/>
        </p:nvSpPr>
        <p:spPr>
          <a:xfrm>
            <a:off x="2683823" y="5890160"/>
            <a:ext cx="68671" cy="413974"/>
          </a:xfrm>
          <a:custGeom>
            <a:avLst/>
            <a:gdLst>
              <a:gd name="connsiteX0" fmla="*/ 35626 w 83964"/>
              <a:gd name="connsiteY0" fmla="*/ 0 h 570016"/>
              <a:gd name="connsiteX1" fmla="*/ 83128 w 83964"/>
              <a:gd name="connsiteY1" fmla="*/ 332509 h 570016"/>
              <a:gd name="connsiteX2" fmla="*/ 0 w 83964"/>
              <a:gd name="connsiteY2" fmla="*/ 570016 h 570016"/>
            </a:gdLst>
            <a:ahLst/>
            <a:cxnLst>
              <a:cxn ang="0">
                <a:pos x="connsiteX0" y="connsiteY0"/>
              </a:cxn>
              <a:cxn ang="0">
                <a:pos x="connsiteX1" y="connsiteY1"/>
              </a:cxn>
              <a:cxn ang="0">
                <a:pos x="connsiteX2" y="connsiteY2"/>
              </a:cxn>
            </a:cxnLst>
            <a:rect l="l" t="t" r="r" b="b"/>
            <a:pathLst>
              <a:path w="83964" h="570016">
                <a:moveTo>
                  <a:pt x="35626" y="0"/>
                </a:moveTo>
                <a:cubicBezTo>
                  <a:pt x="62346" y="118753"/>
                  <a:pt x="89066" y="237506"/>
                  <a:pt x="83128" y="332509"/>
                </a:cubicBezTo>
                <a:cubicBezTo>
                  <a:pt x="77190" y="427512"/>
                  <a:pt x="0" y="570016"/>
                  <a:pt x="0" y="570016"/>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TextBox 85"/>
          <p:cNvSpPr txBox="1"/>
          <p:nvPr/>
        </p:nvSpPr>
        <p:spPr>
          <a:xfrm>
            <a:off x="1880747" y="2388030"/>
            <a:ext cx="2266620" cy="276999"/>
          </a:xfrm>
          <a:prstGeom prst="rect">
            <a:avLst/>
          </a:prstGeom>
          <a:noFill/>
        </p:spPr>
        <p:txBody>
          <a:bodyPr wrap="square" rtlCol="0">
            <a:spAutoFit/>
          </a:bodyPr>
          <a:lstStyle/>
          <a:p>
            <a:r>
              <a:rPr lang="en-US" sz="1200" dirty="0">
                <a:solidFill>
                  <a:srgbClr val="FF0000"/>
                </a:solidFill>
              </a:rPr>
              <a:t>Cards (not present) Up 38% </a:t>
            </a:r>
          </a:p>
        </p:txBody>
      </p:sp>
      <p:sp>
        <p:nvSpPr>
          <p:cNvPr id="87" name="Oval 86"/>
          <p:cNvSpPr/>
          <p:nvPr/>
        </p:nvSpPr>
        <p:spPr>
          <a:xfrm>
            <a:off x="2683627" y="2594937"/>
            <a:ext cx="247030" cy="188798"/>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Oval 87"/>
          <p:cNvSpPr/>
          <p:nvPr/>
        </p:nvSpPr>
        <p:spPr>
          <a:xfrm>
            <a:off x="2194781" y="2964708"/>
            <a:ext cx="247030" cy="188798"/>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TextBox 88"/>
          <p:cNvSpPr txBox="1"/>
          <p:nvPr/>
        </p:nvSpPr>
        <p:spPr>
          <a:xfrm>
            <a:off x="2469393" y="2942873"/>
            <a:ext cx="1091854" cy="276999"/>
          </a:xfrm>
          <a:prstGeom prst="rect">
            <a:avLst/>
          </a:prstGeom>
          <a:noFill/>
        </p:spPr>
        <p:txBody>
          <a:bodyPr wrap="square" rtlCol="0">
            <a:spAutoFit/>
          </a:bodyPr>
          <a:lstStyle/>
          <a:p>
            <a:r>
              <a:rPr lang="en-US" sz="1200" dirty="0">
                <a:solidFill>
                  <a:srgbClr val="FF0000"/>
                </a:solidFill>
              </a:rPr>
              <a:t>Bank robbery</a:t>
            </a:r>
          </a:p>
        </p:txBody>
      </p:sp>
      <p:sp>
        <p:nvSpPr>
          <p:cNvPr id="2" name="Freeform 1"/>
          <p:cNvSpPr/>
          <p:nvPr/>
        </p:nvSpPr>
        <p:spPr>
          <a:xfrm>
            <a:off x="1140031" y="3097088"/>
            <a:ext cx="1092530" cy="489260"/>
          </a:xfrm>
          <a:custGeom>
            <a:avLst/>
            <a:gdLst>
              <a:gd name="connsiteX0" fmla="*/ 0 w 1092530"/>
              <a:gd name="connsiteY0" fmla="*/ 489260 h 489260"/>
              <a:gd name="connsiteX1" fmla="*/ 819398 w 1092530"/>
              <a:gd name="connsiteY1" fmla="*/ 73624 h 489260"/>
              <a:gd name="connsiteX2" fmla="*/ 1092530 w 1092530"/>
              <a:gd name="connsiteY2" fmla="*/ 2372 h 489260"/>
            </a:gdLst>
            <a:ahLst/>
            <a:cxnLst>
              <a:cxn ang="0">
                <a:pos x="connsiteX0" y="connsiteY0"/>
              </a:cxn>
              <a:cxn ang="0">
                <a:pos x="connsiteX1" y="connsiteY1"/>
              </a:cxn>
              <a:cxn ang="0">
                <a:pos x="connsiteX2" y="connsiteY2"/>
              </a:cxn>
            </a:cxnLst>
            <a:rect l="l" t="t" r="r" b="b"/>
            <a:pathLst>
              <a:path w="1092530" h="489260">
                <a:moveTo>
                  <a:pt x="0" y="489260"/>
                </a:moveTo>
                <a:cubicBezTo>
                  <a:pt x="318655" y="322016"/>
                  <a:pt x="637310" y="154772"/>
                  <a:pt x="819398" y="73624"/>
                </a:cubicBezTo>
                <a:cubicBezTo>
                  <a:pt x="1001486" y="-7524"/>
                  <a:pt x="1047008" y="-2576"/>
                  <a:pt x="1092530" y="2372"/>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Freeform 2"/>
          <p:cNvSpPr/>
          <p:nvPr/>
        </p:nvSpPr>
        <p:spPr>
          <a:xfrm>
            <a:off x="1793174" y="2956956"/>
            <a:ext cx="427512" cy="124444"/>
          </a:xfrm>
          <a:custGeom>
            <a:avLst/>
            <a:gdLst>
              <a:gd name="connsiteX0" fmla="*/ 0 w 427512"/>
              <a:gd name="connsiteY0" fmla="*/ 0 h 124444"/>
              <a:gd name="connsiteX1" fmla="*/ 71252 w 427512"/>
              <a:gd name="connsiteY1" fmla="*/ 118753 h 124444"/>
              <a:gd name="connsiteX2" fmla="*/ 427512 w 427512"/>
              <a:gd name="connsiteY2" fmla="*/ 106878 h 124444"/>
            </a:gdLst>
            <a:ahLst/>
            <a:cxnLst>
              <a:cxn ang="0">
                <a:pos x="connsiteX0" y="connsiteY0"/>
              </a:cxn>
              <a:cxn ang="0">
                <a:pos x="connsiteX1" y="connsiteY1"/>
              </a:cxn>
              <a:cxn ang="0">
                <a:pos x="connsiteX2" y="connsiteY2"/>
              </a:cxn>
            </a:cxnLst>
            <a:rect l="l" t="t" r="r" b="b"/>
            <a:pathLst>
              <a:path w="427512" h="124444">
                <a:moveTo>
                  <a:pt x="0" y="0"/>
                </a:moveTo>
                <a:cubicBezTo>
                  <a:pt x="0" y="50470"/>
                  <a:pt x="0" y="100940"/>
                  <a:pt x="71252" y="118753"/>
                </a:cubicBezTo>
                <a:cubicBezTo>
                  <a:pt x="142504" y="136566"/>
                  <a:pt x="427512" y="106878"/>
                  <a:pt x="427512" y="106878"/>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TextBox 92"/>
          <p:cNvSpPr txBox="1"/>
          <p:nvPr/>
        </p:nvSpPr>
        <p:spPr>
          <a:xfrm>
            <a:off x="1386470" y="6557038"/>
            <a:ext cx="1193912" cy="276999"/>
          </a:xfrm>
          <a:prstGeom prst="rect">
            <a:avLst/>
          </a:prstGeom>
          <a:noFill/>
        </p:spPr>
        <p:txBody>
          <a:bodyPr wrap="square" rtlCol="0">
            <a:spAutoFit/>
          </a:bodyPr>
          <a:lstStyle/>
          <a:p>
            <a:r>
              <a:rPr lang="en-US" sz="1200">
                <a:solidFill>
                  <a:srgbClr val="FF0000"/>
                </a:solidFill>
              </a:rPr>
              <a:t>Private security</a:t>
            </a:r>
            <a:endParaRPr lang="en-US" sz="1200" dirty="0">
              <a:solidFill>
                <a:srgbClr val="FF0000"/>
              </a:solidFill>
            </a:endParaRPr>
          </a:p>
        </p:txBody>
      </p:sp>
      <p:sp>
        <p:nvSpPr>
          <p:cNvPr id="94" name="TextBox 93"/>
          <p:cNvSpPr txBox="1"/>
          <p:nvPr/>
        </p:nvSpPr>
        <p:spPr>
          <a:xfrm>
            <a:off x="4708566" y="6585837"/>
            <a:ext cx="3177857" cy="246221"/>
          </a:xfrm>
          <a:prstGeom prst="rect">
            <a:avLst/>
          </a:prstGeom>
          <a:noFill/>
        </p:spPr>
        <p:txBody>
          <a:bodyPr wrap="square" rtlCol="0">
            <a:spAutoFit/>
          </a:bodyPr>
          <a:lstStyle/>
          <a:p>
            <a:r>
              <a:rPr lang="en-US" sz="1000" dirty="0">
                <a:solidFill>
                  <a:srgbClr val="7F7F7F"/>
                </a:solidFill>
                <a:latin typeface="Arial"/>
                <a:cs typeface="Arial"/>
              </a:rPr>
              <a:t>Governance of digital assets/ trade </a:t>
            </a:r>
          </a:p>
        </p:txBody>
      </p:sp>
      <p:sp>
        <p:nvSpPr>
          <p:cNvPr id="95" name="TextBox 94"/>
          <p:cNvSpPr txBox="1"/>
          <p:nvPr/>
        </p:nvSpPr>
        <p:spPr>
          <a:xfrm>
            <a:off x="2689573" y="6555333"/>
            <a:ext cx="2543924" cy="276999"/>
          </a:xfrm>
          <a:prstGeom prst="rect">
            <a:avLst/>
          </a:prstGeom>
          <a:noFill/>
        </p:spPr>
        <p:txBody>
          <a:bodyPr wrap="square" rtlCol="0">
            <a:spAutoFit/>
          </a:bodyPr>
          <a:lstStyle/>
          <a:p>
            <a:r>
              <a:rPr lang="en-US" sz="1200" dirty="0">
                <a:solidFill>
                  <a:srgbClr val="FF0000"/>
                </a:solidFill>
              </a:rPr>
              <a:t>IP ownership org/person</a:t>
            </a:r>
          </a:p>
        </p:txBody>
      </p:sp>
      <p:sp>
        <p:nvSpPr>
          <p:cNvPr id="96" name="Oval 95"/>
          <p:cNvSpPr/>
          <p:nvPr/>
        </p:nvSpPr>
        <p:spPr>
          <a:xfrm>
            <a:off x="1681593" y="6447956"/>
            <a:ext cx="247030" cy="188798"/>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Oval 96"/>
          <p:cNvSpPr/>
          <p:nvPr/>
        </p:nvSpPr>
        <p:spPr>
          <a:xfrm>
            <a:off x="2496083" y="6566785"/>
            <a:ext cx="247030" cy="188798"/>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Oval 99"/>
          <p:cNvSpPr/>
          <p:nvPr/>
        </p:nvSpPr>
        <p:spPr>
          <a:xfrm>
            <a:off x="4501924" y="6619185"/>
            <a:ext cx="247030" cy="188798"/>
          </a:xfrm>
          <a:prstGeom prst="ellipse">
            <a:avLst/>
          </a:prstGeom>
          <a:solidFill>
            <a:srgbClr val="0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reeform 3"/>
          <p:cNvSpPr/>
          <p:nvPr/>
        </p:nvSpPr>
        <p:spPr>
          <a:xfrm>
            <a:off x="1198605" y="6519001"/>
            <a:ext cx="531341" cy="153648"/>
          </a:xfrm>
          <a:custGeom>
            <a:avLst/>
            <a:gdLst>
              <a:gd name="connsiteX0" fmla="*/ 0 w 531341"/>
              <a:gd name="connsiteY0" fmla="*/ 153648 h 153648"/>
              <a:gd name="connsiteX1" fmla="*/ 197709 w 531341"/>
              <a:gd name="connsiteY1" fmla="*/ 5367 h 153648"/>
              <a:gd name="connsiteX2" fmla="*/ 531341 w 531341"/>
              <a:gd name="connsiteY2" fmla="*/ 30080 h 153648"/>
              <a:gd name="connsiteX3" fmla="*/ 531341 w 531341"/>
              <a:gd name="connsiteY3" fmla="*/ 30080 h 153648"/>
            </a:gdLst>
            <a:ahLst/>
            <a:cxnLst>
              <a:cxn ang="0">
                <a:pos x="connsiteX0" y="connsiteY0"/>
              </a:cxn>
              <a:cxn ang="0">
                <a:pos x="connsiteX1" y="connsiteY1"/>
              </a:cxn>
              <a:cxn ang="0">
                <a:pos x="connsiteX2" y="connsiteY2"/>
              </a:cxn>
              <a:cxn ang="0">
                <a:pos x="connsiteX3" y="connsiteY3"/>
              </a:cxn>
            </a:cxnLst>
            <a:rect l="l" t="t" r="r" b="b"/>
            <a:pathLst>
              <a:path w="531341" h="153648">
                <a:moveTo>
                  <a:pt x="0" y="153648"/>
                </a:moveTo>
                <a:cubicBezTo>
                  <a:pt x="54576" y="89805"/>
                  <a:pt x="109152" y="25962"/>
                  <a:pt x="197709" y="5367"/>
                </a:cubicBezTo>
                <a:cubicBezTo>
                  <a:pt x="286266" y="-15228"/>
                  <a:pt x="531341" y="30080"/>
                  <a:pt x="531341" y="30080"/>
                </a:cubicBezTo>
                <a:lnTo>
                  <a:pt x="531341" y="30080"/>
                </a:ln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4"/>
          <p:cNvSpPr/>
          <p:nvPr/>
        </p:nvSpPr>
        <p:spPr>
          <a:xfrm>
            <a:off x="1915297" y="6549081"/>
            <a:ext cx="617838" cy="111211"/>
          </a:xfrm>
          <a:custGeom>
            <a:avLst/>
            <a:gdLst>
              <a:gd name="connsiteX0" fmla="*/ 0 w 617838"/>
              <a:gd name="connsiteY0" fmla="*/ 0 h 111211"/>
              <a:gd name="connsiteX1" fmla="*/ 345989 w 617838"/>
              <a:gd name="connsiteY1" fmla="*/ 24714 h 111211"/>
              <a:gd name="connsiteX2" fmla="*/ 617838 w 617838"/>
              <a:gd name="connsiteY2" fmla="*/ 111211 h 111211"/>
            </a:gdLst>
            <a:ahLst/>
            <a:cxnLst>
              <a:cxn ang="0">
                <a:pos x="connsiteX0" y="connsiteY0"/>
              </a:cxn>
              <a:cxn ang="0">
                <a:pos x="connsiteX1" y="connsiteY1"/>
              </a:cxn>
              <a:cxn ang="0">
                <a:pos x="connsiteX2" y="connsiteY2"/>
              </a:cxn>
            </a:cxnLst>
            <a:rect l="l" t="t" r="r" b="b"/>
            <a:pathLst>
              <a:path w="617838" h="111211">
                <a:moveTo>
                  <a:pt x="0" y="0"/>
                </a:moveTo>
                <a:cubicBezTo>
                  <a:pt x="121508" y="3089"/>
                  <a:pt x="243016" y="6179"/>
                  <a:pt x="345989" y="24714"/>
                </a:cubicBezTo>
                <a:cubicBezTo>
                  <a:pt x="448962" y="43249"/>
                  <a:pt x="533400" y="77230"/>
                  <a:pt x="617838" y="111211"/>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5"/>
          <p:cNvSpPr/>
          <p:nvPr/>
        </p:nvSpPr>
        <p:spPr>
          <a:xfrm>
            <a:off x="2743200" y="6518345"/>
            <a:ext cx="1816443" cy="141947"/>
          </a:xfrm>
          <a:custGeom>
            <a:avLst/>
            <a:gdLst>
              <a:gd name="connsiteX0" fmla="*/ 0 w 1816443"/>
              <a:gd name="connsiteY0" fmla="*/ 92520 h 141947"/>
              <a:gd name="connsiteX1" fmla="*/ 518984 w 1816443"/>
              <a:gd name="connsiteY1" fmla="*/ 30736 h 141947"/>
              <a:gd name="connsiteX2" fmla="*/ 1272746 w 1816443"/>
              <a:gd name="connsiteY2" fmla="*/ 6023 h 141947"/>
              <a:gd name="connsiteX3" fmla="*/ 1816443 w 1816443"/>
              <a:gd name="connsiteY3" fmla="*/ 141947 h 141947"/>
            </a:gdLst>
            <a:ahLst/>
            <a:cxnLst>
              <a:cxn ang="0">
                <a:pos x="connsiteX0" y="connsiteY0"/>
              </a:cxn>
              <a:cxn ang="0">
                <a:pos x="connsiteX1" y="connsiteY1"/>
              </a:cxn>
              <a:cxn ang="0">
                <a:pos x="connsiteX2" y="connsiteY2"/>
              </a:cxn>
              <a:cxn ang="0">
                <a:pos x="connsiteX3" y="connsiteY3"/>
              </a:cxn>
            </a:cxnLst>
            <a:rect l="l" t="t" r="r" b="b"/>
            <a:pathLst>
              <a:path w="1816443" h="141947">
                <a:moveTo>
                  <a:pt x="0" y="92520"/>
                </a:moveTo>
                <a:cubicBezTo>
                  <a:pt x="153430" y="68836"/>
                  <a:pt x="306860" y="45152"/>
                  <a:pt x="518984" y="30736"/>
                </a:cubicBezTo>
                <a:cubicBezTo>
                  <a:pt x="731108" y="16320"/>
                  <a:pt x="1056503" y="-12512"/>
                  <a:pt x="1272746" y="6023"/>
                </a:cubicBezTo>
                <a:cubicBezTo>
                  <a:pt x="1488989" y="24558"/>
                  <a:pt x="1816443" y="141947"/>
                  <a:pt x="1816443" y="141947"/>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Oval 100"/>
          <p:cNvSpPr/>
          <p:nvPr/>
        </p:nvSpPr>
        <p:spPr>
          <a:xfrm>
            <a:off x="1458880" y="5605788"/>
            <a:ext cx="247030" cy="188798"/>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TextBox 101"/>
          <p:cNvSpPr txBox="1"/>
          <p:nvPr/>
        </p:nvSpPr>
        <p:spPr>
          <a:xfrm>
            <a:off x="1275412" y="5383791"/>
            <a:ext cx="984612" cy="276999"/>
          </a:xfrm>
          <a:prstGeom prst="rect">
            <a:avLst/>
          </a:prstGeom>
          <a:noFill/>
        </p:spPr>
        <p:txBody>
          <a:bodyPr wrap="square" rtlCol="0">
            <a:spAutoFit/>
          </a:bodyPr>
          <a:lstStyle/>
          <a:p>
            <a:r>
              <a:rPr lang="en-US" sz="1200">
                <a:solidFill>
                  <a:srgbClr val="FF0000"/>
                </a:solidFill>
              </a:rPr>
              <a:t>Social media</a:t>
            </a:r>
            <a:endParaRPr lang="en-US" sz="1200" dirty="0">
              <a:solidFill>
                <a:srgbClr val="FF0000"/>
              </a:solidFill>
            </a:endParaRPr>
          </a:p>
        </p:txBody>
      </p:sp>
      <p:sp>
        <p:nvSpPr>
          <p:cNvPr id="7" name="Freeform 6"/>
          <p:cNvSpPr/>
          <p:nvPr/>
        </p:nvSpPr>
        <p:spPr>
          <a:xfrm>
            <a:off x="1186249" y="5795319"/>
            <a:ext cx="358346" cy="172995"/>
          </a:xfrm>
          <a:custGeom>
            <a:avLst/>
            <a:gdLst>
              <a:gd name="connsiteX0" fmla="*/ 0 w 358346"/>
              <a:gd name="connsiteY0" fmla="*/ 172995 h 172995"/>
              <a:gd name="connsiteX1" fmla="*/ 234778 w 358346"/>
              <a:gd name="connsiteY1" fmla="*/ 123567 h 172995"/>
              <a:gd name="connsiteX2" fmla="*/ 358346 w 358346"/>
              <a:gd name="connsiteY2" fmla="*/ 0 h 172995"/>
            </a:gdLst>
            <a:ahLst/>
            <a:cxnLst>
              <a:cxn ang="0">
                <a:pos x="connsiteX0" y="connsiteY0"/>
              </a:cxn>
              <a:cxn ang="0">
                <a:pos x="connsiteX1" y="connsiteY1"/>
              </a:cxn>
              <a:cxn ang="0">
                <a:pos x="connsiteX2" y="connsiteY2"/>
              </a:cxn>
            </a:cxnLst>
            <a:rect l="l" t="t" r="r" b="b"/>
            <a:pathLst>
              <a:path w="358346" h="172995">
                <a:moveTo>
                  <a:pt x="0" y="172995"/>
                </a:moveTo>
                <a:cubicBezTo>
                  <a:pt x="87527" y="162697"/>
                  <a:pt x="175054" y="152399"/>
                  <a:pt x="234778" y="123567"/>
                </a:cubicBezTo>
                <a:cubicBezTo>
                  <a:pt x="294502" y="94735"/>
                  <a:pt x="358346" y="0"/>
                  <a:pt x="358346"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a:off x="1668162" y="5740774"/>
            <a:ext cx="271849" cy="91615"/>
          </a:xfrm>
          <a:custGeom>
            <a:avLst/>
            <a:gdLst>
              <a:gd name="connsiteX0" fmla="*/ 0 w 271849"/>
              <a:gd name="connsiteY0" fmla="*/ 17475 h 91615"/>
              <a:gd name="connsiteX1" fmla="*/ 210065 w 271849"/>
              <a:gd name="connsiteY1" fmla="*/ 5118 h 91615"/>
              <a:gd name="connsiteX2" fmla="*/ 271849 w 271849"/>
              <a:gd name="connsiteY2" fmla="*/ 91615 h 91615"/>
            </a:gdLst>
            <a:ahLst/>
            <a:cxnLst>
              <a:cxn ang="0">
                <a:pos x="connsiteX0" y="connsiteY0"/>
              </a:cxn>
              <a:cxn ang="0">
                <a:pos x="connsiteX1" y="connsiteY1"/>
              </a:cxn>
              <a:cxn ang="0">
                <a:pos x="connsiteX2" y="connsiteY2"/>
              </a:cxn>
            </a:cxnLst>
            <a:rect l="l" t="t" r="r" b="b"/>
            <a:pathLst>
              <a:path w="271849" h="91615">
                <a:moveTo>
                  <a:pt x="0" y="17475"/>
                </a:moveTo>
                <a:cubicBezTo>
                  <a:pt x="82378" y="5118"/>
                  <a:pt x="164757" y="-7239"/>
                  <a:pt x="210065" y="5118"/>
                </a:cubicBezTo>
                <a:cubicBezTo>
                  <a:pt x="255373" y="17475"/>
                  <a:pt x="271849" y="91615"/>
                  <a:pt x="271849" y="91615"/>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TextBox 104"/>
          <p:cNvSpPr txBox="1"/>
          <p:nvPr/>
        </p:nvSpPr>
        <p:spPr>
          <a:xfrm>
            <a:off x="2841399" y="4940337"/>
            <a:ext cx="499817" cy="276999"/>
          </a:xfrm>
          <a:prstGeom prst="rect">
            <a:avLst/>
          </a:prstGeom>
          <a:noFill/>
        </p:spPr>
        <p:txBody>
          <a:bodyPr wrap="square" rtlCol="0">
            <a:spAutoFit/>
          </a:bodyPr>
          <a:lstStyle/>
          <a:p>
            <a:r>
              <a:rPr lang="en-US" sz="1200">
                <a:solidFill>
                  <a:srgbClr val="FF0000"/>
                </a:solidFill>
              </a:rPr>
              <a:t>Tax</a:t>
            </a:r>
            <a:endParaRPr lang="en-US" sz="1200" dirty="0">
              <a:solidFill>
                <a:srgbClr val="FF0000"/>
              </a:solidFill>
            </a:endParaRPr>
          </a:p>
        </p:txBody>
      </p:sp>
      <p:sp>
        <p:nvSpPr>
          <p:cNvPr id="106" name="Oval 105"/>
          <p:cNvSpPr/>
          <p:nvPr/>
        </p:nvSpPr>
        <p:spPr>
          <a:xfrm>
            <a:off x="2866714" y="5210945"/>
            <a:ext cx="247030" cy="188798"/>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Oval 107"/>
          <p:cNvSpPr/>
          <p:nvPr/>
        </p:nvSpPr>
        <p:spPr>
          <a:xfrm>
            <a:off x="2900715" y="4799473"/>
            <a:ext cx="247030" cy="188798"/>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TextBox 108"/>
          <p:cNvSpPr txBox="1"/>
          <p:nvPr/>
        </p:nvSpPr>
        <p:spPr>
          <a:xfrm>
            <a:off x="3144174" y="4670403"/>
            <a:ext cx="1791155" cy="461665"/>
          </a:xfrm>
          <a:prstGeom prst="rect">
            <a:avLst/>
          </a:prstGeom>
          <a:noFill/>
        </p:spPr>
        <p:txBody>
          <a:bodyPr wrap="square" rtlCol="0">
            <a:spAutoFit/>
          </a:bodyPr>
          <a:lstStyle/>
          <a:p>
            <a:r>
              <a:rPr lang="en-US" sz="1200" dirty="0">
                <a:solidFill>
                  <a:srgbClr val="FF0000"/>
                </a:solidFill>
              </a:rPr>
              <a:t>Restrictions </a:t>
            </a:r>
            <a:r>
              <a:rPr lang="mr-IN" sz="1200" dirty="0">
                <a:solidFill>
                  <a:srgbClr val="FF0000"/>
                </a:solidFill>
              </a:rPr>
              <a:t>–</a:t>
            </a:r>
            <a:r>
              <a:rPr lang="en-US" sz="1200" dirty="0">
                <a:solidFill>
                  <a:srgbClr val="FF0000"/>
                </a:solidFill>
              </a:rPr>
              <a:t>movement/activity's</a:t>
            </a:r>
          </a:p>
        </p:txBody>
      </p:sp>
      <p:sp>
        <p:nvSpPr>
          <p:cNvPr id="110" name="TextBox 109"/>
          <p:cNvSpPr txBox="1"/>
          <p:nvPr/>
        </p:nvSpPr>
        <p:spPr>
          <a:xfrm>
            <a:off x="1868428" y="4572053"/>
            <a:ext cx="1465284" cy="276999"/>
          </a:xfrm>
          <a:prstGeom prst="rect">
            <a:avLst/>
          </a:prstGeom>
          <a:noFill/>
        </p:spPr>
        <p:txBody>
          <a:bodyPr wrap="square" rtlCol="0">
            <a:spAutoFit/>
          </a:bodyPr>
          <a:lstStyle/>
          <a:p>
            <a:r>
              <a:rPr lang="en-US" sz="1200">
                <a:solidFill>
                  <a:srgbClr val="FF0000"/>
                </a:solidFill>
              </a:rPr>
              <a:t>Home detention</a:t>
            </a:r>
            <a:endParaRPr lang="en-US" sz="1200" dirty="0">
              <a:solidFill>
                <a:srgbClr val="FF0000"/>
              </a:solidFill>
            </a:endParaRPr>
          </a:p>
        </p:txBody>
      </p:sp>
      <p:sp>
        <p:nvSpPr>
          <p:cNvPr id="114" name="Oval 113"/>
          <p:cNvSpPr/>
          <p:nvPr/>
        </p:nvSpPr>
        <p:spPr>
          <a:xfrm>
            <a:off x="1669659" y="4615611"/>
            <a:ext cx="247030" cy="188798"/>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p:nvPr/>
        </p:nvSpPr>
        <p:spPr>
          <a:xfrm>
            <a:off x="1124465" y="4188941"/>
            <a:ext cx="543697" cy="518983"/>
          </a:xfrm>
          <a:custGeom>
            <a:avLst/>
            <a:gdLst>
              <a:gd name="connsiteX0" fmla="*/ 0 w 543697"/>
              <a:gd name="connsiteY0" fmla="*/ 0 h 518983"/>
              <a:gd name="connsiteX1" fmla="*/ 197708 w 543697"/>
              <a:gd name="connsiteY1" fmla="*/ 432486 h 518983"/>
              <a:gd name="connsiteX2" fmla="*/ 543697 w 543697"/>
              <a:gd name="connsiteY2" fmla="*/ 518983 h 518983"/>
            </a:gdLst>
            <a:ahLst/>
            <a:cxnLst>
              <a:cxn ang="0">
                <a:pos x="connsiteX0" y="connsiteY0"/>
              </a:cxn>
              <a:cxn ang="0">
                <a:pos x="connsiteX1" y="connsiteY1"/>
              </a:cxn>
              <a:cxn ang="0">
                <a:pos x="connsiteX2" y="connsiteY2"/>
              </a:cxn>
            </a:cxnLst>
            <a:rect l="l" t="t" r="r" b="b"/>
            <a:pathLst>
              <a:path w="543697" h="518983">
                <a:moveTo>
                  <a:pt x="0" y="0"/>
                </a:moveTo>
                <a:cubicBezTo>
                  <a:pt x="53546" y="172994"/>
                  <a:pt x="107092" y="345989"/>
                  <a:pt x="197708" y="432486"/>
                </a:cubicBezTo>
                <a:cubicBezTo>
                  <a:pt x="288324" y="518983"/>
                  <a:pt x="543697" y="518983"/>
                  <a:pt x="543697" y="518983"/>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p:cNvSpPr/>
          <p:nvPr/>
        </p:nvSpPr>
        <p:spPr>
          <a:xfrm>
            <a:off x="1890584" y="4844426"/>
            <a:ext cx="1169231" cy="48850"/>
          </a:xfrm>
          <a:custGeom>
            <a:avLst/>
            <a:gdLst>
              <a:gd name="connsiteX0" fmla="*/ 0 w 2681416"/>
              <a:gd name="connsiteY0" fmla="*/ 0 h 111211"/>
              <a:gd name="connsiteX1" fmla="*/ 803189 w 2681416"/>
              <a:gd name="connsiteY1" fmla="*/ 98854 h 111211"/>
              <a:gd name="connsiteX2" fmla="*/ 1791730 w 2681416"/>
              <a:gd name="connsiteY2" fmla="*/ 49427 h 111211"/>
              <a:gd name="connsiteX3" fmla="*/ 2681416 w 2681416"/>
              <a:gd name="connsiteY3" fmla="*/ 111211 h 111211"/>
            </a:gdLst>
            <a:ahLst/>
            <a:cxnLst>
              <a:cxn ang="0">
                <a:pos x="connsiteX0" y="connsiteY0"/>
              </a:cxn>
              <a:cxn ang="0">
                <a:pos x="connsiteX1" y="connsiteY1"/>
              </a:cxn>
              <a:cxn ang="0">
                <a:pos x="connsiteX2" y="connsiteY2"/>
              </a:cxn>
              <a:cxn ang="0">
                <a:pos x="connsiteX3" y="connsiteY3"/>
              </a:cxn>
            </a:cxnLst>
            <a:rect l="l" t="t" r="r" b="b"/>
            <a:pathLst>
              <a:path w="2681416" h="111211">
                <a:moveTo>
                  <a:pt x="0" y="0"/>
                </a:moveTo>
                <a:cubicBezTo>
                  <a:pt x="252283" y="45308"/>
                  <a:pt x="504567" y="90616"/>
                  <a:pt x="803189" y="98854"/>
                </a:cubicBezTo>
                <a:cubicBezTo>
                  <a:pt x="1101811" y="107092"/>
                  <a:pt x="1478692" y="47368"/>
                  <a:pt x="1791730" y="49427"/>
                </a:cubicBezTo>
                <a:cubicBezTo>
                  <a:pt x="2104768" y="51486"/>
                  <a:pt x="2681416" y="111211"/>
                  <a:pt x="2681416" y="111211"/>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10"/>
          <p:cNvSpPr/>
          <p:nvPr/>
        </p:nvSpPr>
        <p:spPr>
          <a:xfrm>
            <a:off x="2883140" y="2286000"/>
            <a:ext cx="969030" cy="455176"/>
          </a:xfrm>
          <a:custGeom>
            <a:avLst/>
            <a:gdLst>
              <a:gd name="connsiteX0" fmla="*/ 737390 w 969030"/>
              <a:gd name="connsiteY0" fmla="*/ 0 h 455176"/>
              <a:gd name="connsiteX1" fmla="*/ 935098 w 969030"/>
              <a:gd name="connsiteY1" fmla="*/ 420130 h 455176"/>
              <a:gd name="connsiteX2" fmla="*/ 119552 w 969030"/>
              <a:gd name="connsiteY2" fmla="*/ 432486 h 455176"/>
              <a:gd name="connsiteX3" fmla="*/ 20698 w 969030"/>
              <a:gd name="connsiteY3" fmla="*/ 432486 h 455176"/>
            </a:gdLst>
            <a:ahLst/>
            <a:cxnLst>
              <a:cxn ang="0">
                <a:pos x="connsiteX0" y="connsiteY0"/>
              </a:cxn>
              <a:cxn ang="0">
                <a:pos x="connsiteX1" y="connsiteY1"/>
              </a:cxn>
              <a:cxn ang="0">
                <a:pos x="connsiteX2" y="connsiteY2"/>
              </a:cxn>
              <a:cxn ang="0">
                <a:pos x="connsiteX3" y="connsiteY3"/>
              </a:cxn>
            </a:cxnLst>
            <a:rect l="l" t="t" r="r" b="b"/>
            <a:pathLst>
              <a:path w="969030" h="455176">
                <a:moveTo>
                  <a:pt x="737390" y="0"/>
                </a:moveTo>
                <a:cubicBezTo>
                  <a:pt x="887730" y="174024"/>
                  <a:pt x="1038071" y="348049"/>
                  <a:pt x="935098" y="420130"/>
                </a:cubicBezTo>
                <a:cubicBezTo>
                  <a:pt x="832125" y="492211"/>
                  <a:pt x="271952" y="430427"/>
                  <a:pt x="119552" y="432486"/>
                </a:cubicBezTo>
                <a:cubicBezTo>
                  <a:pt x="-32848" y="434545"/>
                  <a:pt x="-6075" y="433515"/>
                  <a:pt x="20698" y="432486"/>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1"/>
          <p:cNvSpPr/>
          <p:nvPr/>
        </p:nvSpPr>
        <p:spPr>
          <a:xfrm>
            <a:off x="2409568" y="2508422"/>
            <a:ext cx="2051221" cy="506627"/>
          </a:xfrm>
          <a:custGeom>
            <a:avLst/>
            <a:gdLst>
              <a:gd name="connsiteX0" fmla="*/ 0 w 2051221"/>
              <a:gd name="connsiteY0" fmla="*/ 506627 h 506627"/>
              <a:gd name="connsiteX1" fmla="*/ 1062681 w 2051221"/>
              <a:gd name="connsiteY1" fmla="*/ 358346 h 506627"/>
              <a:gd name="connsiteX2" fmla="*/ 1643448 w 2051221"/>
              <a:gd name="connsiteY2" fmla="*/ 321275 h 506627"/>
              <a:gd name="connsiteX3" fmla="*/ 2051221 w 2051221"/>
              <a:gd name="connsiteY3" fmla="*/ 0 h 506627"/>
            </a:gdLst>
            <a:ahLst/>
            <a:cxnLst>
              <a:cxn ang="0">
                <a:pos x="connsiteX0" y="connsiteY0"/>
              </a:cxn>
              <a:cxn ang="0">
                <a:pos x="connsiteX1" y="connsiteY1"/>
              </a:cxn>
              <a:cxn ang="0">
                <a:pos x="connsiteX2" y="connsiteY2"/>
              </a:cxn>
              <a:cxn ang="0">
                <a:pos x="connsiteX3" y="connsiteY3"/>
              </a:cxn>
            </a:cxnLst>
            <a:rect l="l" t="t" r="r" b="b"/>
            <a:pathLst>
              <a:path w="2051221" h="506627">
                <a:moveTo>
                  <a:pt x="0" y="506627"/>
                </a:moveTo>
                <a:lnTo>
                  <a:pt x="1062681" y="358346"/>
                </a:lnTo>
                <a:cubicBezTo>
                  <a:pt x="1336589" y="327454"/>
                  <a:pt x="1478691" y="380999"/>
                  <a:pt x="1643448" y="321275"/>
                </a:cubicBezTo>
                <a:cubicBezTo>
                  <a:pt x="1808205" y="261551"/>
                  <a:pt x="2051221" y="0"/>
                  <a:pt x="2051221"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12"/>
          <p:cNvSpPr/>
          <p:nvPr/>
        </p:nvSpPr>
        <p:spPr>
          <a:xfrm>
            <a:off x="4114800" y="3076832"/>
            <a:ext cx="513892" cy="481914"/>
          </a:xfrm>
          <a:custGeom>
            <a:avLst/>
            <a:gdLst>
              <a:gd name="connsiteX0" fmla="*/ 0 w 513892"/>
              <a:gd name="connsiteY0" fmla="*/ 481914 h 481914"/>
              <a:gd name="connsiteX1" fmla="*/ 469557 w 513892"/>
              <a:gd name="connsiteY1" fmla="*/ 395417 h 481914"/>
              <a:gd name="connsiteX2" fmla="*/ 494270 w 513892"/>
              <a:gd name="connsiteY2" fmla="*/ 0 h 481914"/>
            </a:gdLst>
            <a:ahLst/>
            <a:cxnLst>
              <a:cxn ang="0">
                <a:pos x="connsiteX0" y="connsiteY0"/>
              </a:cxn>
              <a:cxn ang="0">
                <a:pos x="connsiteX1" y="connsiteY1"/>
              </a:cxn>
              <a:cxn ang="0">
                <a:pos x="connsiteX2" y="connsiteY2"/>
              </a:cxn>
            </a:cxnLst>
            <a:rect l="l" t="t" r="r" b="b"/>
            <a:pathLst>
              <a:path w="513892" h="481914">
                <a:moveTo>
                  <a:pt x="0" y="481914"/>
                </a:moveTo>
                <a:cubicBezTo>
                  <a:pt x="193589" y="478825"/>
                  <a:pt x="387179" y="475736"/>
                  <a:pt x="469557" y="395417"/>
                </a:cubicBezTo>
                <a:cubicBezTo>
                  <a:pt x="551935" y="315098"/>
                  <a:pt x="494270" y="0"/>
                  <a:pt x="494270"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13"/>
          <p:cNvSpPr/>
          <p:nvPr/>
        </p:nvSpPr>
        <p:spPr>
          <a:xfrm>
            <a:off x="4139514" y="3362271"/>
            <a:ext cx="630194" cy="208832"/>
          </a:xfrm>
          <a:custGeom>
            <a:avLst/>
            <a:gdLst>
              <a:gd name="connsiteX0" fmla="*/ 0 w 630194"/>
              <a:gd name="connsiteY0" fmla="*/ 208832 h 208832"/>
              <a:gd name="connsiteX1" fmla="*/ 457200 w 630194"/>
              <a:gd name="connsiteY1" fmla="*/ 11124 h 208832"/>
              <a:gd name="connsiteX2" fmla="*/ 630194 w 630194"/>
              <a:gd name="connsiteY2" fmla="*/ 23480 h 208832"/>
            </a:gdLst>
            <a:ahLst/>
            <a:cxnLst>
              <a:cxn ang="0">
                <a:pos x="connsiteX0" y="connsiteY0"/>
              </a:cxn>
              <a:cxn ang="0">
                <a:pos x="connsiteX1" y="connsiteY1"/>
              </a:cxn>
              <a:cxn ang="0">
                <a:pos x="connsiteX2" y="connsiteY2"/>
              </a:cxn>
            </a:cxnLst>
            <a:rect l="l" t="t" r="r" b="b"/>
            <a:pathLst>
              <a:path w="630194" h="208832">
                <a:moveTo>
                  <a:pt x="0" y="208832"/>
                </a:moveTo>
                <a:cubicBezTo>
                  <a:pt x="176084" y="125424"/>
                  <a:pt x="352168" y="42016"/>
                  <a:pt x="457200" y="11124"/>
                </a:cubicBezTo>
                <a:cubicBezTo>
                  <a:pt x="562232" y="-19768"/>
                  <a:pt x="630194" y="23480"/>
                  <a:pt x="630194" y="2348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4"/>
          <p:cNvSpPr/>
          <p:nvPr/>
        </p:nvSpPr>
        <p:spPr>
          <a:xfrm>
            <a:off x="4545897" y="1876067"/>
            <a:ext cx="138252" cy="545858"/>
          </a:xfrm>
          <a:custGeom>
            <a:avLst/>
            <a:gdLst>
              <a:gd name="connsiteX0" fmla="*/ 137314 w 137314"/>
              <a:gd name="connsiteY0" fmla="*/ 0 h 481913"/>
              <a:gd name="connsiteX1" fmla="*/ 1389 w 137314"/>
              <a:gd name="connsiteY1" fmla="*/ 271848 h 481913"/>
              <a:gd name="connsiteX2" fmla="*/ 63173 w 137314"/>
              <a:gd name="connsiteY2" fmla="*/ 481913 h 481913"/>
              <a:gd name="connsiteX3" fmla="*/ 63173 w 137314"/>
              <a:gd name="connsiteY3" fmla="*/ 481913 h 481913"/>
              <a:gd name="connsiteX4" fmla="*/ 63173 w 137314"/>
              <a:gd name="connsiteY4" fmla="*/ 481913 h 4819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7314" h="481913">
                <a:moveTo>
                  <a:pt x="137314" y="0"/>
                </a:moveTo>
                <a:cubicBezTo>
                  <a:pt x="75530" y="95764"/>
                  <a:pt x="13746" y="191529"/>
                  <a:pt x="1389" y="271848"/>
                </a:cubicBezTo>
                <a:cubicBezTo>
                  <a:pt x="-10968" y="352167"/>
                  <a:pt x="63173" y="481913"/>
                  <a:pt x="63173" y="481913"/>
                </a:cubicBezTo>
                <a:lnTo>
                  <a:pt x="63173" y="481913"/>
                </a:lnTo>
                <a:lnTo>
                  <a:pt x="63173" y="481913"/>
                </a:ln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15"/>
          <p:cNvSpPr/>
          <p:nvPr/>
        </p:nvSpPr>
        <p:spPr>
          <a:xfrm>
            <a:off x="4520759" y="2582562"/>
            <a:ext cx="150095" cy="333633"/>
          </a:xfrm>
          <a:custGeom>
            <a:avLst/>
            <a:gdLst>
              <a:gd name="connsiteX0" fmla="*/ 150095 w 150095"/>
              <a:gd name="connsiteY0" fmla="*/ 0 h 333633"/>
              <a:gd name="connsiteX1" fmla="*/ 1814 w 150095"/>
              <a:gd name="connsiteY1" fmla="*/ 172995 h 333633"/>
              <a:gd name="connsiteX2" fmla="*/ 63598 w 150095"/>
              <a:gd name="connsiteY2" fmla="*/ 333633 h 333633"/>
            </a:gdLst>
            <a:ahLst/>
            <a:cxnLst>
              <a:cxn ang="0">
                <a:pos x="connsiteX0" y="connsiteY0"/>
              </a:cxn>
              <a:cxn ang="0">
                <a:pos x="connsiteX1" y="connsiteY1"/>
              </a:cxn>
              <a:cxn ang="0">
                <a:pos x="connsiteX2" y="connsiteY2"/>
              </a:cxn>
            </a:cxnLst>
            <a:rect l="l" t="t" r="r" b="b"/>
            <a:pathLst>
              <a:path w="150095" h="333633">
                <a:moveTo>
                  <a:pt x="150095" y="0"/>
                </a:moveTo>
                <a:cubicBezTo>
                  <a:pt x="83162" y="58695"/>
                  <a:pt x="16230" y="117390"/>
                  <a:pt x="1814" y="172995"/>
                </a:cubicBezTo>
                <a:cubicBezTo>
                  <a:pt x="-12602" y="228601"/>
                  <a:pt x="63598" y="333633"/>
                  <a:pt x="63598" y="333633"/>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16"/>
          <p:cNvSpPr/>
          <p:nvPr/>
        </p:nvSpPr>
        <p:spPr>
          <a:xfrm>
            <a:off x="4683211" y="3052119"/>
            <a:ext cx="284461" cy="234778"/>
          </a:xfrm>
          <a:custGeom>
            <a:avLst/>
            <a:gdLst>
              <a:gd name="connsiteX0" fmla="*/ 0 w 284461"/>
              <a:gd name="connsiteY0" fmla="*/ 12357 h 234778"/>
              <a:gd name="connsiteX1" fmla="*/ 259492 w 284461"/>
              <a:gd name="connsiteY1" fmla="*/ 24713 h 234778"/>
              <a:gd name="connsiteX2" fmla="*/ 259492 w 284461"/>
              <a:gd name="connsiteY2" fmla="*/ 234778 h 234778"/>
            </a:gdLst>
            <a:ahLst/>
            <a:cxnLst>
              <a:cxn ang="0">
                <a:pos x="connsiteX0" y="connsiteY0"/>
              </a:cxn>
              <a:cxn ang="0">
                <a:pos x="connsiteX1" y="connsiteY1"/>
              </a:cxn>
              <a:cxn ang="0">
                <a:pos x="connsiteX2" y="connsiteY2"/>
              </a:cxn>
            </a:cxnLst>
            <a:rect l="l" t="t" r="r" b="b"/>
            <a:pathLst>
              <a:path w="284461" h="234778">
                <a:moveTo>
                  <a:pt x="0" y="12357"/>
                </a:moveTo>
                <a:cubicBezTo>
                  <a:pt x="108121" y="0"/>
                  <a:pt x="216243" y="-12357"/>
                  <a:pt x="259492" y="24713"/>
                </a:cubicBezTo>
                <a:cubicBezTo>
                  <a:pt x="302741" y="61783"/>
                  <a:pt x="281116" y="148280"/>
                  <a:pt x="259492" y="234778"/>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Oval 120"/>
          <p:cNvSpPr/>
          <p:nvPr/>
        </p:nvSpPr>
        <p:spPr>
          <a:xfrm>
            <a:off x="4585367" y="3998849"/>
            <a:ext cx="247030" cy="188798"/>
          </a:xfrm>
          <a:prstGeom prst="ellipse">
            <a:avLst/>
          </a:prstGeom>
          <a:solidFill>
            <a:srgbClr val="0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TextBox 122"/>
          <p:cNvSpPr txBox="1"/>
          <p:nvPr/>
        </p:nvSpPr>
        <p:spPr>
          <a:xfrm>
            <a:off x="4881061" y="3833080"/>
            <a:ext cx="1547037" cy="400110"/>
          </a:xfrm>
          <a:prstGeom prst="rect">
            <a:avLst/>
          </a:prstGeom>
          <a:noFill/>
        </p:spPr>
        <p:txBody>
          <a:bodyPr wrap="square" rtlCol="0">
            <a:spAutoFit/>
          </a:bodyPr>
          <a:lstStyle/>
          <a:p>
            <a:r>
              <a:rPr lang="en-AU" sz="1000" dirty="0">
                <a:solidFill>
                  <a:srgbClr val="7F7F7F"/>
                </a:solidFill>
                <a:latin typeface="Arial"/>
                <a:cs typeface="Arial"/>
              </a:rPr>
              <a:t>Regional mobility private freight/Utilities</a:t>
            </a:r>
            <a:endParaRPr lang="en-US" sz="1000" dirty="0">
              <a:solidFill>
                <a:srgbClr val="7F7F7F"/>
              </a:solidFill>
              <a:latin typeface="Arial"/>
              <a:cs typeface="Arial"/>
            </a:endParaRPr>
          </a:p>
        </p:txBody>
      </p:sp>
      <p:sp>
        <p:nvSpPr>
          <p:cNvPr id="19" name="Freeform 18"/>
          <p:cNvSpPr/>
          <p:nvPr/>
        </p:nvSpPr>
        <p:spPr>
          <a:xfrm>
            <a:off x="3509319" y="3768332"/>
            <a:ext cx="741405" cy="86976"/>
          </a:xfrm>
          <a:custGeom>
            <a:avLst/>
            <a:gdLst>
              <a:gd name="connsiteX0" fmla="*/ 0 w 741405"/>
              <a:gd name="connsiteY0" fmla="*/ 86976 h 86976"/>
              <a:gd name="connsiteX1" fmla="*/ 333632 w 741405"/>
              <a:gd name="connsiteY1" fmla="*/ 479 h 86976"/>
              <a:gd name="connsiteX2" fmla="*/ 741405 w 741405"/>
              <a:gd name="connsiteY2" fmla="*/ 49906 h 86976"/>
            </a:gdLst>
            <a:ahLst/>
            <a:cxnLst>
              <a:cxn ang="0">
                <a:pos x="connsiteX0" y="connsiteY0"/>
              </a:cxn>
              <a:cxn ang="0">
                <a:pos x="connsiteX1" y="connsiteY1"/>
              </a:cxn>
              <a:cxn ang="0">
                <a:pos x="connsiteX2" y="connsiteY2"/>
              </a:cxn>
            </a:cxnLst>
            <a:rect l="l" t="t" r="r" b="b"/>
            <a:pathLst>
              <a:path w="741405" h="86976">
                <a:moveTo>
                  <a:pt x="0" y="86976"/>
                </a:moveTo>
                <a:cubicBezTo>
                  <a:pt x="105032" y="46816"/>
                  <a:pt x="210065" y="6657"/>
                  <a:pt x="333632" y="479"/>
                </a:cubicBezTo>
                <a:cubicBezTo>
                  <a:pt x="457199" y="-5699"/>
                  <a:pt x="741405" y="49906"/>
                  <a:pt x="741405" y="49906"/>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19"/>
          <p:cNvSpPr/>
          <p:nvPr/>
        </p:nvSpPr>
        <p:spPr>
          <a:xfrm>
            <a:off x="4423719" y="3813949"/>
            <a:ext cx="280711" cy="189640"/>
          </a:xfrm>
          <a:custGeom>
            <a:avLst/>
            <a:gdLst>
              <a:gd name="connsiteX0" fmla="*/ 0 w 280711"/>
              <a:gd name="connsiteY0" fmla="*/ 16646 h 189640"/>
              <a:gd name="connsiteX1" fmla="*/ 247135 w 280711"/>
              <a:gd name="connsiteY1" fmla="*/ 16646 h 189640"/>
              <a:gd name="connsiteX2" fmla="*/ 271849 w 280711"/>
              <a:gd name="connsiteY2" fmla="*/ 189640 h 189640"/>
            </a:gdLst>
            <a:ahLst/>
            <a:cxnLst>
              <a:cxn ang="0">
                <a:pos x="connsiteX0" y="connsiteY0"/>
              </a:cxn>
              <a:cxn ang="0">
                <a:pos x="connsiteX1" y="connsiteY1"/>
              </a:cxn>
              <a:cxn ang="0">
                <a:pos x="connsiteX2" y="connsiteY2"/>
              </a:cxn>
            </a:cxnLst>
            <a:rect l="l" t="t" r="r" b="b"/>
            <a:pathLst>
              <a:path w="280711" h="189640">
                <a:moveTo>
                  <a:pt x="0" y="16646"/>
                </a:moveTo>
                <a:cubicBezTo>
                  <a:pt x="100913" y="2230"/>
                  <a:pt x="201827" y="-12186"/>
                  <a:pt x="247135" y="16646"/>
                </a:cubicBezTo>
                <a:cubicBezTo>
                  <a:pt x="292443" y="45478"/>
                  <a:pt x="282146" y="117559"/>
                  <a:pt x="271849" y="18964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20"/>
          <p:cNvSpPr/>
          <p:nvPr/>
        </p:nvSpPr>
        <p:spPr>
          <a:xfrm>
            <a:off x="1804086" y="4192317"/>
            <a:ext cx="889687" cy="194332"/>
          </a:xfrm>
          <a:custGeom>
            <a:avLst/>
            <a:gdLst>
              <a:gd name="connsiteX0" fmla="*/ 0 w 889687"/>
              <a:gd name="connsiteY0" fmla="*/ 46051 h 194332"/>
              <a:gd name="connsiteX1" fmla="*/ 271849 w 889687"/>
              <a:gd name="connsiteY1" fmla="*/ 8980 h 194332"/>
              <a:gd name="connsiteX2" fmla="*/ 889687 w 889687"/>
              <a:gd name="connsiteY2" fmla="*/ 194332 h 194332"/>
            </a:gdLst>
            <a:ahLst/>
            <a:cxnLst>
              <a:cxn ang="0">
                <a:pos x="connsiteX0" y="connsiteY0"/>
              </a:cxn>
              <a:cxn ang="0">
                <a:pos x="connsiteX1" y="connsiteY1"/>
              </a:cxn>
              <a:cxn ang="0">
                <a:pos x="connsiteX2" y="connsiteY2"/>
              </a:cxn>
            </a:cxnLst>
            <a:rect l="l" t="t" r="r" b="b"/>
            <a:pathLst>
              <a:path w="889687" h="194332">
                <a:moveTo>
                  <a:pt x="0" y="46051"/>
                </a:moveTo>
                <a:cubicBezTo>
                  <a:pt x="61784" y="15159"/>
                  <a:pt x="123568" y="-15733"/>
                  <a:pt x="271849" y="8980"/>
                </a:cubicBezTo>
                <a:cubicBezTo>
                  <a:pt x="420130" y="33693"/>
                  <a:pt x="889687" y="194332"/>
                  <a:pt x="889687" y="194332"/>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21"/>
          <p:cNvSpPr/>
          <p:nvPr/>
        </p:nvSpPr>
        <p:spPr>
          <a:xfrm>
            <a:off x="2854411" y="4188941"/>
            <a:ext cx="1804246" cy="253681"/>
          </a:xfrm>
          <a:custGeom>
            <a:avLst/>
            <a:gdLst>
              <a:gd name="connsiteX0" fmla="*/ 0 w 1804246"/>
              <a:gd name="connsiteY0" fmla="*/ 222421 h 253681"/>
              <a:gd name="connsiteX1" fmla="*/ 1519881 w 1804246"/>
              <a:gd name="connsiteY1" fmla="*/ 234778 h 253681"/>
              <a:gd name="connsiteX2" fmla="*/ 1804086 w 1804246"/>
              <a:gd name="connsiteY2" fmla="*/ 0 h 253681"/>
            </a:gdLst>
            <a:ahLst/>
            <a:cxnLst>
              <a:cxn ang="0">
                <a:pos x="connsiteX0" y="connsiteY0"/>
              </a:cxn>
              <a:cxn ang="0">
                <a:pos x="connsiteX1" y="connsiteY1"/>
              </a:cxn>
              <a:cxn ang="0">
                <a:pos x="connsiteX2" y="connsiteY2"/>
              </a:cxn>
            </a:cxnLst>
            <a:rect l="l" t="t" r="r" b="b"/>
            <a:pathLst>
              <a:path w="1804246" h="253681">
                <a:moveTo>
                  <a:pt x="0" y="222421"/>
                </a:moveTo>
                <a:cubicBezTo>
                  <a:pt x="609600" y="247134"/>
                  <a:pt x="1219200" y="271848"/>
                  <a:pt x="1519881" y="234778"/>
                </a:cubicBezTo>
                <a:cubicBezTo>
                  <a:pt x="1820562" y="197708"/>
                  <a:pt x="1804086" y="0"/>
                  <a:pt x="1804086"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22"/>
          <p:cNvSpPr/>
          <p:nvPr/>
        </p:nvSpPr>
        <p:spPr>
          <a:xfrm>
            <a:off x="2981019" y="4201297"/>
            <a:ext cx="1853110" cy="605481"/>
          </a:xfrm>
          <a:custGeom>
            <a:avLst/>
            <a:gdLst>
              <a:gd name="connsiteX0" fmla="*/ 34030 w 1853110"/>
              <a:gd name="connsiteY0" fmla="*/ 605481 h 605481"/>
              <a:gd name="connsiteX1" fmla="*/ 219381 w 1853110"/>
              <a:gd name="connsiteY1" fmla="*/ 518984 h 605481"/>
              <a:gd name="connsiteX2" fmla="*/ 1689835 w 1853110"/>
              <a:gd name="connsiteY2" fmla="*/ 494271 h 605481"/>
              <a:gd name="connsiteX3" fmla="*/ 1751619 w 1853110"/>
              <a:gd name="connsiteY3" fmla="*/ 0 h 605481"/>
            </a:gdLst>
            <a:ahLst/>
            <a:cxnLst>
              <a:cxn ang="0">
                <a:pos x="connsiteX0" y="connsiteY0"/>
              </a:cxn>
              <a:cxn ang="0">
                <a:pos x="connsiteX1" y="connsiteY1"/>
              </a:cxn>
              <a:cxn ang="0">
                <a:pos x="connsiteX2" y="connsiteY2"/>
              </a:cxn>
              <a:cxn ang="0">
                <a:pos x="connsiteX3" y="connsiteY3"/>
              </a:cxn>
            </a:cxnLst>
            <a:rect l="l" t="t" r="r" b="b"/>
            <a:pathLst>
              <a:path w="1853110" h="605481">
                <a:moveTo>
                  <a:pt x="34030" y="605481"/>
                </a:moveTo>
                <a:cubicBezTo>
                  <a:pt x="-11279" y="571500"/>
                  <a:pt x="-56587" y="537519"/>
                  <a:pt x="219381" y="518984"/>
                </a:cubicBezTo>
                <a:cubicBezTo>
                  <a:pt x="495349" y="500449"/>
                  <a:pt x="1434462" y="580768"/>
                  <a:pt x="1689835" y="494271"/>
                </a:cubicBezTo>
                <a:cubicBezTo>
                  <a:pt x="1945208" y="407774"/>
                  <a:pt x="1848413" y="203887"/>
                  <a:pt x="1751619"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p:cNvSpPr/>
          <p:nvPr/>
        </p:nvSpPr>
        <p:spPr>
          <a:xfrm>
            <a:off x="2817341" y="5906530"/>
            <a:ext cx="1149178" cy="307297"/>
          </a:xfrm>
          <a:custGeom>
            <a:avLst/>
            <a:gdLst>
              <a:gd name="connsiteX0" fmla="*/ 0 w 1149178"/>
              <a:gd name="connsiteY0" fmla="*/ 0 h 307297"/>
              <a:gd name="connsiteX1" fmla="*/ 605481 w 1149178"/>
              <a:gd name="connsiteY1" fmla="*/ 296562 h 307297"/>
              <a:gd name="connsiteX2" fmla="*/ 1149178 w 1149178"/>
              <a:gd name="connsiteY2" fmla="*/ 247135 h 307297"/>
            </a:gdLst>
            <a:ahLst/>
            <a:cxnLst>
              <a:cxn ang="0">
                <a:pos x="connsiteX0" y="connsiteY0"/>
              </a:cxn>
              <a:cxn ang="0">
                <a:pos x="connsiteX1" y="connsiteY1"/>
              </a:cxn>
              <a:cxn ang="0">
                <a:pos x="connsiteX2" y="connsiteY2"/>
              </a:cxn>
            </a:cxnLst>
            <a:rect l="l" t="t" r="r" b="b"/>
            <a:pathLst>
              <a:path w="1149178" h="307297">
                <a:moveTo>
                  <a:pt x="0" y="0"/>
                </a:moveTo>
                <a:cubicBezTo>
                  <a:pt x="206975" y="127686"/>
                  <a:pt x="413951" y="255373"/>
                  <a:pt x="605481" y="296562"/>
                </a:cubicBezTo>
                <a:cubicBezTo>
                  <a:pt x="797011" y="337751"/>
                  <a:pt x="1149178" y="247135"/>
                  <a:pt x="1149178" y="247135"/>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TextBox 127"/>
          <p:cNvSpPr txBox="1"/>
          <p:nvPr/>
        </p:nvSpPr>
        <p:spPr>
          <a:xfrm>
            <a:off x="3715593" y="2199775"/>
            <a:ext cx="838260" cy="276999"/>
          </a:xfrm>
          <a:prstGeom prst="rect">
            <a:avLst/>
          </a:prstGeom>
          <a:noFill/>
        </p:spPr>
        <p:txBody>
          <a:bodyPr wrap="square" rtlCol="0">
            <a:spAutoFit/>
          </a:bodyPr>
          <a:lstStyle/>
          <a:p>
            <a:r>
              <a:rPr lang="en-AU" sz="1200">
                <a:solidFill>
                  <a:srgbClr val="FF0000"/>
                </a:solidFill>
              </a:rPr>
              <a:t>Contracts</a:t>
            </a:r>
            <a:endParaRPr lang="en-US" sz="1200" dirty="0">
              <a:solidFill>
                <a:srgbClr val="FF0000"/>
              </a:solidFill>
            </a:endParaRPr>
          </a:p>
        </p:txBody>
      </p:sp>
      <p:sp>
        <p:nvSpPr>
          <p:cNvPr id="132" name="Oval 131"/>
          <p:cNvSpPr/>
          <p:nvPr/>
        </p:nvSpPr>
        <p:spPr>
          <a:xfrm>
            <a:off x="4122000" y="2065069"/>
            <a:ext cx="247030" cy="188798"/>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24"/>
          <p:cNvSpPr/>
          <p:nvPr/>
        </p:nvSpPr>
        <p:spPr>
          <a:xfrm>
            <a:off x="3707027" y="2074742"/>
            <a:ext cx="444843" cy="112404"/>
          </a:xfrm>
          <a:custGeom>
            <a:avLst/>
            <a:gdLst>
              <a:gd name="connsiteX0" fmla="*/ 0 w 444843"/>
              <a:gd name="connsiteY0" fmla="*/ 112404 h 112404"/>
              <a:gd name="connsiteX1" fmla="*/ 308919 w 444843"/>
              <a:gd name="connsiteY1" fmla="*/ 1193 h 112404"/>
              <a:gd name="connsiteX2" fmla="*/ 444843 w 444843"/>
              <a:gd name="connsiteY2" fmla="*/ 50620 h 112404"/>
            </a:gdLst>
            <a:ahLst/>
            <a:cxnLst>
              <a:cxn ang="0">
                <a:pos x="connsiteX0" y="connsiteY0"/>
              </a:cxn>
              <a:cxn ang="0">
                <a:pos x="connsiteX1" y="connsiteY1"/>
              </a:cxn>
              <a:cxn ang="0">
                <a:pos x="connsiteX2" y="connsiteY2"/>
              </a:cxn>
            </a:cxnLst>
            <a:rect l="l" t="t" r="r" b="b"/>
            <a:pathLst>
              <a:path w="444843" h="112404">
                <a:moveTo>
                  <a:pt x="0" y="112404"/>
                </a:moveTo>
                <a:cubicBezTo>
                  <a:pt x="117389" y="61947"/>
                  <a:pt x="234779" y="11490"/>
                  <a:pt x="308919" y="1193"/>
                </a:cubicBezTo>
                <a:cubicBezTo>
                  <a:pt x="383059" y="-9104"/>
                  <a:pt x="444843" y="50620"/>
                  <a:pt x="444843" y="5062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25"/>
          <p:cNvSpPr/>
          <p:nvPr/>
        </p:nvSpPr>
        <p:spPr>
          <a:xfrm>
            <a:off x="4223884" y="1889669"/>
            <a:ext cx="506292" cy="185073"/>
          </a:xfrm>
          <a:custGeom>
            <a:avLst/>
            <a:gdLst>
              <a:gd name="connsiteX0" fmla="*/ 2127 w 348116"/>
              <a:gd name="connsiteY0" fmla="*/ 198623 h 198623"/>
              <a:gd name="connsiteX1" fmla="*/ 51554 w 348116"/>
              <a:gd name="connsiteY1" fmla="*/ 25628 h 198623"/>
              <a:gd name="connsiteX2" fmla="*/ 348116 w 348116"/>
              <a:gd name="connsiteY2" fmla="*/ 915 h 198623"/>
            </a:gdLst>
            <a:ahLst/>
            <a:cxnLst>
              <a:cxn ang="0">
                <a:pos x="connsiteX0" y="connsiteY0"/>
              </a:cxn>
              <a:cxn ang="0">
                <a:pos x="connsiteX1" y="connsiteY1"/>
              </a:cxn>
              <a:cxn ang="0">
                <a:pos x="connsiteX2" y="connsiteY2"/>
              </a:cxn>
            </a:cxnLst>
            <a:rect l="l" t="t" r="r" b="b"/>
            <a:pathLst>
              <a:path w="348116" h="198623">
                <a:moveTo>
                  <a:pt x="2127" y="198623"/>
                </a:moveTo>
                <a:cubicBezTo>
                  <a:pt x="-1992" y="128601"/>
                  <a:pt x="-6111" y="58579"/>
                  <a:pt x="51554" y="25628"/>
                </a:cubicBezTo>
                <a:cubicBezTo>
                  <a:pt x="109219" y="-7323"/>
                  <a:pt x="348116" y="915"/>
                  <a:pt x="348116" y="915"/>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Oval 132"/>
          <p:cNvSpPr/>
          <p:nvPr/>
        </p:nvSpPr>
        <p:spPr>
          <a:xfrm>
            <a:off x="4715574" y="5101521"/>
            <a:ext cx="247030" cy="188798"/>
          </a:xfrm>
          <a:prstGeom prst="ellipse">
            <a:avLst/>
          </a:prstGeom>
          <a:solidFill>
            <a:srgbClr val="0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TextBox 133"/>
          <p:cNvSpPr txBox="1"/>
          <p:nvPr/>
        </p:nvSpPr>
        <p:spPr>
          <a:xfrm>
            <a:off x="5005945" y="4982859"/>
            <a:ext cx="1858295" cy="400110"/>
          </a:xfrm>
          <a:prstGeom prst="rect">
            <a:avLst/>
          </a:prstGeom>
          <a:noFill/>
        </p:spPr>
        <p:txBody>
          <a:bodyPr wrap="square" rtlCol="0">
            <a:spAutoFit/>
          </a:bodyPr>
          <a:lstStyle/>
          <a:p>
            <a:r>
              <a:rPr lang="en-US" sz="1000" dirty="0">
                <a:solidFill>
                  <a:srgbClr val="7F7F7F"/>
                </a:solidFill>
                <a:latin typeface="Arial"/>
                <a:cs typeface="Arial"/>
              </a:rPr>
              <a:t>Regional governance &amp; compliance frameworks </a:t>
            </a:r>
          </a:p>
        </p:txBody>
      </p:sp>
      <p:sp>
        <p:nvSpPr>
          <p:cNvPr id="27" name="Freeform 26"/>
          <p:cNvSpPr/>
          <p:nvPr/>
        </p:nvSpPr>
        <p:spPr>
          <a:xfrm>
            <a:off x="3954162" y="5165009"/>
            <a:ext cx="790833" cy="61899"/>
          </a:xfrm>
          <a:custGeom>
            <a:avLst/>
            <a:gdLst>
              <a:gd name="connsiteX0" fmla="*/ 0 w 790833"/>
              <a:gd name="connsiteY0" fmla="*/ 49542 h 61899"/>
              <a:gd name="connsiteX1" fmla="*/ 593124 w 790833"/>
              <a:gd name="connsiteY1" fmla="*/ 115 h 61899"/>
              <a:gd name="connsiteX2" fmla="*/ 790833 w 790833"/>
              <a:gd name="connsiteY2" fmla="*/ 61899 h 61899"/>
            </a:gdLst>
            <a:ahLst/>
            <a:cxnLst>
              <a:cxn ang="0">
                <a:pos x="connsiteX0" y="connsiteY0"/>
              </a:cxn>
              <a:cxn ang="0">
                <a:pos x="connsiteX1" y="connsiteY1"/>
              </a:cxn>
              <a:cxn ang="0">
                <a:pos x="connsiteX2" y="connsiteY2"/>
              </a:cxn>
            </a:cxnLst>
            <a:rect l="l" t="t" r="r" b="b"/>
            <a:pathLst>
              <a:path w="790833" h="61899">
                <a:moveTo>
                  <a:pt x="0" y="49542"/>
                </a:moveTo>
                <a:cubicBezTo>
                  <a:pt x="230659" y="23799"/>
                  <a:pt x="461319" y="-1944"/>
                  <a:pt x="593124" y="115"/>
                </a:cubicBezTo>
                <a:cubicBezTo>
                  <a:pt x="724929" y="2174"/>
                  <a:pt x="757881" y="32036"/>
                  <a:pt x="790833" y="61899"/>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27"/>
          <p:cNvSpPr/>
          <p:nvPr/>
        </p:nvSpPr>
        <p:spPr>
          <a:xfrm>
            <a:off x="4755842" y="4165705"/>
            <a:ext cx="298202" cy="962350"/>
          </a:xfrm>
          <a:custGeom>
            <a:avLst/>
            <a:gdLst>
              <a:gd name="connsiteX0" fmla="*/ 0 w 247265"/>
              <a:gd name="connsiteY0" fmla="*/ 0 h 926757"/>
              <a:gd name="connsiteX1" fmla="*/ 247136 w 247265"/>
              <a:gd name="connsiteY1" fmla="*/ 308919 h 926757"/>
              <a:gd name="connsiteX2" fmla="*/ 37071 w 247265"/>
              <a:gd name="connsiteY2" fmla="*/ 926757 h 926757"/>
              <a:gd name="connsiteX3" fmla="*/ 37071 w 247265"/>
              <a:gd name="connsiteY3" fmla="*/ 926757 h 926757"/>
            </a:gdLst>
            <a:ahLst/>
            <a:cxnLst>
              <a:cxn ang="0">
                <a:pos x="connsiteX0" y="connsiteY0"/>
              </a:cxn>
              <a:cxn ang="0">
                <a:pos x="connsiteX1" y="connsiteY1"/>
              </a:cxn>
              <a:cxn ang="0">
                <a:pos x="connsiteX2" y="connsiteY2"/>
              </a:cxn>
              <a:cxn ang="0">
                <a:pos x="connsiteX3" y="connsiteY3"/>
              </a:cxn>
            </a:cxnLst>
            <a:rect l="l" t="t" r="r" b="b"/>
            <a:pathLst>
              <a:path w="247265" h="926757">
                <a:moveTo>
                  <a:pt x="0" y="0"/>
                </a:moveTo>
                <a:cubicBezTo>
                  <a:pt x="120478" y="77229"/>
                  <a:pt x="240957" y="154459"/>
                  <a:pt x="247136" y="308919"/>
                </a:cubicBezTo>
                <a:cubicBezTo>
                  <a:pt x="253315" y="463379"/>
                  <a:pt x="37071" y="926757"/>
                  <a:pt x="37071" y="926757"/>
                </a:cubicBezTo>
                <a:lnTo>
                  <a:pt x="37071" y="926757"/>
                </a:ln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TextBox 135"/>
          <p:cNvSpPr txBox="1"/>
          <p:nvPr/>
        </p:nvSpPr>
        <p:spPr>
          <a:xfrm>
            <a:off x="4838100" y="5677953"/>
            <a:ext cx="2428075" cy="400110"/>
          </a:xfrm>
          <a:prstGeom prst="rect">
            <a:avLst/>
          </a:prstGeom>
          <a:noFill/>
        </p:spPr>
        <p:txBody>
          <a:bodyPr wrap="square" rtlCol="0">
            <a:spAutoFit/>
          </a:bodyPr>
          <a:lstStyle/>
          <a:p>
            <a:r>
              <a:rPr lang="en-US" sz="1000" dirty="0">
                <a:solidFill>
                  <a:srgbClr val="7F7F7F"/>
                </a:solidFill>
                <a:latin typeface="Arial"/>
                <a:cs typeface="Arial"/>
              </a:rPr>
              <a:t>Regional digital immune</a:t>
            </a:r>
          </a:p>
          <a:p>
            <a:r>
              <a:rPr lang="en-US" sz="1000" dirty="0">
                <a:solidFill>
                  <a:srgbClr val="7F7F7F"/>
                </a:solidFill>
                <a:latin typeface="Arial"/>
                <a:cs typeface="Arial"/>
              </a:rPr>
              <a:t> systems for resilience </a:t>
            </a:r>
          </a:p>
        </p:txBody>
      </p:sp>
      <p:sp>
        <p:nvSpPr>
          <p:cNvPr id="138" name="Oval 137"/>
          <p:cNvSpPr/>
          <p:nvPr/>
        </p:nvSpPr>
        <p:spPr>
          <a:xfrm>
            <a:off x="4557842" y="5829972"/>
            <a:ext cx="247030" cy="188798"/>
          </a:xfrm>
          <a:prstGeom prst="ellipse">
            <a:avLst/>
          </a:prstGeom>
          <a:solidFill>
            <a:srgbClr val="0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p:cNvSpPr/>
          <p:nvPr/>
        </p:nvSpPr>
        <p:spPr>
          <a:xfrm>
            <a:off x="4566314" y="5276335"/>
            <a:ext cx="265178" cy="580768"/>
          </a:xfrm>
          <a:custGeom>
            <a:avLst/>
            <a:gdLst>
              <a:gd name="connsiteX0" fmla="*/ 265178 w 265178"/>
              <a:gd name="connsiteY0" fmla="*/ 0 h 580768"/>
              <a:gd name="connsiteX1" fmla="*/ 5686 w 265178"/>
              <a:gd name="connsiteY1" fmla="*/ 345989 h 580768"/>
              <a:gd name="connsiteX2" fmla="*/ 79827 w 265178"/>
              <a:gd name="connsiteY2" fmla="*/ 580768 h 580768"/>
            </a:gdLst>
            <a:ahLst/>
            <a:cxnLst>
              <a:cxn ang="0">
                <a:pos x="connsiteX0" y="connsiteY0"/>
              </a:cxn>
              <a:cxn ang="0">
                <a:pos x="connsiteX1" y="connsiteY1"/>
              </a:cxn>
              <a:cxn ang="0">
                <a:pos x="connsiteX2" y="connsiteY2"/>
              </a:cxn>
            </a:cxnLst>
            <a:rect l="l" t="t" r="r" b="b"/>
            <a:pathLst>
              <a:path w="265178" h="580768">
                <a:moveTo>
                  <a:pt x="265178" y="0"/>
                </a:moveTo>
                <a:cubicBezTo>
                  <a:pt x="150878" y="124597"/>
                  <a:pt x="36578" y="249194"/>
                  <a:pt x="5686" y="345989"/>
                </a:cubicBezTo>
                <a:cubicBezTo>
                  <a:pt x="-25206" y="442784"/>
                  <a:pt x="79827" y="580768"/>
                  <a:pt x="79827" y="580768"/>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30"/>
          <p:cNvSpPr/>
          <p:nvPr/>
        </p:nvSpPr>
        <p:spPr>
          <a:xfrm>
            <a:off x="4707924" y="6017741"/>
            <a:ext cx="210367" cy="630194"/>
          </a:xfrm>
          <a:custGeom>
            <a:avLst/>
            <a:gdLst>
              <a:gd name="connsiteX0" fmla="*/ 37071 w 210367"/>
              <a:gd name="connsiteY0" fmla="*/ 0 h 630194"/>
              <a:gd name="connsiteX1" fmla="*/ 210065 w 210367"/>
              <a:gd name="connsiteY1" fmla="*/ 383059 h 630194"/>
              <a:gd name="connsiteX2" fmla="*/ 0 w 210367"/>
              <a:gd name="connsiteY2" fmla="*/ 630194 h 630194"/>
            </a:gdLst>
            <a:ahLst/>
            <a:cxnLst>
              <a:cxn ang="0">
                <a:pos x="connsiteX0" y="connsiteY0"/>
              </a:cxn>
              <a:cxn ang="0">
                <a:pos x="connsiteX1" y="connsiteY1"/>
              </a:cxn>
              <a:cxn ang="0">
                <a:pos x="connsiteX2" y="connsiteY2"/>
              </a:cxn>
            </a:cxnLst>
            <a:rect l="l" t="t" r="r" b="b"/>
            <a:pathLst>
              <a:path w="210367" h="630194">
                <a:moveTo>
                  <a:pt x="37071" y="0"/>
                </a:moveTo>
                <a:cubicBezTo>
                  <a:pt x="126657" y="139013"/>
                  <a:pt x="216243" y="278027"/>
                  <a:pt x="210065" y="383059"/>
                </a:cubicBezTo>
                <a:cubicBezTo>
                  <a:pt x="203887" y="488091"/>
                  <a:pt x="101943" y="559142"/>
                  <a:pt x="0" y="630194"/>
                </a:cubicBezTo>
              </a:path>
            </a:pathLst>
          </a:custGeom>
          <a:no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32"/>
          <p:cNvSpPr/>
          <p:nvPr/>
        </p:nvSpPr>
        <p:spPr>
          <a:xfrm>
            <a:off x="4077730" y="6153665"/>
            <a:ext cx="531340" cy="481913"/>
          </a:xfrm>
          <a:custGeom>
            <a:avLst/>
            <a:gdLst>
              <a:gd name="connsiteX0" fmla="*/ 0 w 531340"/>
              <a:gd name="connsiteY0" fmla="*/ 0 h 481913"/>
              <a:gd name="connsiteX1" fmla="*/ 420129 w 531340"/>
              <a:gd name="connsiteY1" fmla="*/ 135924 h 481913"/>
              <a:gd name="connsiteX2" fmla="*/ 531340 w 531340"/>
              <a:gd name="connsiteY2" fmla="*/ 481913 h 481913"/>
            </a:gdLst>
            <a:ahLst/>
            <a:cxnLst>
              <a:cxn ang="0">
                <a:pos x="connsiteX0" y="connsiteY0"/>
              </a:cxn>
              <a:cxn ang="0">
                <a:pos x="connsiteX1" y="connsiteY1"/>
              </a:cxn>
              <a:cxn ang="0">
                <a:pos x="connsiteX2" y="connsiteY2"/>
              </a:cxn>
            </a:cxnLst>
            <a:rect l="l" t="t" r="r" b="b"/>
            <a:pathLst>
              <a:path w="531340" h="481913">
                <a:moveTo>
                  <a:pt x="0" y="0"/>
                </a:moveTo>
                <a:cubicBezTo>
                  <a:pt x="165786" y="27802"/>
                  <a:pt x="331572" y="55605"/>
                  <a:pt x="420129" y="135924"/>
                </a:cubicBezTo>
                <a:cubicBezTo>
                  <a:pt x="508686" y="216243"/>
                  <a:pt x="520013" y="349078"/>
                  <a:pt x="531340" y="481913"/>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33"/>
          <p:cNvSpPr/>
          <p:nvPr/>
        </p:nvSpPr>
        <p:spPr>
          <a:xfrm>
            <a:off x="4720281" y="3459892"/>
            <a:ext cx="176095" cy="543697"/>
          </a:xfrm>
          <a:custGeom>
            <a:avLst/>
            <a:gdLst>
              <a:gd name="connsiteX0" fmla="*/ 160638 w 176095"/>
              <a:gd name="connsiteY0" fmla="*/ 0 h 543697"/>
              <a:gd name="connsiteX1" fmla="*/ 160638 w 176095"/>
              <a:gd name="connsiteY1" fmla="*/ 333632 h 543697"/>
              <a:gd name="connsiteX2" fmla="*/ 0 w 176095"/>
              <a:gd name="connsiteY2" fmla="*/ 543697 h 543697"/>
            </a:gdLst>
            <a:ahLst/>
            <a:cxnLst>
              <a:cxn ang="0">
                <a:pos x="connsiteX0" y="connsiteY0"/>
              </a:cxn>
              <a:cxn ang="0">
                <a:pos x="connsiteX1" y="connsiteY1"/>
              </a:cxn>
              <a:cxn ang="0">
                <a:pos x="connsiteX2" y="connsiteY2"/>
              </a:cxn>
            </a:cxnLst>
            <a:rect l="l" t="t" r="r" b="b"/>
            <a:pathLst>
              <a:path w="176095" h="543697">
                <a:moveTo>
                  <a:pt x="160638" y="0"/>
                </a:moveTo>
                <a:cubicBezTo>
                  <a:pt x="174024" y="121508"/>
                  <a:pt x="187411" y="243016"/>
                  <a:pt x="160638" y="333632"/>
                </a:cubicBezTo>
                <a:cubicBezTo>
                  <a:pt x="133865" y="424248"/>
                  <a:pt x="0" y="543697"/>
                  <a:pt x="0" y="543697"/>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Freeform 34"/>
          <p:cNvSpPr/>
          <p:nvPr/>
        </p:nvSpPr>
        <p:spPr>
          <a:xfrm>
            <a:off x="4747454" y="1331768"/>
            <a:ext cx="3138969" cy="2090051"/>
          </a:xfrm>
          <a:custGeom>
            <a:avLst/>
            <a:gdLst>
              <a:gd name="connsiteX0" fmla="*/ 9897 w 2692827"/>
              <a:gd name="connsiteY0" fmla="*/ 435248 h 1918059"/>
              <a:gd name="connsiteX1" fmla="*/ 257032 w 2692827"/>
              <a:gd name="connsiteY1" fmla="*/ 324037 h 1918059"/>
              <a:gd name="connsiteX2" fmla="*/ 1727487 w 2692827"/>
              <a:gd name="connsiteY2" fmla="*/ 15118 h 1918059"/>
              <a:gd name="connsiteX3" fmla="*/ 2654243 w 2692827"/>
              <a:gd name="connsiteY3" fmla="*/ 249897 h 1918059"/>
              <a:gd name="connsiteX4" fmla="*/ 2530676 w 2692827"/>
              <a:gd name="connsiteY4" fmla="*/ 1918059 h 19180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92827" h="1918059">
                <a:moveTo>
                  <a:pt x="9897" y="435248"/>
                </a:moveTo>
                <a:cubicBezTo>
                  <a:pt x="-9668" y="414653"/>
                  <a:pt x="-29233" y="394059"/>
                  <a:pt x="257032" y="324037"/>
                </a:cubicBezTo>
                <a:cubicBezTo>
                  <a:pt x="543297" y="254015"/>
                  <a:pt x="1327952" y="27475"/>
                  <a:pt x="1727487" y="15118"/>
                </a:cubicBezTo>
                <a:cubicBezTo>
                  <a:pt x="2127022" y="2761"/>
                  <a:pt x="2520378" y="-67260"/>
                  <a:pt x="2654243" y="249897"/>
                </a:cubicBezTo>
                <a:cubicBezTo>
                  <a:pt x="2788108" y="567054"/>
                  <a:pt x="2530676" y="1918059"/>
                  <a:pt x="2530676" y="1918059"/>
                </a:cubicBezTo>
              </a:path>
            </a:pathLst>
          </a:custGeom>
          <a:noFill/>
          <a:ln>
            <a:solidFill>
              <a:schemeClr val="tx1"/>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35"/>
          <p:cNvSpPr/>
          <p:nvPr/>
        </p:nvSpPr>
        <p:spPr>
          <a:xfrm>
            <a:off x="4673918" y="3779762"/>
            <a:ext cx="3490802" cy="2929958"/>
          </a:xfrm>
          <a:custGeom>
            <a:avLst/>
            <a:gdLst>
              <a:gd name="connsiteX0" fmla="*/ 71077 w 3018430"/>
              <a:gd name="connsiteY0" fmla="*/ 2755557 h 2755557"/>
              <a:gd name="connsiteX1" fmla="*/ 355282 w 3018430"/>
              <a:gd name="connsiteY1" fmla="*/ 2496065 h 2755557"/>
              <a:gd name="connsiteX2" fmla="*/ 2838990 w 3018430"/>
              <a:gd name="connsiteY2" fmla="*/ 1631092 h 2755557"/>
              <a:gd name="connsiteX3" fmla="*/ 2628925 w 3018430"/>
              <a:gd name="connsiteY3" fmla="*/ 0 h 2755557"/>
            </a:gdLst>
            <a:ahLst/>
            <a:cxnLst>
              <a:cxn ang="0">
                <a:pos x="connsiteX0" y="connsiteY0"/>
              </a:cxn>
              <a:cxn ang="0">
                <a:pos x="connsiteX1" y="connsiteY1"/>
              </a:cxn>
              <a:cxn ang="0">
                <a:pos x="connsiteX2" y="connsiteY2"/>
              </a:cxn>
              <a:cxn ang="0">
                <a:pos x="connsiteX3" y="connsiteY3"/>
              </a:cxn>
            </a:cxnLst>
            <a:rect l="l" t="t" r="r" b="b"/>
            <a:pathLst>
              <a:path w="3018430" h="2755557">
                <a:moveTo>
                  <a:pt x="71077" y="2755557"/>
                </a:moveTo>
                <a:cubicBezTo>
                  <a:pt x="-17480" y="2719516"/>
                  <a:pt x="-106037" y="2683476"/>
                  <a:pt x="355282" y="2496065"/>
                </a:cubicBezTo>
                <a:cubicBezTo>
                  <a:pt x="816601" y="2308654"/>
                  <a:pt x="2460050" y="2047103"/>
                  <a:pt x="2838990" y="1631092"/>
                </a:cubicBezTo>
                <a:cubicBezTo>
                  <a:pt x="3217930" y="1215081"/>
                  <a:pt x="2923427" y="607540"/>
                  <a:pt x="2628925" y="0"/>
                </a:cubicBezTo>
              </a:path>
            </a:pathLst>
          </a:custGeom>
          <a:noFill/>
          <a:ln>
            <a:solidFill>
              <a:schemeClr val="tx1"/>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0" name="Straight Connector 139"/>
          <p:cNvCxnSpPr/>
          <p:nvPr/>
        </p:nvCxnSpPr>
        <p:spPr>
          <a:xfrm flipH="1">
            <a:off x="4456787" y="1532076"/>
            <a:ext cx="9529" cy="5419233"/>
          </a:xfrm>
          <a:prstGeom prst="line">
            <a:avLst/>
          </a:prstGeom>
          <a:ln w="28575" cmpd="sng">
            <a:solidFill>
              <a:srgbClr val="FF0000"/>
            </a:solidFill>
            <a:prstDash val="dot"/>
          </a:ln>
        </p:spPr>
        <p:style>
          <a:lnRef idx="1">
            <a:schemeClr val="accent1"/>
          </a:lnRef>
          <a:fillRef idx="0">
            <a:schemeClr val="accent1"/>
          </a:fillRef>
          <a:effectRef idx="0">
            <a:schemeClr val="accent1"/>
          </a:effectRef>
          <a:fontRef idx="minor">
            <a:schemeClr val="tx1"/>
          </a:fontRef>
        </p:style>
      </p:cxnSp>
      <p:sp>
        <p:nvSpPr>
          <p:cNvPr id="135" name="TextBox 134"/>
          <p:cNvSpPr txBox="1"/>
          <p:nvPr/>
        </p:nvSpPr>
        <p:spPr>
          <a:xfrm>
            <a:off x="183730" y="42439"/>
            <a:ext cx="11670373" cy="1692771"/>
          </a:xfrm>
          <a:prstGeom prst="rect">
            <a:avLst/>
          </a:prstGeom>
          <a:noFill/>
        </p:spPr>
        <p:txBody>
          <a:bodyPr wrap="square" rtlCol="0">
            <a:spAutoFit/>
          </a:bodyPr>
          <a:lstStyle/>
          <a:p>
            <a:r>
              <a:rPr lang="en-US" sz="4000" dirty="0">
                <a:latin typeface="+mj-lt"/>
                <a:ea typeface="+mj-ea"/>
                <a:cs typeface="+mj-cs"/>
              </a:rPr>
              <a:t>Crime in a digital world</a:t>
            </a:r>
          </a:p>
          <a:p>
            <a:r>
              <a:rPr lang="en-US" sz="2400" dirty="0">
                <a:solidFill>
                  <a:srgbClr val="B09B71"/>
                </a:solidFill>
                <a:latin typeface="+mj-lt"/>
                <a:ea typeface="+mj-ea"/>
                <a:cs typeface="+mj-cs"/>
                <a:sym typeface="Helvetica Light"/>
              </a:rPr>
              <a:t>Key digital disruption that will impact all sectors</a:t>
            </a:r>
          </a:p>
          <a:p>
            <a:pPr algn="ctr"/>
            <a:endParaRPr lang="en-US" sz="4000" dirty="0">
              <a:latin typeface="+mj-lt"/>
              <a:ea typeface="+mj-ea"/>
              <a:cs typeface="+mj-cs"/>
            </a:endParaRPr>
          </a:p>
        </p:txBody>
      </p:sp>
    </p:spTree>
    <p:extLst>
      <p:ext uri="{BB962C8B-B14F-4D97-AF65-F5344CB8AC3E}">
        <p14:creationId xmlns:p14="http://schemas.microsoft.com/office/powerpoint/2010/main" val="13693928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2" name="Straight Connector 31"/>
          <p:cNvCxnSpPr/>
          <p:nvPr/>
        </p:nvCxnSpPr>
        <p:spPr>
          <a:xfrm flipH="1">
            <a:off x="-10912" y="600468"/>
            <a:ext cx="8319542" cy="2364874"/>
          </a:xfrm>
          <a:prstGeom prst="line">
            <a:avLst/>
          </a:prstGeom>
          <a:ln w="28575">
            <a:solidFill>
              <a:srgbClr val="B09B7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61497" y="1372327"/>
            <a:ext cx="1626629" cy="1015663"/>
          </a:xfrm>
          <a:prstGeom prst="rect">
            <a:avLst/>
          </a:prstGeom>
          <a:noFill/>
        </p:spPr>
        <p:txBody>
          <a:bodyPr wrap="square" rtlCol="0">
            <a:spAutoFit/>
          </a:bodyPr>
          <a:lstStyle/>
          <a:p>
            <a:r>
              <a:rPr lang="en-US" b="1" dirty="0"/>
              <a:t>Today</a:t>
            </a:r>
          </a:p>
          <a:p>
            <a:r>
              <a:rPr lang="en-US" sz="1400" dirty="0"/>
              <a:t>Understood and/or embraced by the enterprise</a:t>
            </a:r>
          </a:p>
        </p:txBody>
      </p:sp>
      <p:cxnSp>
        <p:nvCxnSpPr>
          <p:cNvPr id="116" name="Straight Connector 115"/>
          <p:cNvCxnSpPr/>
          <p:nvPr/>
        </p:nvCxnSpPr>
        <p:spPr>
          <a:xfrm flipH="1">
            <a:off x="1313276" y="2560662"/>
            <a:ext cx="41858" cy="4297338"/>
          </a:xfrm>
          <a:prstGeom prst="line">
            <a:avLst/>
          </a:prstGeom>
          <a:ln>
            <a:solidFill>
              <a:srgbClr val="B09B71"/>
            </a:solidFill>
            <a:prstDash val="dash"/>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183730" y="42439"/>
            <a:ext cx="11670373" cy="1692771"/>
          </a:xfrm>
          <a:prstGeom prst="rect">
            <a:avLst/>
          </a:prstGeom>
          <a:noFill/>
        </p:spPr>
        <p:txBody>
          <a:bodyPr wrap="square" rtlCol="0">
            <a:spAutoFit/>
          </a:bodyPr>
          <a:lstStyle/>
          <a:p>
            <a:r>
              <a:rPr lang="en-US" sz="4000" dirty="0">
                <a:latin typeface="+mj-lt"/>
                <a:ea typeface="+mj-ea"/>
                <a:cs typeface="+mj-cs"/>
              </a:rPr>
              <a:t>Smart City     </a:t>
            </a:r>
          </a:p>
          <a:p>
            <a:r>
              <a:rPr lang="en-US" sz="2400" dirty="0">
                <a:solidFill>
                  <a:srgbClr val="B09B71"/>
                </a:solidFill>
                <a:latin typeface="+mj-lt"/>
                <a:ea typeface="+mj-ea"/>
                <a:cs typeface="+mj-cs"/>
                <a:sym typeface="Helvetica Light"/>
              </a:rPr>
              <a:t>Key digital disruption that will impact all sectors</a:t>
            </a:r>
          </a:p>
          <a:p>
            <a:pPr algn="ctr"/>
            <a:endParaRPr lang="en-US" sz="4000" dirty="0">
              <a:latin typeface="+mj-lt"/>
              <a:ea typeface="+mj-ea"/>
              <a:cs typeface="+mj-cs"/>
            </a:endParaRPr>
          </a:p>
        </p:txBody>
      </p:sp>
      <p:sp>
        <p:nvSpPr>
          <p:cNvPr id="30" name="Oval 29"/>
          <p:cNvSpPr/>
          <p:nvPr/>
        </p:nvSpPr>
        <p:spPr>
          <a:xfrm>
            <a:off x="960389" y="3520244"/>
            <a:ext cx="247030" cy="188798"/>
          </a:xfrm>
          <a:prstGeom prst="ellipse">
            <a:avLst/>
          </a:prstGeom>
          <a:solidFill>
            <a:srgbClr val="B09B7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TextBox 76"/>
          <p:cNvSpPr txBox="1"/>
          <p:nvPr/>
        </p:nvSpPr>
        <p:spPr>
          <a:xfrm>
            <a:off x="12043" y="3458056"/>
            <a:ext cx="1077534" cy="461665"/>
          </a:xfrm>
          <a:prstGeom prst="rect">
            <a:avLst/>
          </a:prstGeom>
          <a:noFill/>
        </p:spPr>
        <p:txBody>
          <a:bodyPr wrap="square" rtlCol="0">
            <a:spAutoFit/>
          </a:bodyPr>
          <a:lstStyle/>
          <a:p>
            <a:r>
              <a:rPr lang="en-US" sz="1200" b="1" dirty="0">
                <a:solidFill>
                  <a:srgbClr val="B09B71"/>
                </a:solidFill>
              </a:rPr>
              <a:t>Enterprise Core systems</a:t>
            </a:r>
          </a:p>
        </p:txBody>
      </p:sp>
      <p:sp>
        <p:nvSpPr>
          <p:cNvPr id="129" name="TextBox 128"/>
          <p:cNvSpPr txBox="1"/>
          <p:nvPr/>
        </p:nvSpPr>
        <p:spPr>
          <a:xfrm>
            <a:off x="4635" y="4020324"/>
            <a:ext cx="1479476" cy="461665"/>
          </a:xfrm>
          <a:prstGeom prst="rect">
            <a:avLst/>
          </a:prstGeom>
          <a:noFill/>
        </p:spPr>
        <p:txBody>
          <a:bodyPr wrap="square" rtlCol="0">
            <a:spAutoFit/>
          </a:bodyPr>
          <a:lstStyle/>
          <a:p>
            <a:r>
              <a:rPr lang="en-US" sz="1200" b="1" dirty="0">
                <a:solidFill>
                  <a:srgbClr val="B09B71"/>
                </a:solidFill>
              </a:rPr>
              <a:t>Fledgling </a:t>
            </a:r>
          </a:p>
          <a:p>
            <a:r>
              <a:rPr lang="en-US" sz="1200" b="1" dirty="0">
                <a:solidFill>
                  <a:srgbClr val="B09B71"/>
                </a:solidFill>
              </a:rPr>
              <a:t>sharing Economy  </a:t>
            </a:r>
          </a:p>
        </p:txBody>
      </p:sp>
      <p:sp>
        <p:nvSpPr>
          <p:cNvPr id="130" name="TextBox 129"/>
          <p:cNvSpPr txBox="1"/>
          <p:nvPr/>
        </p:nvSpPr>
        <p:spPr>
          <a:xfrm>
            <a:off x="13662" y="6019375"/>
            <a:ext cx="1352170" cy="830997"/>
          </a:xfrm>
          <a:prstGeom prst="rect">
            <a:avLst/>
          </a:prstGeom>
          <a:noFill/>
        </p:spPr>
        <p:txBody>
          <a:bodyPr wrap="square" rtlCol="0">
            <a:spAutoFit/>
          </a:bodyPr>
          <a:lstStyle/>
          <a:p>
            <a:r>
              <a:rPr lang="en-US" sz="1200" b="1" dirty="0">
                <a:solidFill>
                  <a:srgbClr val="B09B71"/>
                </a:solidFill>
              </a:rPr>
              <a:t>Exponential growth of capacity or cost reduction</a:t>
            </a:r>
          </a:p>
        </p:txBody>
      </p:sp>
      <p:sp>
        <p:nvSpPr>
          <p:cNvPr id="131" name="TextBox 130"/>
          <p:cNvSpPr txBox="1"/>
          <p:nvPr/>
        </p:nvSpPr>
        <p:spPr>
          <a:xfrm>
            <a:off x="-340" y="4622638"/>
            <a:ext cx="1043359" cy="276999"/>
          </a:xfrm>
          <a:prstGeom prst="rect">
            <a:avLst/>
          </a:prstGeom>
          <a:noFill/>
        </p:spPr>
        <p:txBody>
          <a:bodyPr wrap="square" rtlCol="0">
            <a:spAutoFit/>
          </a:bodyPr>
          <a:lstStyle/>
          <a:p>
            <a:r>
              <a:rPr lang="en-US" sz="1200" b="1" dirty="0">
                <a:solidFill>
                  <a:srgbClr val="B09B71"/>
                </a:solidFill>
              </a:rPr>
              <a:t>Standards</a:t>
            </a:r>
          </a:p>
        </p:txBody>
      </p:sp>
      <p:sp>
        <p:nvSpPr>
          <p:cNvPr id="62" name="TextBox 61"/>
          <p:cNvSpPr txBox="1"/>
          <p:nvPr/>
        </p:nvSpPr>
        <p:spPr>
          <a:xfrm>
            <a:off x="9039" y="2896413"/>
            <a:ext cx="1316906" cy="461665"/>
          </a:xfrm>
          <a:prstGeom prst="rect">
            <a:avLst/>
          </a:prstGeom>
          <a:noFill/>
        </p:spPr>
        <p:txBody>
          <a:bodyPr wrap="square" rtlCol="0">
            <a:spAutoFit/>
          </a:bodyPr>
          <a:lstStyle/>
          <a:p>
            <a:r>
              <a:rPr lang="en-US" sz="1200" b="1" dirty="0">
                <a:solidFill>
                  <a:srgbClr val="B09B71"/>
                </a:solidFill>
              </a:rPr>
              <a:t>Business process automation</a:t>
            </a:r>
            <a:endParaRPr lang="en-US" sz="1200" dirty="0">
              <a:solidFill>
                <a:srgbClr val="B09B71"/>
              </a:solidFill>
            </a:endParaRPr>
          </a:p>
        </p:txBody>
      </p:sp>
      <p:sp>
        <p:nvSpPr>
          <p:cNvPr id="63" name="Oval 62"/>
          <p:cNvSpPr/>
          <p:nvPr/>
        </p:nvSpPr>
        <p:spPr>
          <a:xfrm>
            <a:off x="961625" y="3145878"/>
            <a:ext cx="247030" cy="188798"/>
          </a:xfrm>
          <a:prstGeom prst="ellipse">
            <a:avLst/>
          </a:prstGeom>
          <a:solidFill>
            <a:srgbClr val="B09B7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Oval 103"/>
          <p:cNvSpPr/>
          <p:nvPr/>
        </p:nvSpPr>
        <p:spPr>
          <a:xfrm>
            <a:off x="1397176" y="2960927"/>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Oval 120"/>
          <p:cNvSpPr/>
          <p:nvPr/>
        </p:nvSpPr>
        <p:spPr>
          <a:xfrm>
            <a:off x="4725929" y="1584193"/>
            <a:ext cx="1423688" cy="678293"/>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Oval 153"/>
          <p:cNvSpPr/>
          <p:nvPr/>
        </p:nvSpPr>
        <p:spPr>
          <a:xfrm>
            <a:off x="5617752" y="4436090"/>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Oval 154"/>
          <p:cNvSpPr/>
          <p:nvPr/>
        </p:nvSpPr>
        <p:spPr>
          <a:xfrm>
            <a:off x="3110793" y="2280796"/>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TextBox 158"/>
          <p:cNvSpPr txBox="1"/>
          <p:nvPr/>
        </p:nvSpPr>
        <p:spPr>
          <a:xfrm>
            <a:off x="3409587" y="2063983"/>
            <a:ext cx="1194555" cy="276999"/>
          </a:xfrm>
          <a:prstGeom prst="rect">
            <a:avLst/>
          </a:prstGeom>
          <a:noFill/>
        </p:spPr>
        <p:txBody>
          <a:bodyPr wrap="square" rtlCol="0">
            <a:spAutoFit/>
          </a:bodyPr>
          <a:lstStyle/>
          <a:p>
            <a:r>
              <a:rPr lang="en-US" sz="1200" dirty="0">
                <a:solidFill>
                  <a:srgbClr val="FF0000"/>
                </a:solidFill>
              </a:rPr>
              <a:t>Intelligent Bots</a:t>
            </a:r>
          </a:p>
        </p:txBody>
      </p:sp>
      <p:sp>
        <p:nvSpPr>
          <p:cNvPr id="176" name="TextBox 175"/>
          <p:cNvSpPr txBox="1"/>
          <p:nvPr/>
        </p:nvSpPr>
        <p:spPr>
          <a:xfrm>
            <a:off x="4899657" y="1763369"/>
            <a:ext cx="1293103" cy="307777"/>
          </a:xfrm>
          <a:prstGeom prst="rect">
            <a:avLst/>
          </a:prstGeom>
          <a:noFill/>
        </p:spPr>
        <p:txBody>
          <a:bodyPr wrap="square" rtlCol="0">
            <a:spAutoFit/>
          </a:bodyPr>
          <a:lstStyle/>
          <a:p>
            <a:r>
              <a:rPr lang="en-US" sz="1400" b="1" dirty="0">
                <a:solidFill>
                  <a:schemeClr val="bg1"/>
                </a:solidFill>
              </a:rPr>
              <a:t>Automation</a:t>
            </a:r>
          </a:p>
        </p:txBody>
      </p:sp>
      <p:sp>
        <p:nvSpPr>
          <p:cNvPr id="114" name="Oval 113"/>
          <p:cNvSpPr/>
          <p:nvPr/>
        </p:nvSpPr>
        <p:spPr>
          <a:xfrm>
            <a:off x="3675892" y="2998668"/>
            <a:ext cx="1423688" cy="678293"/>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TextBox 114"/>
          <p:cNvSpPr txBox="1"/>
          <p:nvPr/>
        </p:nvSpPr>
        <p:spPr>
          <a:xfrm>
            <a:off x="3830027" y="3178604"/>
            <a:ext cx="1293103" cy="307777"/>
          </a:xfrm>
          <a:prstGeom prst="rect">
            <a:avLst/>
          </a:prstGeom>
          <a:noFill/>
        </p:spPr>
        <p:txBody>
          <a:bodyPr wrap="square" rtlCol="0">
            <a:spAutoFit/>
          </a:bodyPr>
          <a:lstStyle/>
          <a:p>
            <a:r>
              <a:rPr lang="en-US" sz="1400" b="1" dirty="0">
                <a:solidFill>
                  <a:schemeClr val="bg1"/>
                </a:solidFill>
              </a:rPr>
              <a:t>Connectivity</a:t>
            </a:r>
          </a:p>
        </p:txBody>
      </p:sp>
      <p:sp>
        <p:nvSpPr>
          <p:cNvPr id="126" name="Oval 125"/>
          <p:cNvSpPr/>
          <p:nvPr/>
        </p:nvSpPr>
        <p:spPr>
          <a:xfrm>
            <a:off x="5611813" y="6119698"/>
            <a:ext cx="1423688" cy="678293"/>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TextBox 127"/>
          <p:cNvSpPr txBox="1"/>
          <p:nvPr/>
        </p:nvSpPr>
        <p:spPr>
          <a:xfrm>
            <a:off x="5883137" y="6197234"/>
            <a:ext cx="1293103" cy="523220"/>
          </a:xfrm>
          <a:prstGeom prst="rect">
            <a:avLst/>
          </a:prstGeom>
          <a:noFill/>
        </p:spPr>
        <p:txBody>
          <a:bodyPr wrap="square" rtlCol="0">
            <a:spAutoFit/>
          </a:bodyPr>
          <a:lstStyle/>
          <a:p>
            <a:r>
              <a:rPr lang="en-US" sz="1400" b="1" dirty="0">
                <a:solidFill>
                  <a:schemeClr val="bg1"/>
                </a:solidFill>
              </a:rPr>
              <a:t>S-Curve Adoption</a:t>
            </a:r>
          </a:p>
        </p:txBody>
      </p:sp>
      <p:sp>
        <p:nvSpPr>
          <p:cNvPr id="142" name="Oval 141"/>
          <p:cNvSpPr/>
          <p:nvPr/>
        </p:nvSpPr>
        <p:spPr>
          <a:xfrm>
            <a:off x="5864782" y="2797775"/>
            <a:ext cx="1423688" cy="678293"/>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TextBox 164"/>
          <p:cNvSpPr txBox="1"/>
          <p:nvPr/>
        </p:nvSpPr>
        <p:spPr>
          <a:xfrm>
            <a:off x="6018917" y="2977711"/>
            <a:ext cx="1293103" cy="307777"/>
          </a:xfrm>
          <a:prstGeom prst="rect">
            <a:avLst/>
          </a:prstGeom>
          <a:noFill/>
        </p:spPr>
        <p:txBody>
          <a:bodyPr wrap="square" rtlCol="0">
            <a:spAutoFit/>
          </a:bodyPr>
          <a:lstStyle/>
          <a:p>
            <a:r>
              <a:rPr lang="en-US" sz="1400" b="1" dirty="0">
                <a:solidFill>
                  <a:schemeClr val="bg1"/>
                </a:solidFill>
              </a:rPr>
              <a:t>Convergence</a:t>
            </a:r>
          </a:p>
        </p:txBody>
      </p:sp>
      <p:sp>
        <p:nvSpPr>
          <p:cNvPr id="170" name="Oval 169"/>
          <p:cNvSpPr/>
          <p:nvPr/>
        </p:nvSpPr>
        <p:spPr>
          <a:xfrm>
            <a:off x="9836939" y="1715238"/>
            <a:ext cx="1423688" cy="678293"/>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1" name="TextBox 170"/>
          <p:cNvSpPr txBox="1"/>
          <p:nvPr/>
        </p:nvSpPr>
        <p:spPr>
          <a:xfrm>
            <a:off x="9899470" y="1795197"/>
            <a:ext cx="1293103" cy="523220"/>
          </a:xfrm>
          <a:prstGeom prst="rect">
            <a:avLst/>
          </a:prstGeom>
          <a:noFill/>
        </p:spPr>
        <p:txBody>
          <a:bodyPr wrap="square" rtlCol="0">
            <a:spAutoFit/>
          </a:bodyPr>
          <a:lstStyle/>
          <a:p>
            <a:pPr algn="ctr"/>
            <a:r>
              <a:rPr lang="en-US" sz="1400" b="1" dirty="0">
                <a:solidFill>
                  <a:schemeClr val="bg1"/>
                </a:solidFill>
              </a:rPr>
              <a:t>Digital</a:t>
            </a:r>
          </a:p>
          <a:p>
            <a:pPr algn="ctr"/>
            <a:r>
              <a:rPr lang="en-US" sz="1400" b="1" dirty="0">
                <a:solidFill>
                  <a:schemeClr val="bg1"/>
                </a:solidFill>
              </a:rPr>
              <a:t>Economies</a:t>
            </a:r>
          </a:p>
        </p:txBody>
      </p:sp>
      <p:sp>
        <p:nvSpPr>
          <p:cNvPr id="172" name="Oval 171"/>
          <p:cNvSpPr/>
          <p:nvPr/>
        </p:nvSpPr>
        <p:spPr>
          <a:xfrm>
            <a:off x="7008681" y="4496150"/>
            <a:ext cx="1423688" cy="678293"/>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TextBox 172"/>
          <p:cNvSpPr txBox="1"/>
          <p:nvPr/>
        </p:nvSpPr>
        <p:spPr>
          <a:xfrm>
            <a:off x="7281293" y="4700658"/>
            <a:ext cx="1293103" cy="307777"/>
          </a:xfrm>
          <a:prstGeom prst="rect">
            <a:avLst/>
          </a:prstGeom>
          <a:noFill/>
        </p:spPr>
        <p:txBody>
          <a:bodyPr wrap="square" rtlCol="0">
            <a:spAutoFit/>
          </a:bodyPr>
          <a:lstStyle/>
          <a:p>
            <a:r>
              <a:rPr lang="en-US" sz="1400" b="1" dirty="0">
                <a:solidFill>
                  <a:schemeClr val="bg1"/>
                </a:solidFill>
              </a:rPr>
              <a:t>Crowds</a:t>
            </a:r>
          </a:p>
        </p:txBody>
      </p:sp>
      <p:sp>
        <p:nvSpPr>
          <p:cNvPr id="174" name="Oval 173"/>
          <p:cNvSpPr/>
          <p:nvPr/>
        </p:nvSpPr>
        <p:spPr>
          <a:xfrm>
            <a:off x="9624724" y="3045166"/>
            <a:ext cx="1423688" cy="678293"/>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5" name="TextBox 174"/>
          <p:cNvSpPr txBox="1"/>
          <p:nvPr/>
        </p:nvSpPr>
        <p:spPr>
          <a:xfrm>
            <a:off x="9673278" y="3229031"/>
            <a:ext cx="1682946" cy="307777"/>
          </a:xfrm>
          <a:prstGeom prst="rect">
            <a:avLst/>
          </a:prstGeom>
          <a:noFill/>
        </p:spPr>
        <p:txBody>
          <a:bodyPr wrap="square" rtlCol="0">
            <a:spAutoFit/>
          </a:bodyPr>
          <a:lstStyle/>
          <a:p>
            <a:r>
              <a:rPr lang="en-US" sz="1400" b="1" dirty="0">
                <a:solidFill>
                  <a:schemeClr val="bg1"/>
                </a:solidFill>
              </a:rPr>
              <a:t>commoditization</a:t>
            </a:r>
          </a:p>
        </p:txBody>
      </p:sp>
      <p:sp>
        <p:nvSpPr>
          <p:cNvPr id="177" name="Oval 176"/>
          <p:cNvSpPr/>
          <p:nvPr/>
        </p:nvSpPr>
        <p:spPr>
          <a:xfrm>
            <a:off x="8385359" y="5826500"/>
            <a:ext cx="1423688" cy="678293"/>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8" name="TextBox 177"/>
          <p:cNvSpPr txBox="1"/>
          <p:nvPr/>
        </p:nvSpPr>
        <p:spPr>
          <a:xfrm>
            <a:off x="8539494" y="6006436"/>
            <a:ext cx="1293103" cy="307777"/>
          </a:xfrm>
          <a:prstGeom prst="rect">
            <a:avLst/>
          </a:prstGeom>
          <a:noFill/>
        </p:spPr>
        <p:txBody>
          <a:bodyPr wrap="square" rtlCol="0">
            <a:spAutoFit/>
          </a:bodyPr>
          <a:lstStyle/>
          <a:p>
            <a:r>
              <a:rPr lang="en-US" sz="1400" b="1" dirty="0">
                <a:solidFill>
                  <a:schemeClr val="bg1"/>
                </a:solidFill>
              </a:rPr>
              <a:t>Sentiment</a:t>
            </a:r>
          </a:p>
        </p:txBody>
      </p:sp>
      <p:sp>
        <p:nvSpPr>
          <p:cNvPr id="179" name="Oval 178"/>
          <p:cNvSpPr/>
          <p:nvPr/>
        </p:nvSpPr>
        <p:spPr>
          <a:xfrm>
            <a:off x="4295125" y="3846565"/>
            <a:ext cx="1423688" cy="678293"/>
          </a:xfrm>
          <a:prstGeom prst="ellipse">
            <a:avLst/>
          </a:prstGeom>
          <a:solidFill>
            <a:srgbClr val="B09B7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0" name="TextBox 179"/>
          <p:cNvSpPr txBox="1"/>
          <p:nvPr/>
        </p:nvSpPr>
        <p:spPr>
          <a:xfrm>
            <a:off x="4461251" y="4022082"/>
            <a:ext cx="1293103" cy="307777"/>
          </a:xfrm>
          <a:prstGeom prst="rect">
            <a:avLst/>
          </a:prstGeom>
          <a:noFill/>
        </p:spPr>
        <p:txBody>
          <a:bodyPr wrap="square" rtlCol="0">
            <a:spAutoFit/>
          </a:bodyPr>
          <a:lstStyle/>
          <a:p>
            <a:r>
              <a:rPr lang="en-US" sz="1400" b="1" dirty="0">
                <a:solidFill>
                  <a:schemeClr val="bg1"/>
                </a:solidFill>
              </a:rPr>
              <a:t>Governance</a:t>
            </a:r>
          </a:p>
        </p:txBody>
      </p:sp>
      <p:sp>
        <p:nvSpPr>
          <p:cNvPr id="186" name="TextBox 185"/>
          <p:cNvSpPr txBox="1"/>
          <p:nvPr/>
        </p:nvSpPr>
        <p:spPr>
          <a:xfrm>
            <a:off x="2965167" y="2477569"/>
            <a:ext cx="1366184" cy="287402"/>
          </a:xfrm>
          <a:prstGeom prst="rect">
            <a:avLst/>
          </a:prstGeom>
          <a:noFill/>
          <a:ln>
            <a:noFill/>
          </a:ln>
        </p:spPr>
        <p:txBody>
          <a:bodyPr wrap="square" rtlCol="0">
            <a:spAutoFit/>
          </a:bodyPr>
          <a:lstStyle/>
          <a:p>
            <a:r>
              <a:rPr lang="en-US" sz="1200" dirty="0">
                <a:solidFill>
                  <a:srgbClr val="FF0000"/>
                </a:solidFill>
              </a:rPr>
              <a:t>Machine-learning</a:t>
            </a:r>
          </a:p>
        </p:txBody>
      </p:sp>
      <p:sp>
        <p:nvSpPr>
          <p:cNvPr id="192" name="TextBox 191"/>
          <p:cNvSpPr txBox="1"/>
          <p:nvPr/>
        </p:nvSpPr>
        <p:spPr>
          <a:xfrm>
            <a:off x="2854573" y="2161658"/>
            <a:ext cx="397365" cy="276999"/>
          </a:xfrm>
          <a:prstGeom prst="rect">
            <a:avLst/>
          </a:prstGeom>
          <a:noFill/>
        </p:spPr>
        <p:txBody>
          <a:bodyPr wrap="square" rtlCol="0">
            <a:spAutoFit/>
          </a:bodyPr>
          <a:lstStyle/>
          <a:p>
            <a:r>
              <a:rPr lang="en-US" sz="1200">
                <a:solidFill>
                  <a:srgbClr val="FF0000"/>
                </a:solidFill>
              </a:rPr>
              <a:t>AI</a:t>
            </a:r>
            <a:endParaRPr lang="en-US" sz="1200" dirty="0">
              <a:solidFill>
                <a:srgbClr val="FF0000"/>
              </a:solidFill>
            </a:endParaRPr>
          </a:p>
        </p:txBody>
      </p:sp>
      <p:sp>
        <p:nvSpPr>
          <p:cNvPr id="193" name="TextBox 192"/>
          <p:cNvSpPr txBox="1"/>
          <p:nvPr/>
        </p:nvSpPr>
        <p:spPr>
          <a:xfrm>
            <a:off x="1417332" y="2469594"/>
            <a:ext cx="1439059" cy="461665"/>
          </a:xfrm>
          <a:prstGeom prst="rect">
            <a:avLst/>
          </a:prstGeom>
          <a:noFill/>
        </p:spPr>
        <p:txBody>
          <a:bodyPr wrap="square" rtlCol="0">
            <a:spAutoFit/>
          </a:bodyPr>
          <a:lstStyle/>
          <a:p>
            <a:r>
              <a:rPr lang="en-US" sz="1200" dirty="0">
                <a:solidFill>
                  <a:srgbClr val="FF0000"/>
                </a:solidFill>
              </a:rPr>
              <a:t>Multi system/party process automation</a:t>
            </a:r>
          </a:p>
        </p:txBody>
      </p:sp>
      <p:sp>
        <p:nvSpPr>
          <p:cNvPr id="194" name="TextBox 193"/>
          <p:cNvSpPr txBox="1"/>
          <p:nvPr/>
        </p:nvSpPr>
        <p:spPr>
          <a:xfrm>
            <a:off x="1386630" y="3430918"/>
            <a:ext cx="814674" cy="461665"/>
          </a:xfrm>
          <a:prstGeom prst="rect">
            <a:avLst/>
          </a:prstGeom>
          <a:noFill/>
        </p:spPr>
        <p:txBody>
          <a:bodyPr wrap="square" rtlCol="0">
            <a:spAutoFit/>
          </a:bodyPr>
          <a:lstStyle/>
          <a:p>
            <a:r>
              <a:rPr lang="en-US" sz="1200" dirty="0">
                <a:solidFill>
                  <a:srgbClr val="FF0000"/>
                </a:solidFill>
              </a:rPr>
              <a:t>Suppliers systems</a:t>
            </a:r>
          </a:p>
        </p:txBody>
      </p:sp>
      <p:sp>
        <p:nvSpPr>
          <p:cNvPr id="195" name="TextBox 194"/>
          <p:cNvSpPr txBox="1"/>
          <p:nvPr/>
        </p:nvSpPr>
        <p:spPr>
          <a:xfrm>
            <a:off x="6200595" y="1150363"/>
            <a:ext cx="1128255" cy="276999"/>
          </a:xfrm>
          <a:prstGeom prst="rect">
            <a:avLst/>
          </a:prstGeom>
          <a:noFill/>
        </p:spPr>
        <p:txBody>
          <a:bodyPr wrap="square" rtlCol="0">
            <a:spAutoFit/>
          </a:bodyPr>
          <a:lstStyle/>
          <a:p>
            <a:r>
              <a:rPr lang="en-US" sz="1200" dirty="0">
                <a:solidFill>
                  <a:srgbClr val="FF0000"/>
                </a:solidFill>
              </a:rPr>
              <a:t>Quantum logic </a:t>
            </a:r>
          </a:p>
        </p:txBody>
      </p:sp>
      <p:sp>
        <p:nvSpPr>
          <p:cNvPr id="196" name="TextBox 195"/>
          <p:cNvSpPr txBox="1"/>
          <p:nvPr/>
        </p:nvSpPr>
        <p:spPr>
          <a:xfrm>
            <a:off x="1324033" y="4783493"/>
            <a:ext cx="942231" cy="461665"/>
          </a:xfrm>
          <a:prstGeom prst="rect">
            <a:avLst/>
          </a:prstGeom>
          <a:noFill/>
        </p:spPr>
        <p:txBody>
          <a:bodyPr wrap="square" rtlCol="0">
            <a:spAutoFit/>
          </a:bodyPr>
          <a:lstStyle/>
          <a:p>
            <a:r>
              <a:rPr lang="en-US" sz="1200" dirty="0">
                <a:solidFill>
                  <a:srgbClr val="FF0000"/>
                </a:solidFill>
              </a:rPr>
              <a:t>Business agreements</a:t>
            </a:r>
          </a:p>
        </p:txBody>
      </p:sp>
      <p:sp>
        <p:nvSpPr>
          <p:cNvPr id="197" name="TextBox 196"/>
          <p:cNvSpPr txBox="1"/>
          <p:nvPr/>
        </p:nvSpPr>
        <p:spPr>
          <a:xfrm>
            <a:off x="3231892" y="3152261"/>
            <a:ext cx="459964" cy="276999"/>
          </a:xfrm>
          <a:prstGeom prst="rect">
            <a:avLst/>
          </a:prstGeom>
          <a:noFill/>
        </p:spPr>
        <p:txBody>
          <a:bodyPr wrap="square" rtlCol="0">
            <a:spAutoFit/>
          </a:bodyPr>
          <a:lstStyle/>
          <a:p>
            <a:r>
              <a:rPr lang="en-US" sz="1200">
                <a:solidFill>
                  <a:srgbClr val="FF0000"/>
                </a:solidFill>
              </a:rPr>
              <a:t>IOT</a:t>
            </a:r>
            <a:endParaRPr lang="en-US" sz="1200" dirty="0">
              <a:solidFill>
                <a:srgbClr val="FF0000"/>
              </a:solidFill>
            </a:endParaRPr>
          </a:p>
        </p:txBody>
      </p:sp>
      <p:sp>
        <p:nvSpPr>
          <p:cNvPr id="198" name="TextBox 197"/>
          <p:cNvSpPr txBox="1"/>
          <p:nvPr/>
        </p:nvSpPr>
        <p:spPr>
          <a:xfrm>
            <a:off x="1999966" y="3116737"/>
            <a:ext cx="1335784" cy="276999"/>
          </a:xfrm>
          <a:prstGeom prst="rect">
            <a:avLst/>
          </a:prstGeom>
          <a:noFill/>
        </p:spPr>
        <p:txBody>
          <a:bodyPr wrap="square" rtlCol="0">
            <a:spAutoFit/>
          </a:bodyPr>
          <a:lstStyle/>
          <a:p>
            <a:r>
              <a:rPr lang="en-US" sz="1200">
                <a:solidFill>
                  <a:srgbClr val="FF0000"/>
                </a:solidFill>
              </a:rPr>
              <a:t>Customer devices</a:t>
            </a:r>
            <a:endParaRPr lang="en-US" sz="1200" dirty="0">
              <a:solidFill>
                <a:srgbClr val="FF0000"/>
              </a:solidFill>
            </a:endParaRPr>
          </a:p>
        </p:txBody>
      </p:sp>
      <p:sp>
        <p:nvSpPr>
          <p:cNvPr id="199" name="Oval 198"/>
          <p:cNvSpPr/>
          <p:nvPr/>
        </p:nvSpPr>
        <p:spPr>
          <a:xfrm>
            <a:off x="4423449" y="2276677"/>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0" name="Oval 199"/>
          <p:cNvSpPr/>
          <p:nvPr/>
        </p:nvSpPr>
        <p:spPr>
          <a:xfrm>
            <a:off x="4155560" y="1802376"/>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1" name="Oval 200"/>
          <p:cNvSpPr/>
          <p:nvPr/>
        </p:nvSpPr>
        <p:spPr>
          <a:xfrm>
            <a:off x="6125785" y="1423184"/>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2" name="Oval 201"/>
          <p:cNvSpPr/>
          <p:nvPr/>
        </p:nvSpPr>
        <p:spPr>
          <a:xfrm>
            <a:off x="2448334" y="3337814"/>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3" name="Oval 202"/>
          <p:cNvSpPr/>
          <p:nvPr/>
        </p:nvSpPr>
        <p:spPr>
          <a:xfrm>
            <a:off x="3218739" y="3372901"/>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4" name="Oval 203"/>
          <p:cNvSpPr/>
          <p:nvPr/>
        </p:nvSpPr>
        <p:spPr>
          <a:xfrm>
            <a:off x="1441852" y="4012467"/>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 name="Oval 204"/>
          <p:cNvSpPr/>
          <p:nvPr/>
        </p:nvSpPr>
        <p:spPr>
          <a:xfrm>
            <a:off x="1793967" y="3314762"/>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 name="TextBox 205"/>
          <p:cNvSpPr txBox="1"/>
          <p:nvPr/>
        </p:nvSpPr>
        <p:spPr>
          <a:xfrm>
            <a:off x="3053255" y="5027073"/>
            <a:ext cx="929921" cy="276999"/>
          </a:xfrm>
          <a:prstGeom prst="rect">
            <a:avLst/>
          </a:prstGeom>
          <a:noFill/>
        </p:spPr>
        <p:txBody>
          <a:bodyPr wrap="square" rtlCol="0">
            <a:spAutoFit/>
          </a:bodyPr>
          <a:lstStyle/>
          <a:p>
            <a:r>
              <a:rPr lang="en-US" sz="1200">
                <a:solidFill>
                  <a:srgbClr val="FF0000"/>
                </a:solidFill>
              </a:rPr>
              <a:t>Regulations</a:t>
            </a:r>
            <a:endParaRPr lang="en-US" sz="1200" dirty="0">
              <a:solidFill>
                <a:srgbClr val="FF0000"/>
              </a:solidFill>
            </a:endParaRPr>
          </a:p>
        </p:txBody>
      </p:sp>
      <p:sp>
        <p:nvSpPr>
          <p:cNvPr id="207" name="TextBox 206"/>
          <p:cNvSpPr txBox="1"/>
          <p:nvPr/>
        </p:nvSpPr>
        <p:spPr>
          <a:xfrm>
            <a:off x="3110793" y="4330401"/>
            <a:ext cx="1190022" cy="276999"/>
          </a:xfrm>
          <a:prstGeom prst="rect">
            <a:avLst/>
          </a:prstGeom>
          <a:noFill/>
        </p:spPr>
        <p:txBody>
          <a:bodyPr wrap="square" rtlCol="0">
            <a:spAutoFit/>
          </a:bodyPr>
          <a:lstStyle/>
          <a:p>
            <a:r>
              <a:rPr lang="en-US" sz="1200" dirty="0">
                <a:solidFill>
                  <a:srgbClr val="FF0000"/>
                </a:solidFill>
              </a:rPr>
              <a:t>Digital contracts</a:t>
            </a:r>
          </a:p>
        </p:txBody>
      </p:sp>
      <p:sp>
        <p:nvSpPr>
          <p:cNvPr id="208" name="TextBox 207"/>
          <p:cNvSpPr txBox="1"/>
          <p:nvPr/>
        </p:nvSpPr>
        <p:spPr>
          <a:xfrm>
            <a:off x="3610304" y="4716158"/>
            <a:ext cx="1716537" cy="276999"/>
          </a:xfrm>
          <a:prstGeom prst="rect">
            <a:avLst/>
          </a:prstGeom>
          <a:noFill/>
        </p:spPr>
        <p:txBody>
          <a:bodyPr wrap="square" rtlCol="0">
            <a:spAutoFit/>
          </a:bodyPr>
          <a:lstStyle/>
          <a:p>
            <a:r>
              <a:rPr lang="en-US" sz="1200" dirty="0">
                <a:solidFill>
                  <a:srgbClr val="FF0000"/>
                </a:solidFill>
              </a:rPr>
              <a:t>Laws (Multi distortional)</a:t>
            </a:r>
          </a:p>
        </p:txBody>
      </p:sp>
      <p:sp>
        <p:nvSpPr>
          <p:cNvPr id="209" name="TextBox 208"/>
          <p:cNvSpPr txBox="1"/>
          <p:nvPr/>
        </p:nvSpPr>
        <p:spPr>
          <a:xfrm>
            <a:off x="2371795" y="4791348"/>
            <a:ext cx="782593" cy="276999"/>
          </a:xfrm>
          <a:prstGeom prst="rect">
            <a:avLst/>
          </a:prstGeom>
          <a:noFill/>
        </p:spPr>
        <p:txBody>
          <a:bodyPr wrap="square" rtlCol="0">
            <a:spAutoFit/>
          </a:bodyPr>
          <a:lstStyle/>
          <a:p>
            <a:r>
              <a:rPr lang="en-US" sz="1200" dirty="0">
                <a:solidFill>
                  <a:srgbClr val="FF0000"/>
                </a:solidFill>
              </a:rPr>
              <a:t>Consent </a:t>
            </a:r>
          </a:p>
        </p:txBody>
      </p:sp>
      <p:sp>
        <p:nvSpPr>
          <p:cNvPr id="210" name="TextBox 209"/>
          <p:cNvSpPr txBox="1"/>
          <p:nvPr/>
        </p:nvSpPr>
        <p:spPr>
          <a:xfrm>
            <a:off x="6465346" y="5281470"/>
            <a:ext cx="824136" cy="276999"/>
          </a:xfrm>
          <a:prstGeom prst="rect">
            <a:avLst/>
          </a:prstGeom>
          <a:noFill/>
        </p:spPr>
        <p:txBody>
          <a:bodyPr wrap="square" rtlCol="0">
            <a:spAutoFit/>
          </a:bodyPr>
          <a:lstStyle/>
          <a:p>
            <a:r>
              <a:rPr lang="en-US" sz="1200" dirty="0">
                <a:solidFill>
                  <a:srgbClr val="FF0000"/>
                </a:solidFill>
              </a:rPr>
              <a:t>Excluded</a:t>
            </a:r>
          </a:p>
        </p:txBody>
      </p:sp>
      <p:sp>
        <p:nvSpPr>
          <p:cNvPr id="211" name="TextBox 210"/>
          <p:cNvSpPr txBox="1"/>
          <p:nvPr/>
        </p:nvSpPr>
        <p:spPr>
          <a:xfrm>
            <a:off x="2925701" y="3725980"/>
            <a:ext cx="1058310" cy="276999"/>
          </a:xfrm>
          <a:prstGeom prst="rect">
            <a:avLst/>
          </a:prstGeom>
          <a:noFill/>
        </p:spPr>
        <p:txBody>
          <a:bodyPr wrap="square" rtlCol="0">
            <a:spAutoFit/>
          </a:bodyPr>
          <a:lstStyle/>
          <a:p>
            <a:r>
              <a:rPr lang="en-US" sz="1200" dirty="0">
                <a:solidFill>
                  <a:srgbClr val="FF0000"/>
                </a:solidFill>
              </a:rPr>
              <a:t>Multi Clouds</a:t>
            </a:r>
          </a:p>
        </p:txBody>
      </p:sp>
      <p:sp>
        <p:nvSpPr>
          <p:cNvPr id="212" name="Oval 211"/>
          <p:cNvSpPr/>
          <p:nvPr/>
        </p:nvSpPr>
        <p:spPr>
          <a:xfrm>
            <a:off x="6431070" y="3605413"/>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3" name="Oval 212"/>
          <p:cNvSpPr/>
          <p:nvPr/>
        </p:nvSpPr>
        <p:spPr>
          <a:xfrm>
            <a:off x="1536068" y="4633970"/>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4" name="Oval 213"/>
          <p:cNvSpPr/>
          <p:nvPr/>
        </p:nvSpPr>
        <p:spPr>
          <a:xfrm>
            <a:off x="2521174" y="4594072"/>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5" name="Oval 214"/>
          <p:cNvSpPr/>
          <p:nvPr/>
        </p:nvSpPr>
        <p:spPr>
          <a:xfrm>
            <a:off x="2718036" y="3653010"/>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reeform 3"/>
          <p:cNvSpPr/>
          <p:nvPr/>
        </p:nvSpPr>
        <p:spPr>
          <a:xfrm>
            <a:off x="1175657" y="3360057"/>
            <a:ext cx="642257" cy="210457"/>
          </a:xfrm>
          <a:custGeom>
            <a:avLst/>
            <a:gdLst>
              <a:gd name="connsiteX0" fmla="*/ 0 w 642257"/>
              <a:gd name="connsiteY0" fmla="*/ 210457 h 210457"/>
              <a:gd name="connsiteX1" fmla="*/ 283029 w 642257"/>
              <a:gd name="connsiteY1" fmla="*/ 14514 h 210457"/>
              <a:gd name="connsiteX2" fmla="*/ 642257 w 642257"/>
              <a:gd name="connsiteY2" fmla="*/ 14514 h 210457"/>
            </a:gdLst>
            <a:ahLst/>
            <a:cxnLst>
              <a:cxn ang="0">
                <a:pos x="connsiteX0" y="connsiteY0"/>
              </a:cxn>
              <a:cxn ang="0">
                <a:pos x="connsiteX1" y="connsiteY1"/>
              </a:cxn>
              <a:cxn ang="0">
                <a:pos x="connsiteX2" y="connsiteY2"/>
              </a:cxn>
            </a:cxnLst>
            <a:rect l="l" t="t" r="r" b="b"/>
            <a:pathLst>
              <a:path w="642257" h="210457">
                <a:moveTo>
                  <a:pt x="0" y="210457"/>
                </a:moveTo>
                <a:cubicBezTo>
                  <a:pt x="87993" y="128814"/>
                  <a:pt x="175986" y="47171"/>
                  <a:pt x="283029" y="14514"/>
                </a:cubicBezTo>
                <a:cubicBezTo>
                  <a:pt x="390072" y="-18143"/>
                  <a:pt x="642257" y="14514"/>
                  <a:pt x="642257" y="14514"/>
                </a:cubicBezTo>
              </a:path>
            </a:pathLst>
          </a:custGeom>
          <a:no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5"/>
          <p:cNvSpPr/>
          <p:nvPr/>
        </p:nvSpPr>
        <p:spPr>
          <a:xfrm>
            <a:off x="1197429" y="3123547"/>
            <a:ext cx="338639" cy="194177"/>
          </a:xfrm>
          <a:custGeom>
            <a:avLst/>
            <a:gdLst>
              <a:gd name="connsiteX0" fmla="*/ 0 w 326571"/>
              <a:gd name="connsiteY0" fmla="*/ 108857 h 128209"/>
              <a:gd name="connsiteX1" fmla="*/ 206828 w 326571"/>
              <a:gd name="connsiteY1" fmla="*/ 119743 h 128209"/>
              <a:gd name="connsiteX2" fmla="*/ 326571 w 326571"/>
              <a:gd name="connsiteY2" fmla="*/ 0 h 128209"/>
            </a:gdLst>
            <a:ahLst/>
            <a:cxnLst>
              <a:cxn ang="0">
                <a:pos x="connsiteX0" y="connsiteY0"/>
              </a:cxn>
              <a:cxn ang="0">
                <a:pos x="connsiteX1" y="connsiteY1"/>
              </a:cxn>
              <a:cxn ang="0">
                <a:pos x="connsiteX2" y="connsiteY2"/>
              </a:cxn>
            </a:cxnLst>
            <a:rect l="l" t="t" r="r" b="b"/>
            <a:pathLst>
              <a:path w="326571" h="128209">
                <a:moveTo>
                  <a:pt x="0" y="108857"/>
                </a:moveTo>
                <a:cubicBezTo>
                  <a:pt x="76200" y="123371"/>
                  <a:pt x="152400" y="137886"/>
                  <a:pt x="206828" y="119743"/>
                </a:cubicBezTo>
                <a:cubicBezTo>
                  <a:pt x="261257" y="101600"/>
                  <a:pt x="326571" y="0"/>
                  <a:pt x="326571" y="0"/>
                </a:cubicBezTo>
              </a:path>
            </a:pathLst>
          </a:custGeom>
          <a:no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a:off x="1632857" y="2449286"/>
            <a:ext cx="1502229" cy="625085"/>
          </a:xfrm>
          <a:custGeom>
            <a:avLst/>
            <a:gdLst>
              <a:gd name="connsiteX0" fmla="*/ 0 w 1502229"/>
              <a:gd name="connsiteY0" fmla="*/ 598714 h 625085"/>
              <a:gd name="connsiteX1" fmla="*/ 1055914 w 1502229"/>
              <a:gd name="connsiteY1" fmla="*/ 555171 h 625085"/>
              <a:gd name="connsiteX2" fmla="*/ 1502229 w 1502229"/>
              <a:gd name="connsiteY2" fmla="*/ 0 h 625085"/>
            </a:gdLst>
            <a:ahLst/>
            <a:cxnLst>
              <a:cxn ang="0">
                <a:pos x="connsiteX0" y="connsiteY0"/>
              </a:cxn>
              <a:cxn ang="0">
                <a:pos x="connsiteX1" y="connsiteY1"/>
              </a:cxn>
              <a:cxn ang="0">
                <a:pos x="connsiteX2" y="connsiteY2"/>
              </a:cxn>
            </a:cxnLst>
            <a:rect l="l" t="t" r="r" b="b"/>
            <a:pathLst>
              <a:path w="1502229" h="625085">
                <a:moveTo>
                  <a:pt x="0" y="598714"/>
                </a:moveTo>
                <a:cubicBezTo>
                  <a:pt x="402771" y="626835"/>
                  <a:pt x="805543" y="654957"/>
                  <a:pt x="1055914" y="555171"/>
                </a:cubicBezTo>
                <a:cubicBezTo>
                  <a:pt x="1306285" y="455385"/>
                  <a:pt x="1502229" y="0"/>
                  <a:pt x="1502229"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p:nvPr/>
        </p:nvSpPr>
        <p:spPr>
          <a:xfrm>
            <a:off x="3222171" y="1951321"/>
            <a:ext cx="969072" cy="334679"/>
          </a:xfrm>
          <a:custGeom>
            <a:avLst/>
            <a:gdLst>
              <a:gd name="connsiteX0" fmla="*/ 0 w 870858"/>
              <a:gd name="connsiteY0" fmla="*/ 293914 h 293914"/>
              <a:gd name="connsiteX1" fmla="*/ 261258 w 870858"/>
              <a:gd name="connsiteY1" fmla="*/ 87085 h 293914"/>
              <a:gd name="connsiteX2" fmla="*/ 870858 w 870858"/>
              <a:gd name="connsiteY2" fmla="*/ 0 h 293914"/>
            </a:gdLst>
            <a:ahLst/>
            <a:cxnLst>
              <a:cxn ang="0">
                <a:pos x="connsiteX0" y="connsiteY0"/>
              </a:cxn>
              <a:cxn ang="0">
                <a:pos x="connsiteX1" y="connsiteY1"/>
              </a:cxn>
              <a:cxn ang="0">
                <a:pos x="connsiteX2" y="connsiteY2"/>
              </a:cxn>
            </a:cxnLst>
            <a:rect l="l" t="t" r="r" b="b"/>
            <a:pathLst>
              <a:path w="870858" h="293914">
                <a:moveTo>
                  <a:pt x="0" y="293914"/>
                </a:moveTo>
                <a:cubicBezTo>
                  <a:pt x="58057" y="214992"/>
                  <a:pt x="116115" y="136071"/>
                  <a:pt x="261258" y="87085"/>
                </a:cubicBezTo>
                <a:cubicBezTo>
                  <a:pt x="406401" y="38099"/>
                  <a:pt x="870858" y="0"/>
                  <a:pt x="870858"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p:cNvSpPr/>
          <p:nvPr/>
        </p:nvSpPr>
        <p:spPr>
          <a:xfrm flipV="1">
            <a:off x="3341914" y="2381795"/>
            <a:ext cx="1097076" cy="45719"/>
          </a:xfrm>
          <a:custGeom>
            <a:avLst/>
            <a:gdLst>
              <a:gd name="connsiteX0" fmla="*/ 0 w 1045029"/>
              <a:gd name="connsiteY0" fmla="*/ 0 h 217715"/>
              <a:gd name="connsiteX1" fmla="*/ 674915 w 1045029"/>
              <a:gd name="connsiteY1" fmla="*/ 87086 h 217715"/>
              <a:gd name="connsiteX2" fmla="*/ 1045029 w 1045029"/>
              <a:gd name="connsiteY2" fmla="*/ 217715 h 217715"/>
            </a:gdLst>
            <a:ahLst/>
            <a:cxnLst>
              <a:cxn ang="0">
                <a:pos x="connsiteX0" y="connsiteY0"/>
              </a:cxn>
              <a:cxn ang="0">
                <a:pos x="connsiteX1" y="connsiteY1"/>
              </a:cxn>
              <a:cxn ang="0">
                <a:pos x="connsiteX2" y="connsiteY2"/>
              </a:cxn>
            </a:cxnLst>
            <a:rect l="l" t="t" r="r" b="b"/>
            <a:pathLst>
              <a:path w="1045029" h="217715">
                <a:moveTo>
                  <a:pt x="0" y="0"/>
                </a:moveTo>
                <a:cubicBezTo>
                  <a:pt x="250371" y="25400"/>
                  <a:pt x="500743" y="50800"/>
                  <a:pt x="674915" y="87086"/>
                </a:cubicBezTo>
                <a:cubicBezTo>
                  <a:pt x="849087" y="123372"/>
                  <a:pt x="1045029" y="217715"/>
                  <a:pt x="1045029" y="217715"/>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10"/>
          <p:cNvSpPr/>
          <p:nvPr/>
        </p:nvSpPr>
        <p:spPr>
          <a:xfrm>
            <a:off x="4378362" y="1724356"/>
            <a:ext cx="374208" cy="75866"/>
          </a:xfrm>
          <a:custGeom>
            <a:avLst/>
            <a:gdLst>
              <a:gd name="connsiteX0" fmla="*/ 0 w 555171"/>
              <a:gd name="connsiteY0" fmla="*/ 120601 h 175030"/>
              <a:gd name="connsiteX1" fmla="*/ 250371 w 555171"/>
              <a:gd name="connsiteY1" fmla="*/ 858 h 175030"/>
              <a:gd name="connsiteX2" fmla="*/ 555171 w 555171"/>
              <a:gd name="connsiteY2" fmla="*/ 175030 h 175030"/>
            </a:gdLst>
            <a:ahLst/>
            <a:cxnLst>
              <a:cxn ang="0">
                <a:pos x="connsiteX0" y="connsiteY0"/>
              </a:cxn>
              <a:cxn ang="0">
                <a:pos x="connsiteX1" y="connsiteY1"/>
              </a:cxn>
              <a:cxn ang="0">
                <a:pos x="connsiteX2" y="connsiteY2"/>
              </a:cxn>
            </a:cxnLst>
            <a:rect l="l" t="t" r="r" b="b"/>
            <a:pathLst>
              <a:path w="555171" h="175030">
                <a:moveTo>
                  <a:pt x="0" y="120601"/>
                </a:moveTo>
                <a:cubicBezTo>
                  <a:pt x="78921" y="56194"/>
                  <a:pt x="157843" y="-8213"/>
                  <a:pt x="250371" y="858"/>
                </a:cubicBezTo>
                <a:cubicBezTo>
                  <a:pt x="342899" y="9929"/>
                  <a:pt x="555171" y="175030"/>
                  <a:pt x="555171" y="17503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1"/>
          <p:cNvSpPr/>
          <p:nvPr/>
        </p:nvSpPr>
        <p:spPr>
          <a:xfrm>
            <a:off x="4651446" y="2247450"/>
            <a:ext cx="631372" cy="169501"/>
          </a:xfrm>
          <a:custGeom>
            <a:avLst/>
            <a:gdLst>
              <a:gd name="connsiteX0" fmla="*/ 0 w 631372"/>
              <a:gd name="connsiteY0" fmla="*/ 119743 h 169501"/>
              <a:gd name="connsiteX1" fmla="*/ 272143 w 631372"/>
              <a:gd name="connsiteY1" fmla="*/ 163286 h 169501"/>
              <a:gd name="connsiteX2" fmla="*/ 631372 w 631372"/>
              <a:gd name="connsiteY2" fmla="*/ 0 h 169501"/>
            </a:gdLst>
            <a:ahLst/>
            <a:cxnLst>
              <a:cxn ang="0">
                <a:pos x="connsiteX0" y="connsiteY0"/>
              </a:cxn>
              <a:cxn ang="0">
                <a:pos x="connsiteX1" y="connsiteY1"/>
              </a:cxn>
              <a:cxn ang="0">
                <a:pos x="connsiteX2" y="connsiteY2"/>
              </a:cxn>
            </a:cxnLst>
            <a:rect l="l" t="t" r="r" b="b"/>
            <a:pathLst>
              <a:path w="631372" h="169501">
                <a:moveTo>
                  <a:pt x="0" y="119743"/>
                </a:moveTo>
                <a:cubicBezTo>
                  <a:pt x="83457" y="151493"/>
                  <a:pt x="166914" y="183243"/>
                  <a:pt x="272143" y="163286"/>
                </a:cubicBezTo>
                <a:cubicBezTo>
                  <a:pt x="377372" y="143329"/>
                  <a:pt x="631372" y="0"/>
                  <a:pt x="631372"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12"/>
          <p:cNvSpPr/>
          <p:nvPr/>
        </p:nvSpPr>
        <p:spPr>
          <a:xfrm>
            <a:off x="6077246" y="1569012"/>
            <a:ext cx="207303" cy="283029"/>
          </a:xfrm>
          <a:custGeom>
            <a:avLst/>
            <a:gdLst>
              <a:gd name="connsiteX0" fmla="*/ 0 w 207303"/>
              <a:gd name="connsiteY0" fmla="*/ 283029 h 283029"/>
              <a:gd name="connsiteX1" fmla="*/ 195942 w 207303"/>
              <a:gd name="connsiteY1" fmla="*/ 163286 h 283029"/>
              <a:gd name="connsiteX2" fmla="*/ 185057 w 207303"/>
              <a:gd name="connsiteY2" fmla="*/ 0 h 283029"/>
            </a:gdLst>
            <a:ahLst/>
            <a:cxnLst>
              <a:cxn ang="0">
                <a:pos x="connsiteX0" y="connsiteY0"/>
              </a:cxn>
              <a:cxn ang="0">
                <a:pos x="connsiteX1" y="connsiteY1"/>
              </a:cxn>
              <a:cxn ang="0">
                <a:pos x="connsiteX2" y="connsiteY2"/>
              </a:cxn>
            </a:cxnLst>
            <a:rect l="l" t="t" r="r" b="b"/>
            <a:pathLst>
              <a:path w="207303" h="283029">
                <a:moveTo>
                  <a:pt x="0" y="283029"/>
                </a:moveTo>
                <a:cubicBezTo>
                  <a:pt x="82549" y="246743"/>
                  <a:pt x="165099" y="210457"/>
                  <a:pt x="195942" y="163286"/>
                </a:cubicBezTo>
                <a:cubicBezTo>
                  <a:pt x="226785" y="116115"/>
                  <a:pt x="185057" y="0"/>
                  <a:pt x="185057"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13"/>
          <p:cNvSpPr/>
          <p:nvPr/>
        </p:nvSpPr>
        <p:spPr>
          <a:xfrm>
            <a:off x="1632857" y="2466527"/>
            <a:ext cx="2828394" cy="592360"/>
          </a:xfrm>
          <a:custGeom>
            <a:avLst/>
            <a:gdLst>
              <a:gd name="connsiteX0" fmla="*/ 0 w 2656114"/>
              <a:gd name="connsiteY0" fmla="*/ 293915 h 293915"/>
              <a:gd name="connsiteX1" fmla="*/ 1055914 w 2656114"/>
              <a:gd name="connsiteY1" fmla="*/ 261258 h 293915"/>
              <a:gd name="connsiteX2" fmla="*/ 2656114 w 2656114"/>
              <a:gd name="connsiteY2" fmla="*/ 0 h 293915"/>
            </a:gdLst>
            <a:ahLst/>
            <a:cxnLst>
              <a:cxn ang="0">
                <a:pos x="connsiteX0" y="connsiteY0"/>
              </a:cxn>
              <a:cxn ang="0">
                <a:pos x="connsiteX1" y="connsiteY1"/>
              </a:cxn>
              <a:cxn ang="0">
                <a:pos x="connsiteX2" y="connsiteY2"/>
              </a:cxn>
            </a:cxnLst>
            <a:rect l="l" t="t" r="r" b="b"/>
            <a:pathLst>
              <a:path w="2656114" h="293915">
                <a:moveTo>
                  <a:pt x="0" y="293915"/>
                </a:moveTo>
                <a:lnTo>
                  <a:pt x="1055914" y="261258"/>
                </a:lnTo>
                <a:cubicBezTo>
                  <a:pt x="1498600" y="212272"/>
                  <a:pt x="2656114" y="0"/>
                  <a:pt x="2656114"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4"/>
          <p:cNvSpPr/>
          <p:nvPr/>
        </p:nvSpPr>
        <p:spPr>
          <a:xfrm>
            <a:off x="4378362" y="1879600"/>
            <a:ext cx="275875" cy="410637"/>
          </a:xfrm>
          <a:custGeom>
            <a:avLst/>
            <a:gdLst>
              <a:gd name="connsiteX0" fmla="*/ 0 w 188968"/>
              <a:gd name="connsiteY0" fmla="*/ 0 h 620485"/>
              <a:gd name="connsiteX1" fmla="*/ 185057 w 188968"/>
              <a:gd name="connsiteY1" fmla="*/ 174171 h 620485"/>
              <a:gd name="connsiteX2" fmla="*/ 130628 w 188968"/>
              <a:gd name="connsiteY2" fmla="*/ 620485 h 620485"/>
            </a:gdLst>
            <a:ahLst/>
            <a:cxnLst>
              <a:cxn ang="0">
                <a:pos x="connsiteX0" y="connsiteY0"/>
              </a:cxn>
              <a:cxn ang="0">
                <a:pos x="connsiteX1" y="connsiteY1"/>
              </a:cxn>
              <a:cxn ang="0">
                <a:pos x="connsiteX2" y="connsiteY2"/>
              </a:cxn>
            </a:cxnLst>
            <a:rect l="l" t="t" r="r" b="b"/>
            <a:pathLst>
              <a:path w="188968" h="620485">
                <a:moveTo>
                  <a:pt x="0" y="0"/>
                </a:moveTo>
                <a:cubicBezTo>
                  <a:pt x="81643" y="35378"/>
                  <a:pt x="163286" y="70757"/>
                  <a:pt x="185057" y="174171"/>
                </a:cubicBezTo>
                <a:cubicBezTo>
                  <a:pt x="206828" y="277585"/>
                  <a:pt x="130628" y="620485"/>
                  <a:pt x="130628" y="620485"/>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9" name="Oval 218"/>
          <p:cNvSpPr/>
          <p:nvPr/>
        </p:nvSpPr>
        <p:spPr>
          <a:xfrm>
            <a:off x="7607737" y="1710526"/>
            <a:ext cx="1423688" cy="678293"/>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0" name="TextBox 219"/>
          <p:cNvSpPr txBox="1"/>
          <p:nvPr/>
        </p:nvSpPr>
        <p:spPr>
          <a:xfrm>
            <a:off x="7772787" y="1939933"/>
            <a:ext cx="1293103" cy="307777"/>
          </a:xfrm>
          <a:prstGeom prst="rect">
            <a:avLst/>
          </a:prstGeom>
          <a:noFill/>
        </p:spPr>
        <p:txBody>
          <a:bodyPr wrap="square" rtlCol="0">
            <a:spAutoFit/>
          </a:bodyPr>
          <a:lstStyle/>
          <a:p>
            <a:r>
              <a:rPr lang="en-US" sz="1400" b="1" dirty="0">
                <a:solidFill>
                  <a:schemeClr val="bg1"/>
                </a:solidFill>
              </a:rPr>
              <a:t>Digital assets</a:t>
            </a:r>
          </a:p>
        </p:txBody>
      </p:sp>
      <p:sp>
        <p:nvSpPr>
          <p:cNvPr id="17" name="Freeform 16"/>
          <p:cNvSpPr/>
          <p:nvPr/>
        </p:nvSpPr>
        <p:spPr>
          <a:xfrm>
            <a:off x="2017986" y="3426372"/>
            <a:ext cx="515007" cy="171449"/>
          </a:xfrm>
          <a:custGeom>
            <a:avLst/>
            <a:gdLst>
              <a:gd name="connsiteX0" fmla="*/ 0 w 515007"/>
              <a:gd name="connsiteY0" fmla="*/ 0 h 171449"/>
              <a:gd name="connsiteX1" fmla="*/ 136635 w 515007"/>
              <a:gd name="connsiteY1" fmla="*/ 168166 h 171449"/>
              <a:gd name="connsiteX2" fmla="*/ 515007 w 515007"/>
              <a:gd name="connsiteY2" fmla="*/ 115614 h 171449"/>
            </a:gdLst>
            <a:ahLst/>
            <a:cxnLst>
              <a:cxn ang="0">
                <a:pos x="connsiteX0" y="connsiteY0"/>
              </a:cxn>
              <a:cxn ang="0">
                <a:pos x="connsiteX1" y="connsiteY1"/>
              </a:cxn>
              <a:cxn ang="0">
                <a:pos x="connsiteX2" y="connsiteY2"/>
              </a:cxn>
            </a:cxnLst>
            <a:rect l="l" t="t" r="r" b="b"/>
            <a:pathLst>
              <a:path w="515007" h="171449">
                <a:moveTo>
                  <a:pt x="0" y="0"/>
                </a:moveTo>
                <a:cubicBezTo>
                  <a:pt x="25400" y="74448"/>
                  <a:pt x="50801" y="148897"/>
                  <a:pt x="136635" y="168166"/>
                </a:cubicBezTo>
                <a:cubicBezTo>
                  <a:pt x="222469" y="187435"/>
                  <a:pt x="515007" y="115614"/>
                  <a:pt x="515007" y="115614"/>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8"/>
          <p:cNvSpPr/>
          <p:nvPr/>
        </p:nvSpPr>
        <p:spPr>
          <a:xfrm>
            <a:off x="2569387" y="3520966"/>
            <a:ext cx="142282" cy="273268"/>
          </a:xfrm>
          <a:custGeom>
            <a:avLst/>
            <a:gdLst>
              <a:gd name="connsiteX0" fmla="*/ 5647 w 142282"/>
              <a:gd name="connsiteY0" fmla="*/ 0 h 273268"/>
              <a:gd name="connsiteX1" fmla="*/ 16158 w 142282"/>
              <a:gd name="connsiteY1" fmla="*/ 189186 h 273268"/>
              <a:gd name="connsiteX2" fmla="*/ 142282 w 142282"/>
              <a:gd name="connsiteY2" fmla="*/ 273268 h 273268"/>
            </a:gdLst>
            <a:ahLst/>
            <a:cxnLst>
              <a:cxn ang="0">
                <a:pos x="connsiteX0" y="connsiteY0"/>
              </a:cxn>
              <a:cxn ang="0">
                <a:pos x="connsiteX1" y="connsiteY1"/>
              </a:cxn>
              <a:cxn ang="0">
                <a:pos x="connsiteX2" y="connsiteY2"/>
              </a:cxn>
            </a:cxnLst>
            <a:rect l="l" t="t" r="r" b="b"/>
            <a:pathLst>
              <a:path w="142282" h="273268">
                <a:moveTo>
                  <a:pt x="5647" y="0"/>
                </a:moveTo>
                <a:cubicBezTo>
                  <a:pt x="-484" y="71820"/>
                  <a:pt x="-6614" y="143641"/>
                  <a:pt x="16158" y="189186"/>
                </a:cubicBezTo>
                <a:cubicBezTo>
                  <a:pt x="38930" y="234731"/>
                  <a:pt x="90606" y="253999"/>
                  <a:pt x="142282" y="273268"/>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19"/>
          <p:cNvSpPr/>
          <p:nvPr/>
        </p:nvSpPr>
        <p:spPr>
          <a:xfrm>
            <a:off x="2659117" y="3384331"/>
            <a:ext cx="567559" cy="192559"/>
          </a:xfrm>
          <a:custGeom>
            <a:avLst/>
            <a:gdLst>
              <a:gd name="connsiteX0" fmla="*/ 0 w 567559"/>
              <a:gd name="connsiteY0" fmla="*/ 0 h 192559"/>
              <a:gd name="connsiteX1" fmla="*/ 252249 w 567559"/>
              <a:gd name="connsiteY1" fmla="*/ 189186 h 192559"/>
              <a:gd name="connsiteX2" fmla="*/ 567559 w 567559"/>
              <a:gd name="connsiteY2" fmla="*/ 126124 h 192559"/>
            </a:gdLst>
            <a:ahLst/>
            <a:cxnLst>
              <a:cxn ang="0">
                <a:pos x="connsiteX0" y="connsiteY0"/>
              </a:cxn>
              <a:cxn ang="0">
                <a:pos x="connsiteX1" y="connsiteY1"/>
              </a:cxn>
              <a:cxn ang="0">
                <a:pos x="connsiteX2" y="connsiteY2"/>
              </a:cxn>
            </a:cxnLst>
            <a:rect l="l" t="t" r="r" b="b"/>
            <a:pathLst>
              <a:path w="567559" h="192559">
                <a:moveTo>
                  <a:pt x="0" y="0"/>
                </a:moveTo>
                <a:cubicBezTo>
                  <a:pt x="78828" y="84082"/>
                  <a:pt x="157656" y="168165"/>
                  <a:pt x="252249" y="189186"/>
                </a:cubicBezTo>
                <a:cubicBezTo>
                  <a:pt x="346842" y="210207"/>
                  <a:pt x="567559" y="126124"/>
                  <a:pt x="567559" y="126124"/>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20"/>
          <p:cNvSpPr/>
          <p:nvPr/>
        </p:nvSpPr>
        <p:spPr>
          <a:xfrm>
            <a:off x="2953407" y="3573429"/>
            <a:ext cx="987972" cy="157743"/>
          </a:xfrm>
          <a:custGeom>
            <a:avLst/>
            <a:gdLst>
              <a:gd name="connsiteX0" fmla="*/ 0 w 987972"/>
              <a:gd name="connsiteY0" fmla="*/ 157743 h 157743"/>
              <a:gd name="connsiteX1" fmla="*/ 304800 w 987972"/>
              <a:gd name="connsiteY1" fmla="*/ 126212 h 157743"/>
              <a:gd name="connsiteX2" fmla="*/ 367862 w 987972"/>
              <a:gd name="connsiteY2" fmla="*/ 88 h 157743"/>
              <a:gd name="connsiteX3" fmla="*/ 725214 w 987972"/>
              <a:gd name="connsiteY3" fmla="*/ 105192 h 157743"/>
              <a:gd name="connsiteX4" fmla="*/ 987972 w 987972"/>
              <a:gd name="connsiteY4" fmla="*/ 42130 h 1577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7972" h="157743">
                <a:moveTo>
                  <a:pt x="0" y="157743"/>
                </a:moveTo>
                <a:cubicBezTo>
                  <a:pt x="121745" y="155115"/>
                  <a:pt x="243490" y="152488"/>
                  <a:pt x="304800" y="126212"/>
                </a:cubicBezTo>
                <a:cubicBezTo>
                  <a:pt x="366110" y="99936"/>
                  <a:pt x="297793" y="3591"/>
                  <a:pt x="367862" y="88"/>
                </a:cubicBezTo>
                <a:cubicBezTo>
                  <a:pt x="437931" y="-3415"/>
                  <a:pt x="621862" y="98185"/>
                  <a:pt x="725214" y="105192"/>
                </a:cubicBezTo>
                <a:cubicBezTo>
                  <a:pt x="828566" y="112199"/>
                  <a:pt x="908269" y="77164"/>
                  <a:pt x="987972" y="4213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1" name="Oval 220"/>
          <p:cNvSpPr/>
          <p:nvPr/>
        </p:nvSpPr>
        <p:spPr>
          <a:xfrm>
            <a:off x="967283" y="4686297"/>
            <a:ext cx="247030" cy="188798"/>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7" name="Oval 226"/>
          <p:cNvSpPr/>
          <p:nvPr/>
        </p:nvSpPr>
        <p:spPr>
          <a:xfrm>
            <a:off x="3282553" y="4208365"/>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8" name="Oval 227"/>
          <p:cNvSpPr/>
          <p:nvPr/>
        </p:nvSpPr>
        <p:spPr>
          <a:xfrm>
            <a:off x="3377036" y="4875281"/>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9" name="Oval 228"/>
          <p:cNvSpPr/>
          <p:nvPr/>
        </p:nvSpPr>
        <p:spPr>
          <a:xfrm>
            <a:off x="4279853" y="4584964"/>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25"/>
          <p:cNvSpPr/>
          <p:nvPr/>
        </p:nvSpPr>
        <p:spPr>
          <a:xfrm>
            <a:off x="1166648" y="4693087"/>
            <a:ext cx="367862" cy="110141"/>
          </a:xfrm>
          <a:custGeom>
            <a:avLst/>
            <a:gdLst>
              <a:gd name="connsiteX0" fmla="*/ 0 w 367862"/>
              <a:gd name="connsiteY0" fmla="*/ 110141 h 110141"/>
              <a:gd name="connsiteX1" fmla="*/ 115614 w 367862"/>
              <a:gd name="connsiteY1" fmla="*/ 5037 h 110141"/>
              <a:gd name="connsiteX2" fmla="*/ 367862 w 367862"/>
              <a:gd name="connsiteY2" fmla="*/ 15547 h 110141"/>
            </a:gdLst>
            <a:ahLst/>
            <a:cxnLst>
              <a:cxn ang="0">
                <a:pos x="connsiteX0" y="connsiteY0"/>
              </a:cxn>
              <a:cxn ang="0">
                <a:pos x="connsiteX1" y="connsiteY1"/>
              </a:cxn>
              <a:cxn ang="0">
                <a:pos x="connsiteX2" y="connsiteY2"/>
              </a:cxn>
            </a:cxnLst>
            <a:rect l="l" t="t" r="r" b="b"/>
            <a:pathLst>
              <a:path w="367862" h="110141">
                <a:moveTo>
                  <a:pt x="0" y="110141"/>
                </a:moveTo>
                <a:cubicBezTo>
                  <a:pt x="27152" y="65472"/>
                  <a:pt x="54304" y="20803"/>
                  <a:pt x="115614" y="5037"/>
                </a:cubicBezTo>
                <a:cubicBezTo>
                  <a:pt x="176924" y="-10729"/>
                  <a:pt x="367862" y="15547"/>
                  <a:pt x="367862" y="15547"/>
                </a:cubicBezTo>
              </a:path>
            </a:pathLst>
          </a:custGeom>
          <a:no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26"/>
          <p:cNvSpPr/>
          <p:nvPr/>
        </p:nvSpPr>
        <p:spPr>
          <a:xfrm>
            <a:off x="1786759" y="4598312"/>
            <a:ext cx="798786" cy="141854"/>
          </a:xfrm>
          <a:custGeom>
            <a:avLst/>
            <a:gdLst>
              <a:gd name="connsiteX0" fmla="*/ 0 w 798786"/>
              <a:gd name="connsiteY0" fmla="*/ 141854 h 141854"/>
              <a:gd name="connsiteX1" fmla="*/ 168165 w 798786"/>
              <a:gd name="connsiteY1" fmla="*/ 5219 h 141854"/>
              <a:gd name="connsiteX2" fmla="*/ 798786 w 798786"/>
              <a:gd name="connsiteY2" fmla="*/ 26240 h 141854"/>
            </a:gdLst>
            <a:ahLst/>
            <a:cxnLst>
              <a:cxn ang="0">
                <a:pos x="connsiteX0" y="connsiteY0"/>
              </a:cxn>
              <a:cxn ang="0">
                <a:pos x="connsiteX1" y="connsiteY1"/>
              </a:cxn>
              <a:cxn ang="0">
                <a:pos x="connsiteX2" y="connsiteY2"/>
              </a:cxn>
            </a:cxnLst>
            <a:rect l="l" t="t" r="r" b="b"/>
            <a:pathLst>
              <a:path w="798786" h="141854">
                <a:moveTo>
                  <a:pt x="0" y="141854"/>
                </a:moveTo>
                <a:cubicBezTo>
                  <a:pt x="17517" y="83171"/>
                  <a:pt x="35034" y="24488"/>
                  <a:pt x="168165" y="5219"/>
                </a:cubicBezTo>
                <a:cubicBezTo>
                  <a:pt x="301296" y="-14050"/>
                  <a:pt x="798786" y="26240"/>
                  <a:pt x="798786" y="2624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27"/>
          <p:cNvSpPr/>
          <p:nvPr/>
        </p:nvSpPr>
        <p:spPr>
          <a:xfrm>
            <a:off x="2669628" y="4309241"/>
            <a:ext cx="620110" cy="283780"/>
          </a:xfrm>
          <a:custGeom>
            <a:avLst/>
            <a:gdLst>
              <a:gd name="connsiteX0" fmla="*/ 0 w 620110"/>
              <a:gd name="connsiteY0" fmla="*/ 283780 h 283780"/>
              <a:gd name="connsiteX1" fmla="*/ 136634 w 620110"/>
              <a:gd name="connsiteY1" fmla="*/ 73573 h 283780"/>
              <a:gd name="connsiteX2" fmla="*/ 620110 w 620110"/>
              <a:gd name="connsiteY2" fmla="*/ 0 h 283780"/>
            </a:gdLst>
            <a:ahLst/>
            <a:cxnLst>
              <a:cxn ang="0">
                <a:pos x="connsiteX0" y="connsiteY0"/>
              </a:cxn>
              <a:cxn ang="0">
                <a:pos x="connsiteX1" y="connsiteY1"/>
              </a:cxn>
              <a:cxn ang="0">
                <a:pos x="connsiteX2" y="connsiteY2"/>
              </a:cxn>
            </a:cxnLst>
            <a:rect l="l" t="t" r="r" b="b"/>
            <a:pathLst>
              <a:path w="620110" h="283780">
                <a:moveTo>
                  <a:pt x="0" y="283780"/>
                </a:moveTo>
                <a:cubicBezTo>
                  <a:pt x="16641" y="202325"/>
                  <a:pt x="33282" y="120870"/>
                  <a:pt x="136634" y="73573"/>
                </a:cubicBezTo>
                <a:cubicBezTo>
                  <a:pt x="239986" y="26276"/>
                  <a:pt x="620110" y="0"/>
                  <a:pt x="620110"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p:cNvSpPr/>
          <p:nvPr/>
        </p:nvSpPr>
        <p:spPr>
          <a:xfrm>
            <a:off x="2722180" y="4754504"/>
            <a:ext cx="630621" cy="195868"/>
          </a:xfrm>
          <a:custGeom>
            <a:avLst/>
            <a:gdLst>
              <a:gd name="connsiteX0" fmla="*/ 0 w 630621"/>
              <a:gd name="connsiteY0" fmla="*/ 17193 h 195868"/>
              <a:gd name="connsiteX1" fmla="*/ 199697 w 630621"/>
              <a:gd name="connsiteY1" fmla="*/ 17193 h 195868"/>
              <a:gd name="connsiteX2" fmla="*/ 630621 w 630621"/>
              <a:gd name="connsiteY2" fmla="*/ 195868 h 195868"/>
            </a:gdLst>
            <a:ahLst/>
            <a:cxnLst>
              <a:cxn ang="0">
                <a:pos x="connsiteX0" y="connsiteY0"/>
              </a:cxn>
              <a:cxn ang="0">
                <a:pos x="connsiteX1" y="connsiteY1"/>
              </a:cxn>
              <a:cxn ang="0">
                <a:pos x="connsiteX2" y="connsiteY2"/>
              </a:cxn>
            </a:cxnLst>
            <a:rect l="l" t="t" r="r" b="b"/>
            <a:pathLst>
              <a:path w="630621" h="195868">
                <a:moveTo>
                  <a:pt x="0" y="17193"/>
                </a:moveTo>
                <a:cubicBezTo>
                  <a:pt x="47297" y="2303"/>
                  <a:pt x="94594" y="-12586"/>
                  <a:pt x="199697" y="17193"/>
                </a:cubicBezTo>
                <a:cubicBezTo>
                  <a:pt x="304800" y="46972"/>
                  <a:pt x="630621" y="195868"/>
                  <a:pt x="630621" y="195868"/>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30"/>
          <p:cNvSpPr/>
          <p:nvPr/>
        </p:nvSpPr>
        <p:spPr>
          <a:xfrm flipV="1">
            <a:off x="3491822" y="4293387"/>
            <a:ext cx="894125" cy="94928"/>
          </a:xfrm>
          <a:custGeom>
            <a:avLst/>
            <a:gdLst>
              <a:gd name="connsiteX0" fmla="*/ 0 w 756745"/>
              <a:gd name="connsiteY0" fmla="*/ 164218 h 164218"/>
              <a:gd name="connsiteX1" fmla="*/ 252248 w 756745"/>
              <a:gd name="connsiteY1" fmla="*/ 6563 h 164218"/>
              <a:gd name="connsiteX2" fmla="*/ 756745 w 756745"/>
              <a:gd name="connsiteY2" fmla="*/ 27583 h 164218"/>
            </a:gdLst>
            <a:ahLst/>
            <a:cxnLst>
              <a:cxn ang="0">
                <a:pos x="connsiteX0" y="connsiteY0"/>
              </a:cxn>
              <a:cxn ang="0">
                <a:pos x="connsiteX1" y="connsiteY1"/>
              </a:cxn>
              <a:cxn ang="0">
                <a:pos x="connsiteX2" y="connsiteY2"/>
              </a:cxn>
            </a:cxnLst>
            <a:rect l="l" t="t" r="r" b="b"/>
            <a:pathLst>
              <a:path w="756745" h="164218">
                <a:moveTo>
                  <a:pt x="0" y="164218"/>
                </a:moveTo>
                <a:cubicBezTo>
                  <a:pt x="63062" y="96776"/>
                  <a:pt x="126124" y="29335"/>
                  <a:pt x="252248" y="6563"/>
                </a:cubicBezTo>
                <a:cubicBezTo>
                  <a:pt x="378372" y="-16209"/>
                  <a:pt x="756745" y="27583"/>
                  <a:pt x="756745" y="27583"/>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32"/>
          <p:cNvSpPr/>
          <p:nvPr/>
        </p:nvSpPr>
        <p:spPr>
          <a:xfrm>
            <a:off x="3510455" y="4655986"/>
            <a:ext cx="756745" cy="210304"/>
          </a:xfrm>
          <a:custGeom>
            <a:avLst/>
            <a:gdLst>
              <a:gd name="connsiteX0" fmla="*/ 0 w 756745"/>
              <a:gd name="connsiteY0" fmla="*/ 210304 h 210304"/>
              <a:gd name="connsiteX1" fmla="*/ 273269 w 756745"/>
              <a:gd name="connsiteY1" fmla="*/ 31628 h 210304"/>
              <a:gd name="connsiteX2" fmla="*/ 756745 w 756745"/>
              <a:gd name="connsiteY2" fmla="*/ 97 h 210304"/>
              <a:gd name="connsiteX3" fmla="*/ 756745 w 756745"/>
              <a:gd name="connsiteY3" fmla="*/ 97 h 210304"/>
            </a:gdLst>
            <a:ahLst/>
            <a:cxnLst>
              <a:cxn ang="0">
                <a:pos x="connsiteX0" y="connsiteY0"/>
              </a:cxn>
              <a:cxn ang="0">
                <a:pos x="connsiteX1" y="connsiteY1"/>
              </a:cxn>
              <a:cxn ang="0">
                <a:pos x="connsiteX2" y="connsiteY2"/>
              </a:cxn>
              <a:cxn ang="0">
                <a:pos x="connsiteX3" y="connsiteY3"/>
              </a:cxn>
            </a:cxnLst>
            <a:rect l="l" t="t" r="r" b="b"/>
            <a:pathLst>
              <a:path w="756745" h="210304">
                <a:moveTo>
                  <a:pt x="0" y="210304"/>
                </a:moveTo>
                <a:cubicBezTo>
                  <a:pt x="73572" y="138483"/>
                  <a:pt x="147145" y="66662"/>
                  <a:pt x="273269" y="31628"/>
                </a:cubicBezTo>
                <a:cubicBezTo>
                  <a:pt x="399393" y="-3406"/>
                  <a:pt x="756745" y="97"/>
                  <a:pt x="756745" y="97"/>
                </a:cubicBezTo>
                <a:lnTo>
                  <a:pt x="756745" y="97"/>
                </a:ln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Freeform 34"/>
          <p:cNvSpPr/>
          <p:nvPr/>
        </p:nvSpPr>
        <p:spPr>
          <a:xfrm>
            <a:off x="4529959" y="4540469"/>
            <a:ext cx="599089" cy="176680"/>
          </a:xfrm>
          <a:custGeom>
            <a:avLst/>
            <a:gdLst>
              <a:gd name="connsiteX0" fmla="*/ 0 w 599089"/>
              <a:gd name="connsiteY0" fmla="*/ 136634 h 176680"/>
              <a:gd name="connsiteX1" fmla="*/ 283779 w 599089"/>
              <a:gd name="connsiteY1" fmla="*/ 168165 h 176680"/>
              <a:gd name="connsiteX2" fmla="*/ 599089 w 599089"/>
              <a:gd name="connsiteY2" fmla="*/ 0 h 176680"/>
            </a:gdLst>
            <a:ahLst/>
            <a:cxnLst>
              <a:cxn ang="0">
                <a:pos x="connsiteX0" y="connsiteY0"/>
              </a:cxn>
              <a:cxn ang="0">
                <a:pos x="connsiteX1" y="connsiteY1"/>
              </a:cxn>
              <a:cxn ang="0">
                <a:pos x="connsiteX2" y="connsiteY2"/>
              </a:cxn>
            </a:cxnLst>
            <a:rect l="l" t="t" r="r" b="b"/>
            <a:pathLst>
              <a:path w="599089" h="176680">
                <a:moveTo>
                  <a:pt x="0" y="136634"/>
                </a:moveTo>
                <a:cubicBezTo>
                  <a:pt x="91965" y="163785"/>
                  <a:pt x="183931" y="190937"/>
                  <a:pt x="283779" y="168165"/>
                </a:cubicBezTo>
                <a:cubicBezTo>
                  <a:pt x="383627" y="145393"/>
                  <a:pt x="491358" y="72696"/>
                  <a:pt x="599089"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1" name="TextBox 230"/>
          <p:cNvSpPr txBox="1"/>
          <p:nvPr/>
        </p:nvSpPr>
        <p:spPr>
          <a:xfrm>
            <a:off x="1285141" y="4218454"/>
            <a:ext cx="824136" cy="276999"/>
          </a:xfrm>
          <a:prstGeom prst="rect">
            <a:avLst/>
          </a:prstGeom>
          <a:noFill/>
        </p:spPr>
        <p:txBody>
          <a:bodyPr wrap="square" rtlCol="0">
            <a:spAutoFit/>
          </a:bodyPr>
          <a:lstStyle/>
          <a:p>
            <a:r>
              <a:rPr lang="en-US" sz="1200" dirty="0">
                <a:solidFill>
                  <a:srgbClr val="FF0000"/>
                </a:solidFill>
              </a:rPr>
              <a:t>Transport</a:t>
            </a:r>
          </a:p>
        </p:txBody>
      </p:sp>
      <p:sp>
        <p:nvSpPr>
          <p:cNvPr id="232" name="TextBox 231"/>
          <p:cNvSpPr txBox="1"/>
          <p:nvPr/>
        </p:nvSpPr>
        <p:spPr>
          <a:xfrm>
            <a:off x="5419954" y="4589291"/>
            <a:ext cx="1057802" cy="276999"/>
          </a:xfrm>
          <a:prstGeom prst="rect">
            <a:avLst/>
          </a:prstGeom>
          <a:noFill/>
        </p:spPr>
        <p:txBody>
          <a:bodyPr wrap="square" rtlCol="0">
            <a:spAutoFit/>
          </a:bodyPr>
          <a:lstStyle/>
          <a:p>
            <a:r>
              <a:rPr lang="en-US" sz="1200" dirty="0">
                <a:solidFill>
                  <a:srgbClr val="FF0000"/>
                </a:solidFill>
              </a:rPr>
              <a:t>Liabilities/risk</a:t>
            </a:r>
          </a:p>
        </p:txBody>
      </p:sp>
      <p:sp>
        <p:nvSpPr>
          <p:cNvPr id="233" name="TextBox 232"/>
          <p:cNvSpPr txBox="1"/>
          <p:nvPr/>
        </p:nvSpPr>
        <p:spPr>
          <a:xfrm>
            <a:off x="4887222" y="4942753"/>
            <a:ext cx="1277443" cy="276999"/>
          </a:xfrm>
          <a:prstGeom prst="rect">
            <a:avLst/>
          </a:prstGeom>
          <a:noFill/>
        </p:spPr>
        <p:txBody>
          <a:bodyPr wrap="square" rtlCol="0">
            <a:spAutoFit/>
          </a:bodyPr>
          <a:lstStyle/>
          <a:p>
            <a:r>
              <a:rPr lang="en-US" sz="1200">
                <a:solidFill>
                  <a:srgbClr val="FF0000"/>
                </a:solidFill>
              </a:rPr>
              <a:t>Holistic security</a:t>
            </a:r>
            <a:endParaRPr lang="en-US" sz="1200" dirty="0">
              <a:solidFill>
                <a:srgbClr val="FF0000"/>
              </a:solidFill>
            </a:endParaRPr>
          </a:p>
        </p:txBody>
      </p:sp>
      <p:sp>
        <p:nvSpPr>
          <p:cNvPr id="234" name="Oval 233"/>
          <p:cNvSpPr/>
          <p:nvPr/>
        </p:nvSpPr>
        <p:spPr>
          <a:xfrm>
            <a:off x="4689091" y="4976774"/>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35"/>
          <p:cNvSpPr/>
          <p:nvPr/>
        </p:nvSpPr>
        <p:spPr>
          <a:xfrm>
            <a:off x="3605048" y="5023945"/>
            <a:ext cx="1093076" cy="97305"/>
          </a:xfrm>
          <a:custGeom>
            <a:avLst/>
            <a:gdLst>
              <a:gd name="connsiteX0" fmla="*/ 0 w 1093076"/>
              <a:gd name="connsiteY0" fmla="*/ 0 h 97305"/>
              <a:gd name="connsiteX1" fmla="*/ 357352 w 1093076"/>
              <a:gd name="connsiteY1" fmla="*/ 94593 h 97305"/>
              <a:gd name="connsiteX2" fmla="*/ 1093076 w 1093076"/>
              <a:gd name="connsiteY2" fmla="*/ 73572 h 97305"/>
              <a:gd name="connsiteX3" fmla="*/ 1093076 w 1093076"/>
              <a:gd name="connsiteY3" fmla="*/ 73572 h 97305"/>
            </a:gdLst>
            <a:ahLst/>
            <a:cxnLst>
              <a:cxn ang="0">
                <a:pos x="connsiteX0" y="connsiteY0"/>
              </a:cxn>
              <a:cxn ang="0">
                <a:pos x="connsiteX1" y="connsiteY1"/>
              </a:cxn>
              <a:cxn ang="0">
                <a:pos x="connsiteX2" y="connsiteY2"/>
              </a:cxn>
              <a:cxn ang="0">
                <a:pos x="connsiteX3" y="connsiteY3"/>
              </a:cxn>
            </a:cxnLst>
            <a:rect l="l" t="t" r="r" b="b"/>
            <a:pathLst>
              <a:path w="1093076" h="97305">
                <a:moveTo>
                  <a:pt x="0" y="0"/>
                </a:moveTo>
                <a:cubicBezTo>
                  <a:pt x="87586" y="41165"/>
                  <a:pt x="175173" y="82331"/>
                  <a:pt x="357352" y="94593"/>
                </a:cubicBezTo>
                <a:cubicBezTo>
                  <a:pt x="539531" y="106855"/>
                  <a:pt x="1093076" y="73572"/>
                  <a:pt x="1093076" y="73572"/>
                </a:cubicBezTo>
                <a:lnTo>
                  <a:pt x="1093076" y="73572"/>
                </a:ln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Freeform 37"/>
          <p:cNvSpPr/>
          <p:nvPr/>
        </p:nvSpPr>
        <p:spPr>
          <a:xfrm>
            <a:off x="5517931" y="4424855"/>
            <a:ext cx="115614" cy="84083"/>
          </a:xfrm>
          <a:custGeom>
            <a:avLst/>
            <a:gdLst>
              <a:gd name="connsiteX0" fmla="*/ 0 w 115614"/>
              <a:gd name="connsiteY0" fmla="*/ 0 h 84083"/>
              <a:gd name="connsiteX1" fmla="*/ 52552 w 115614"/>
              <a:gd name="connsiteY1" fmla="*/ 21021 h 84083"/>
              <a:gd name="connsiteX2" fmla="*/ 115614 w 115614"/>
              <a:gd name="connsiteY2" fmla="*/ 84083 h 84083"/>
            </a:gdLst>
            <a:ahLst/>
            <a:cxnLst>
              <a:cxn ang="0">
                <a:pos x="connsiteX0" y="connsiteY0"/>
              </a:cxn>
              <a:cxn ang="0">
                <a:pos x="connsiteX1" y="connsiteY1"/>
              </a:cxn>
              <a:cxn ang="0">
                <a:pos x="connsiteX2" y="connsiteY2"/>
              </a:cxn>
            </a:cxnLst>
            <a:rect l="l" t="t" r="r" b="b"/>
            <a:pathLst>
              <a:path w="115614" h="84083">
                <a:moveTo>
                  <a:pt x="0" y="0"/>
                </a:moveTo>
                <a:cubicBezTo>
                  <a:pt x="16641" y="3503"/>
                  <a:pt x="33283" y="7007"/>
                  <a:pt x="52552" y="21021"/>
                </a:cubicBezTo>
                <a:cubicBezTo>
                  <a:pt x="71821" y="35035"/>
                  <a:pt x="115614" y="84083"/>
                  <a:pt x="115614" y="84083"/>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5" name="Oval 234"/>
          <p:cNvSpPr/>
          <p:nvPr/>
        </p:nvSpPr>
        <p:spPr>
          <a:xfrm>
            <a:off x="3491822" y="5625722"/>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 name="Oval 235"/>
          <p:cNvSpPr/>
          <p:nvPr/>
        </p:nvSpPr>
        <p:spPr>
          <a:xfrm>
            <a:off x="5368967" y="6629761"/>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7" name="Oval 236"/>
          <p:cNvSpPr/>
          <p:nvPr/>
        </p:nvSpPr>
        <p:spPr>
          <a:xfrm>
            <a:off x="1412553" y="6327585"/>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8" name="Oval 237"/>
          <p:cNvSpPr/>
          <p:nvPr/>
        </p:nvSpPr>
        <p:spPr>
          <a:xfrm>
            <a:off x="1627954" y="5646523"/>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0" name="TextBox 249"/>
          <p:cNvSpPr txBox="1"/>
          <p:nvPr/>
        </p:nvSpPr>
        <p:spPr>
          <a:xfrm>
            <a:off x="1791554" y="5581622"/>
            <a:ext cx="1071602" cy="276999"/>
          </a:xfrm>
          <a:prstGeom prst="rect">
            <a:avLst/>
          </a:prstGeom>
          <a:noFill/>
        </p:spPr>
        <p:txBody>
          <a:bodyPr wrap="square" rtlCol="0">
            <a:spAutoFit/>
          </a:bodyPr>
          <a:lstStyle/>
          <a:p>
            <a:r>
              <a:rPr lang="en-US" sz="1200">
                <a:solidFill>
                  <a:srgbClr val="FF0000"/>
                </a:solidFill>
              </a:rPr>
              <a:t>Collaboration</a:t>
            </a:r>
            <a:endParaRPr lang="en-US" sz="1200" dirty="0">
              <a:solidFill>
                <a:srgbClr val="FF0000"/>
              </a:solidFill>
            </a:endParaRPr>
          </a:p>
        </p:txBody>
      </p:sp>
      <p:sp>
        <p:nvSpPr>
          <p:cNvPr id="251" name="TextBox 250"/>
          <p:cNvSpPr txBox="1"/>
          <p:nvPr/>
        </p:nvSpPr>
        <p:spPr>
          <a:xfrm>
            <a:off x="3022562" y="5619196"/>
            <a:ext cx="513788" cy="276999"/>
          </a:xfrm>
          <a:prstGeom prst="rect">
            <a:avLst/>
          </a:prstGeom>
          <a:noFill/>
        </p:spPr>
        <p:txBody>
          <a:bodyPr wrap="square" rtlCol="0">
            <a:spAutoFit/>
          </a:bodyPr>
          <a:lstStyle/>
          <a:p>
            <a:r>
              <a:rPr lang="en-US" sz="1200" dirty="0">
                <a:solidFill>
                  <a:srgbClr val="FF0000"/>
                </a:solidFill>
              </a:rPr>
              <a:t>Trust</a:t>
            </a:r>
          </a:p>
        </p:txBody>
      </p:sp>
      <p:sp>
        <p:nvSpPr>
          <p:cNvPr id="252" name="TextBox 251"/>
          <p:cNvSpPr txBox="1"/>
          <p:nvPr/>
        </p:nvSpPr>
        <p:spPr>
          <a:xfrm>
            <a:off x="3445528" y="6226190"/>
            <a:ext cx="1621428" cy="276999"/>
          </a:xfrm>
          <a:prstGeom prst="rect">
            <a:avLst/>
          </a:prstGeom>
          <a:noFill/>
        </p:spPr>
        <p:txBody>
          <a:bodyPr wrap="square" rtlCol="0">
            <a:spAutoFit/>
          </a:bodyPr>
          <a:lstStyle/>
          <a:p>
            <a:r>
              <a:rPr lang="en-US" sz="1200" dirty="0">
                <a:solidFill>
                  <a:srgbClr val="FF0000"/>
                </a:solidFill>
              </a:rPr>
              <a:t>Demand aggregation</a:t>
            </a:r>
          </a:p>
        </p:txBody>
      </p:sp>
      <p:sp>
        <p:nvSpPr>
          <p:cNvPr id="256" name="TextBox 255"/>
          <p:cNvSpPr txBox="1"/>
          <p:nvPr/>
        </p:nvSpPr>
        <p:spPr>
          <a:xfrm>
            <a:off x="4399359" y="5515727"/>
            <a:ext cx="824136" cy="276999"/>
          </a:xfrm>
          <a:prstGeom prst="rect">
            <a:avLst/>
          </a:prstGeom>
          <a:noFill/>
        </p:spPr>
        <p:txBody>
          <a:bodyPr wrap="square" rtlCol="0">
            <a:spAutoFit/>
          </a:bodyPr>
          <a:lstStyle/>
          <a:p>
            <a:r>
              <a:rPr lang="en-US" sz="1200" dirty="0">
                <a:solidFill>
                  <a:srgbClr val="FF0000"/>
                </a:solidFill>
              </a:rPr>
              <a:t>Values</a:t>
            </a:r>
          </a:p>
        </p:txBody>
      </p:sp>
      <p:sp>
        <p:nvSpPr>
          <p:cNvPr id="257" name="Oval 256"/>
          <p:cNvSpPr/>
          <p:nvPr/>
        </p:nvSpPr>
        <p:spPr>
          <a:xfrm>
            <a:off x="4916003" y="5505086"/>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8" name="TextBox 257"/>
          <p:cNvSpPr txBox="1"/>
          <p:nvPr/>
        </p:nvSpPr>
        <p:spPr>
          <a:xfrm>
            <a:off x="-14516" y="5602663"/>
            <a:ext cx="1043359" cy="276999"/>
          </a:xfrm>
          <a:prstGeom prst="rect">
            <a:avLst/>
          </a:prstGeom>
          <a:noFill/>
        </p:spPr>
        <p:txBody>
          <a:bodyPr wrap="square" rtlCol="0">
            <a:spAutoFit/>
          </a:bodyPr>
          <a:lstStyle/>
          <a:p>
            <a:r>
              <a:rPr lang="en-US" sz="1200" b="1" dirty="0">
                <a:solidFill>
                  <a:srgbClr val="B09B71"/>
                </a:solidFill>
              </a:rPr>
              <a:t>Culture</a:t>
            </a:r>
          </a:p>
        </p:txBody>
      </p:sp>
      <p:sp>
        <p:nvSpPr>
          <p:cNvPr id="259" name="Oval 258"/>
          <p:cNvSpPr/>
          <p:nvPr/>
        </p:nvSpPr>
        <p:spPr>
          <a:xfrm>
            <a:off x="972999" y="5636565"/>
            <a:ext cx="247030" cy="188798"/>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0" name="TextBox 259"/>
          <p:cNvSpPr txBox="1"/>
          <p:nvPr/>
        </p:nvSpPr>
        <p:spPr>
          <a:xfrm>
            <a:off x="7238612" y="6166398"/>
            <a:ext cx="824136" cy="276999"/>
          </a:xfrm>
          <a:prstGeom prst="rect">
            <a:avLst/>
          </a:prstGeom>
          <a:noFill/>
        </p:spPr>
        <p:txBody>
          <a:bodyPr wrap="square" rtlCol="0">
            <a:spAutoFit/>
          </a:bodyPr>
          <a:lstStyle/>
          <a:p>
            <a:r>
              <a:rPr lang="en-US" sz="1200" dirty="0">
                <a:solidFill>
                  <a:srgbClr val="FF0000"/>
                </a:solidFill>
              </a:rPr>
              <a:t>E- Guilds</a:t>
            </a:r>
          </a:p>
        </p:txBody>
      </p:sp>
      <p:sp>
        <p:nvSpPr>
          <p:cNvPr id="261" name="TextBox 260"/>
          <p:cNvSpPr txBox="1"/>
          <p:nvPr/>
        </p:nvSpPr>
        <p:spPr>
          <a:xfrm>
            <a:off x="6292236" y="3853559"/>
            <a:ext cx="1117054" cy="276999"/>
          </a:xfrm>
          <a:prstGeom prst="rect">
            <a:avLst/>
          </a:prstGeom>
          <a:noFill/>
        </p:spPr>
        <p:txBody>
          <a:bodyPr wrap="square" rtlCol="0">
            <a:spAutoFit/>
          </a:bodyPr>
          <a:lstStyle/>
          <a:p>
            <a:r>
              <a:rPr lang="en-US" sz="1200" dirty="0">
                <a:solidFill>
                  <a:srgbClr val="FF0000"/>
                </a:solidFill>
              </a:rPr>
              <a:t>Digital rights</a:t>
            </a:r>
          </a:p>
        </p:txBody>
      </p:sp>
      <p:sp>
        <p:nvSpPr>
          <p:cNvPr id="262" name="TextBox 261"/>
          <p:cNvSpPr txBox="1"/>
          <p:nvPr/>
        </p:nvSpPr>
        <p:spPr>
          <a:xfrm>
            <a:off x="9131265" y="2186629"/>
            <a:ext cx="1266730" cy="461665"/>
          </a:xfrm>
          <a:prstGeom prst="rect">
            <a:avLst/>
          </a:prstGeom>
          <a:noFill/>
        </p:spPr>
        <p:txBody>
          <a:bodyPr wrap="square" rtlCol="0">
            <a:spAutoFit/>
          </a:bodyPr>
          <a:lstStyle/>
          <a:p>
            <a:r>
              <a:rPr lang="en-US" sz="1200" dirty="0">
                <a:solidFill>
                  <a:srgbClr val="FF0000"/>
                </a:solidFill>
              </a:rPr>
              <a:t>Smart Cities regions/nations</a:t>
            </a:r>
          </a:p>
        </p:txBody>
      </p:sp>
      <p:sp>
        <p:nvSpPr>
          <p:cNvPr id="263" name="Oval 262"/>
          <p:cNvSpPr/>
          <p:nvPr/>
        </p:nvSpPr>
        <p:spPr>
          <a:xfrm>
            <a:off x="7538172" y="6443397"/>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4" name="Oval 263"/>
          <p:cNvSpPr/>
          <p:nvPr/>
        </p:nvSpPr>
        <p:spPr>
          <a:xfrm>
            <a:off x="9531011" y="2639432"/>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5" name="Oval 264"/>
          <p:cNvSpPr/>
          <p:nvPr/>
        </p:nvSpPr>
        <p:spPr>
          <a:xfrm>
            <a:off x="6699924" y="5089947"/>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6" name="TextBox 265"/>
          <p:cNvSpPr txBox="1"/>
          <p:nvPr/>
        </p:nvSpPr>
        <p:spPr>
          <a:xfrm>
            <a:off x="7597018" y="2959942"/>
            <a:ext cx="1049506" cy="461665"/>
          </a:xfrm>
          <a:prstGeom prst="rect">
            <a:avLst/>
          </a:prstGeom>
          <a:noFill/>
        </p:spPr>
        <p:txBody>
          <a:bodyPr wrap="square" rtlCol="0">
            <a:spAutoFit/>
          </a:bodyPr>
          <a:lstStyle/>
          <a:p>
            <a:r>
              <a:rPr lang="en-US" sz="1200" dirty="0">
                <a:solidFill>
                  <a:srgbClr val="FF0000"/>
                </a:solidFill>
              </a:rPr>
              <a:t>Real time pricing</a:t>
            </a:r>
          </a:p>
        </p:txBody>
      </p:sp>
      <p:sp>
        <p:nvSpPr>
          <p:cNvPr id="267" name="Oval 266"/>
          <p:cNvSpPr/>
          <p:nvPr/>
        </p:nvSpPr>
        <p:spPr>
          <a:xfrm>
            <a:off x="7561778" y="2445553"/>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8" name="TextBox 267"/>
          <p:cNvSpPr txBox="1"/>
          <p:nvPr/>
        </p:nvSpPr>
        <p:spPr>
          <a:xfrm>
            <a:off x="5372601" y="3509460"/>
            <a:ext cx="1117054" cy="276999"/>
          </a:xfrm>
          <a:prstGeom prst="rect">
            <a:avLst/>
          </a:prstGeom>
          <a:noFill/>
        </p:spPr>
        <p:txBody>
          <a:bodyPr wrap="square" rtlCol="0">
            <a:spAutoFit/>
          </a:bodyPr>
          <a:lstStyle/>
          <a:p>
            <a:r>
              <a:rPr lang="en-US" sz="1200" dirty="0">
                <a:solidFill>
                  <a:srgbClr val="FF0000"/>
                </a:solidFill>
              </a:rPr>
              <a:t>Market sectors</a:t>
            </a:r>
          </a:p>
        </p:txBody>
      </p:sp>
      <p:sp>
        <p:nvSpPr>
          <p:cNvPr id="269" name="TextBox 268"/>
          <p:cNvSpPr txBox="1"/>
          <p:nvPr/>
        </p:nvSpPr>
        <p:spPr>
          <a:xfrm>
            <a:off x="6715257" y="2202987"/>
            <a:ext cx="1117054" cy="461665"/>
          </a:xfrm>
          <a:prstGeom prst="rect">
            <a:avLst/>
          </a:prstGeom>
          <a:noFill/>
        </p:spPr>
        <p:txBody>
          <a:bodyPr wrap="square" rtlCol="0">
            <a:spAutoFit/>
          </a:bodyPr>
          <a:lstStyle/>
          <a:p>
            <a:r>
              <a:rPr lang="en-US" sz="1200" dirty="0">
                <a:solidFill>
                  <a:srgbClr val="FF0000"/>
                </a:solidFill>
              </a:rPr>
              <a:t>Knowledge of what works</a:t>
            </a:r>
          </a:p>
        </p:txBody>
      </p:sp>
      <p:sp>
        <p:nvSpPr>
          <p:cNvPr id="270" name="Oval 269"/>
          <p:cNvSpPr/>
          <p:nvPr/>
        </p:nvSpPr>
        <p:spPr>
          <a:xfrm>
            <a:off x="10072504" y="5323368"/>
            <a:ext cx="1423688" cy="678293"/>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1" name="TextBox 270"/>
          <p:cNvSpPr txBox="1"/>
          <p:nvPr/>
        </p:nvSpPr>
        <p:spPr>
          <a:xfrm>
            <a:off x="10202082" y="5506743"/>
            <a:ext cx="1076340" cy="307777"/>
          </a:xfrm>
          <a:prstGeom prst="rect">
            <a:avLst/>
          </a:prstGeom>
          <a:noFill/>
        </p:spPr>
        <p:txBody>
          <a:bodyPr wrap="square" rtlCol="0">
            <a:spAutoFit/>
          </a:bodyPr>
          <a:lstStyle/>
          <a:p>
            <a:r>
              <a:rPr lang="en-US" sz="1400" b="1">
                <a:solidFill>
                  <a:schemeClr val="bg1"/>
                </a:solidFill>
              </a:rPr>
              <a:t>Value based</a:t>
            </a:r>
            <a:endParaRPr lang="en-US" sz="1400" b="1" dirty="0">
              <a:solidFill>
                <a:schemeClr val="bg1"/>
              </a:solidFill>
            </a:endParaRPr>
          </a:p>
        </p:txBody>
      </p:sp>
      <p:sp>
        <p:nvSpPr>
          <p:cNvPr id="272" name="TextBox 271"/>
          <p:cNvSpPr txBox="1"/>
          <p:nvPr/>
        </p:nvSpPr>
        <p:spPr>
          <a:xfrm>
            <a:off x="8610598" y="4584964"/>
            <a:ext cx="1117054" cy="646331"/>
          </a:xfrm>
          <a:prstGeom prst="rect">
            <a:avLst/>
          </a:prstGeom>
          <a:noFill/>
        </p:spPr>
        <p:txBody>
          <a:bodyPr wrap="square" rtlCol="0">
            <a:spAutoFit/>
          </a:bodyPr>
          <a:lstStyle/>
          <a:p>
            <a:r>
              <a:rPr lang="en-US" sz="1200" dirty="0">
                <a:solidFill>
                  <a:srgbClr val="FF0000"/>
                </a:solidFill>
              </a:rPr>
              <a:t>Collective decision making</a:t>
            </a:r>
          </a:p>
        </p:txBody>
      </p:sp>
      <p:sp>
        <p:nvSpPr>
          <p:cNvPr id="273" name="TextBox 272"/>
          <p:cNvSpPr txBox="1"/>
          <p:nvPr/>
        </p:nvSpPr>
        <p:spPr>
          <a:xfrm>
            <a:off x="5039372" y="2606475"/>
            <a:ext cx="1128401" cy="276999"/>
          </a:xfrm>
          <a:prstGeom prst="rect">
            <a:avLst/>
          </a:prstGeom>
          <a:noFill/>
        </p:spPr>
        <p:txBody>
          <a:bodyPr wrap="square" rtlCol="0">
            <a:spAutoFit/>
          </a:bodyPr>
          <a:lstStyle/>
          <a:p>
            <a:r>
              <a:rPr lang="en-US" sz="1200">
                <a:solidFill>
                  <a:srgbClr val="FF0000"/>
                </a:solidFill>
              </a:rPr>
              <a:t>Procurement</a:t>
            </a:r>
            <a:endParaRPr lang="en-US" sz="1200" dirty="0">
              <a:solidFill>
                <a:srgbClr val="FF0000"/>
              </a:solidFill>
            </a:endParaRPr>
          </a:p>
        </p:txBody>
      </p:sp>
      <p:sp>
        <p:nvSpPr>
          <p:cNvPr id="274" name="TextBox 273"/>
          <p:cNvSpPr txBox="1"/>
          <p:nvPr/>
        </p:nvSpPr>
        <p:spPr>
          <a:xfrm>
            <a:off x="5843992" y="4035447"/>
            <a:ext cx="1379426" cy="461665"/>
          </a:xfrm>
          <a:prstGeom prst="rect">
            <a:avLst/>
          </a:prstGeom>
          <a:noFill/>
        </p:spPr>
        <p:txBody>
          <a:bodyPr wrap="square" rtlCol="0">
            <a:spAutoFit/>
          </a:bodyPr>
          <a:lstStyle/>
          <a:p>
            <a:r>
              <a:rPr lang="en-US" sz="1200" dirty="0">
                <a:solidFill>
                  <a:srgbClr val="FF0000"/>
                </a:solidFill>
              </a:rPr>
              <a:t>Embedded Legal instruments</a:t>
            </a:r>
          </a:p>
        </p:txBody>
      </p:sp>
      <p:sp>
        <p:nvSpPr>
          <p:cNvPr id="275" name="Oval 274"/>
          <p:cNvSpPr/>
          <p:nvPr/>
        </p:nvSpPr>
        <p:spPr>
          <a:xfrm>
            <a:off x="4873365" y="2650467"/>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Freeform 46"/>
          <p:cNvSpPr/>
          <p:nvPr/>
        </p:nvSpPr>
        <p:spPr>
          <a:xfrm>
            <a:off x="5013064" y="2248348"/>
            <a:ext cx="484094" cy="430306"/>
          </a:xfrm>
          <a:custGeom>
            <a:avLst/>
            <a:gdLst>
              <a:gd name="connsiteX0" fmla="*/ 484094 w 484094"/>
              <a:gd name="connsiteY0" fmla="*/ 0 h 430306"/>
              <a:gd name="connsiteX1" fmla="*/ 398032 w 484094"/>
              <a:gd name="connsiteY1" fmla="*/ 268941 h 430306"/>
              <a:gd name="connsiteX2" fmla="*/ 0 w 484094"/>
              <a:gd name="connsiteY2" fmla="*/ 430306 h 430306"/>
            </a:gdLst>
            <a:ahLst/>
            <a:cxnLst>
              <a:cxn ang="0">
                <a:pos x="connsiteX0" y="connsiteY0"/>
              </a:cxn>
              <a:cxn ang="0">
                <a:pos x="connsiteX1" y="connsiteY1"/>
              </a:cxn>
              <a:cxn ang="0">
                <a:pos x="connsiteX2" y="connsiteY2"/>
              </a:cxn>
            </a:cxnLst>
            <a:rect l="l" t="t" r="r" b="b"/>
            <a:pathLst>
              <a:path w="484094" h="430306">
                <a:moveTo>
                  <a:pt x="484094" y="0"/>
                </a:moveTo>
                <a:cubicBezTo>
                  <a:pt x="481404" y="98611"/>
                  <a:pt x="478714" y="197223"/>
                  <a:pt x="398032" y="268941"/>
                </a:cubicBezTo>
                <a:cubicBezTo>
                  <a:pt x="317350" y="340659"/>
                  <a:pt x="0" y="430306"/>
                  <a:pt x="0" y="430306"/>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Freeform 48"/>
          <p:cNvSpPr/>
          <p:nvPr/>
        </p:nvSpPr>
        <p:spPr>
          <a:xfrm>
            <a:off x="3474720" y="2840019"/>
            <a:ext cx="1825914" cy="1387736"/>
          </a:xfrm>
          <a:custGeom>
            <a:avLst/>
            <a:gdLst>
              <a:gd name="connsiteX0" fmla="*/ 0 w 1825914"/>
              <a:gd name="connsiteY0" fmla="*/ 1387736 h 1387736"/>
              <a:gd name="connsiteX1" fmla="*/ 1032734 w 1825914"/>
              <a:gd name="connsiteY1" fmla="*/ 978946 h 1387736"/>
              <a:gd name="connsiteX2" fmla="*/ 1807285 w 1825914"/>
              <a:gd name="connsiteY2" fmla="*/ 720762 h 1387736"/>
              <a:gd name="connsiteX3" fmla="*/ 1602889 w 1825914"/>
              <a:gd name="connsiteY3" fmla="*/ 0 h 1387736"/>
            </a:gdLst>
            <a:ahLst/>
            <a:cxnLst>
              <a:cxn ang="0">
                <a:pos x="connsiteX0" y="connsiteY0"/>
              </a:cxn>
              <a:cxn ang="0">
                <a:pos x="connsiteX1" y="connsiteY1"/>
              </a:cxn>
              <a:cxn ang="0">
                <a:pos x="connsiteX2" y="connsiteY2"/>
              </a:cxn>
              <a:cxn ang="0">
                <a:pos x="connsiteX3" y="connsiteY3"/>
              </a:cxn>
            </a:cxnLst>
            <a:rect l="l" t="t" r="r" b="b"/>
            <a:pathLst>
              <a:path w="1825914" h="1387736">
                <a:moveTo>
                  <a:pt x="0" y="1387736"/>
                </a:moveTo>
                <a:cubicBezTo>
                  <a:pt x="365760" y="1238922"/>
                  <a:pt x="731520" y="1090108"/>
                  <a:pt x="1032734" y="978946"/>
                </a:cubicBezTo>
                <a:cubicBezTo>
                  <a:pt x="1333948" y="867784"/>
                  <a:pt x="1712259" y="883920"/>
                  <a:pt x="1807285" y="720762"/>
                </a:cubicBezTo>
                <a:cubicBezTo>
                  <a:pt x="1902311" y="557604"/>
                  <a:pt x="1602889" y="0"/>
                  <a:pt x="1602889"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6" name="TextBox 275"/>
          <p:cNvSpPr txBox="1"/>
          <p:nvPr/>
        </p:nvSpPr>
        <p:spPr>
          <a:xfrm>
            <a:off x="2944234" y="5296745"/>
            <a:ext cx="1321547" cy="276999"/>
          </a:xfrm>
          <a:prstGeom prst="rect">
            <a:avLst/>
          </a:prstGeom>
          <a:noFill/>
        </p:spPr>
        <p:txBody>
          <a:bodyPr wrap="square" rtlCol="0">
            <a:spAutoFit/>
          </a:bodyPr>
          <a:lstStyle/>
          <a:p>
            <a:r>
              <a:rPr lang="en-US" sz="1200">
                <a:solidFill>
                  <a:srgbClr val="FF0000"/>
                </a:solidFill>
              </a:rPr>
              <a:t>Religious groups</a:t>
            </a:r>
            <a:endParaRPr lang="en-US" sz="1200" dirty="0">
              <a:solidFill>
                <a:srgbClr val="FF0000"/>
              </a:solidFill>
            </a:endParaRPr>
          </a:p>
        </p:txBody>
      </p:sp>
      <p:sp>
        <p:nvSpPr>
          <p:cNvPr id="277" name="TextBox 276"/>
          <p:cNvSpPr txBox="1"/>
          <p:nvPr/>
        </p:nvSpPr>
        <p:spPr>
          <a:xfrm>
            <a:off x="4685834" y="5196829"/>
            <a:ext cx="1868751" cy="276999"/>
          </a:xfrm>
          <a:prstGeom prst="rect">
            <a:avLst/>
          </a:prstGeom>
          <a:noFill/>
        </p:spPr>
        <p:txBody>
          <a:bodyPr wrap="square" rtlCol="0">
            <a:spAutoFit/>
          </a:bodyPr>
          <a:lstStyle/>
          <a:p>
            <a:r>
              <a:rPr lang="en-US" sz="1200" dirty="0">
                <a:solidFill>
                  <a:srgbClr val="FF0000"/>
                </a:solidFill>
              </a:rPr>
              <a:t>Professional e-Guilds</a:t>
            </a:r>
          </a:p>
        </p:txBody>
      </p:sp>
      <p:sp>
        <p:nvSpPr>
          <p:cNvPr id="52" name="Freeform 51"/>
          <p:cNvSpPr/>
          <p:nvPr/>
        </p:nvSpPr>
        <p:spPr>
          <a:xfrm>
            <a:off x="1850315" y="5809129"/>
            <a:ext cx="1775012" cy="97114"/>
          </a:xfrm>
          <a:custGeom>
            <a:avLst/>
            <a:gdLst>
              <a:gd name="connsiteX0" fmla="*/ 0 w 1775012"/>
              <a:gd name="connsiteY0" fmla="*/ 0 h 97114"/>
              <a:gd name="connsiteX1" fmla="*/ 914400 w 1775012"/>
              <a:gd name="connsiteY1" fmla="*/ 96819 h 97114"/>
              <a:gd name="connsiteX2" fmla="*/ 1775012 w 1775012"/>
              <a:gd name="connsiteY2" fmla="*/ 32273 h 97114"/>
            </a:gdLst>
            <a:ahLst/>
            <a:cxnLst>
              <a:cxn ang="0">
                <a:pos x="connsiteX0" y="connsiteY0"/>
              </a:cxn>
              <a:cxn ang="0">
                <a:pos x="connsiteX1" y="connsiteY1"/>
              </a:cxn>
              <a:cxn ang="0">
                <a:pos x="connsiteX2" y="connsiteY2"/>
              </a:cxn>
            </a:cxnLst>
            <a:rect l="l" t="t" r="r" b="b"/>
            <a:pathLst>
              <a:path w="1775012" h="97114">
                <a:moveTo>
                  <a:pt x="0" y="0"/>
                </a:moveTo>
                <a:cubicBezTo>
                  <a:pt x="309282" y="45720"/>
                  <a:pt x="618565" y="91440"/>
                  <a:pt x="914400" y="96819"/>
                </a:cubicBezTo>
                <a:cubicBezTo>
                  <a:pt x="1210235" y="102198"/>
                  <a:pt x="1775012" y="32273"/>
                  <a:pt x="1775012" y="32273"/>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Freeform 54"/>
          <p:cNvSpPr/>
          <p:nvPr/>
        </p:nvSpPr>
        <p:spPr>
          <a:xfrm>
            <a:off x="3700631" y="5680038"/>
            <a:ext cx="1333948" cy="157542"/>
          </a:xfrm>
          <a:custGeom>
            <a:avLst/>
            <a:gdLst>
              <a:gd name="connsiteX0" fmla="*/ 0 w 1333948"/>
              <a:gd name="connsiteY0" fmla="*/ 118334 h 157542"/>
              <a:gd name="connsiteX1" fmla="*/ 882127 w 1333948"/>
              <a:gd name="connsiteY1" fmla="*/ 150607 h 157542"/>
              <a:gd name="connsiteX2" fmla="*/ 1333948 w 1333948"/>
              <a:gd name="connsiteY2" fmla="*/ 0 h 157542"/>
            </a:gdLst>
            <a:ahLst/>
            <a:cxnLst>
              <a:cxn ang="0">
                <a:pos x="connsiteX0" y="connsiteY0"/>
              </a:cxn>
              <a:cxn ang="0">
                <a:pos x="connsiteX1" y="connsiteY1"/>
              </a:cxn>
              <a:cxn ang="0">
                <a:pos x="connsiteX2" y="connsiteY2"/>
              </a:cxn>
            </a:cxnLst>
            <a:rect l="l" t="t" r="r" b="b"/>
            <a:pathLst>
              <a:path w="1333948" h="157542">
                <a:moveTo>
                  <a:pt x="0" y="118334"/>
                </a:moveTo>
                <a:cubicBezTo>
                  <a:pt x="329901" y="144331"/>
                  <a:pt x="659802" y="170329"/>
                  <a:pt x="882127" y="150607"/>
                </a:cubicBezTo>
                <a:cubicBezTo>
                  <a:pt x="1104452" y="130885"/>
                  <a:pt x="1333948" y="0"/>
                  <a:pt x="1333948"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Freeform 55"/>
          <p:cNvSpPr/>
          <p:nvPr/>
        </p:nvSpPr>
        <p:spPr>
          <a:xfrm>
            <a:off x="5034579" y="5701553"/>
            <a:ext cx="3431689" cy="401098"/>
          </a:xfrm>
          <a:custGeom>
            <a:avLst/>
            <a:gdLst>
              <a:gd name="connsiteX0" fmla="*/ 0 w 3431689"/>
              <a:gd name="connsiteY0" fmla="*/ 0 h 401098"/>
              <a:gd name="connsiteX1" fmla="*/ 1990165 w 3431689"/>
              <a:gd name="connsiteY1" fmla="*/ 376518 h 401098"/>
              <a:gd name="connsiteX2" fmla="*/ 3431689 w 3431689"/>
              <a:gd name="connsiteY2" fmla="*/ 333487 h 401098"/>
            </a:gdLst>
            <a:ahLst/>
            <a:cxnLst>
              <a:cxn ang="0">
                <a:pos x="connsiteX0" y="connsiteY0"/>
              </a:cxn>
              <a:cxn ang="0">
                <a:pos x="connsiteX1" y="connsiteY1"/>
              </a:cxn>
              <a:cxn ang="0">
                <a:pos x="connsiteX2" y="connsiteY2"/>
              </a:cxn>
            </a:cxnLst>
            <a:rect l="l" t="t" r="r" b="b"/>
            <a:pathLst>
              <a:path w="3431689" h="401098">
                <a:moveTo>
                  <a:pt x="0" y="0"/>
                </a:moveTo>
                <a:cubicBezTo>
                  <a:pt x="709108" y="160468"/>
                  <a:pt x="1418217" y="320937"/>
                  <a:pt x="1990165" y="376518"/>
                </a:cubicBezTo>
                <a:cubicBezTo>
                  <a:pt x="2562113" y="432099"/>
                  <a:pt x="2996901" y="382793"/>
                  <a:pt x="3431689" y="333487"/>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reeform 56"/>
          <p:cNvSpPr/>
          <p:nvPr/>
        </p:nvSpPr>
        <p:spPr>
          <a:xfrm>
            <a:off x="2958353" y="3679115"/>
            <a:ext cx="3506993" cy="107577"/>
          </a:xfrm>
          <a:custGeom>
            <a:avLst/>
            <a:gdLst>
              <a:gd name="connsiteX0" fmla="*/ 0 w 3506993"/>
              <a:gd name="connsiteY0" fmla="*/ 107577 h 107577"/>
              <a:gd name="connsiteX1" fmla="*/ 2926080 w 3506993"/>
              <a:gd name="connsiteY1" fmla="*/ 75304 h 107577"/>
              <a:gd name="connsiteX2" fmla="*/ 3506993 w 3506993"/>
              <a:gd name="connsiteY2" fmla="*/ 0 h 107577"/>
            </a:gdLst>
            <a:ahLst/>
            <a:cxnLst>
              <a:cxn ang="0">
                <a:pos x="connsiteX0" y="connsiteY0"/>
              </a:cxn>
              <a:cxn ang="0">
                <a:pos x="connsiteX1" y="connsiteY1"/>
              </a:cxn>
              <a:cxn ang="0">
                <a:pos x="connsiteX2" y="connsiteY2"/>
              </a:cxn>
            </a:cxnLst>
            <a:rect l="l" t="t" r="r" b="b"/>
            <a:pathLst>
              <a:path w="3506993" h="107577">
                <a:moveTo>
                  <a:pt x="0" y="107577"/>
                </a:moveTo>
                <a:lnTo>
                  <a:pt x="2926080" y="75304"/>
                </a:lnTo>
                <a:cubicBezTo>
                  <a:pt x="3510579" y="57375"/>
                  <a:pt x="3506993" y="0"/>
                  <a:pt x="3506993"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Freeform 59"/>
          <p:cNvSpPr/>
          <p:nvPr/>
        </p:nvSpPr>
        <p:spPr>
          <a:xfrm>
            <a:off x="6680499" y="3388659"/>
            <a:ext cx="297905" cy="344245"/>
          </a:xfrm>
          <a:custGeom>
            <a:avLst/>
            <a:gdLst>
              <a:gd name="connsiteX0" fmla="*/ 0 w 297905"/>
              <a:gd name="connsiteY0" fmla="*/ 344245 h 344245"/>
              <a:gd name="connsiteX1" fmla="*/ 268941 w 297905"/>
              <a:gd name="connsiteY1" fmla="*/ 258183 h 344245"/>
              <a:gd name="connsiteX2" fmla="*/ 290456 w 297905"/>
              <a:gd name="connsiteY2" fmla="*/ 0 h 344245"/>
            </a:gdLst>
            <a:ahLst/>
            <a:cxnLst>
              <a:cxn ang="0">
                <a:pos x="connsiteX0" y="connsiteY0"/>
              </a:cxn>
              <a:cxn ang="0">
                <a:pos x="connsiteX1" y="connsiteY1"/>
              </a:cxn>
              <a:cxn ang="0">
                <a:pos x="connsiteX2" y="connsiteY2"/>
              </a:cxn>
            </a:cxnLst>
            <a:rect l="l" t="t" r="r" b="b"/>
            <a:pathLst>
              <a:path w="297905" h="344245">
                <a:moveTo>
                  <a:pt x="0" y="344245"/>
                </a:moveTo>
                <a:cubicBezTo>
                  <a:pt x="110266" y="329901"/>
                  <a:pt x="220532" y="315557"/>
                  <a:pt x="268941" y="258183"/>
                </a:cubicBezTo>
                <a:cubicBezTo>
                  <a:pt x="317350" y="200809"/>
                  <a:pt x="290456" y="0"/>
                  <a:pt x="290456"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8" name="Oval 277"/>
          <p:cNvSpPr/>
          <p:nvPr/>
        </p:nvSpPr>
        <p:spPr>
          <a:xfrm>
            <a:off x="6772964" y="4262435"/>
            <a:ext cx="346586" cy="325479"/>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9" name="Oval 278"/>
          <p:cNvSpPr/>
          <p:nvPr/>
        </p:nvSpPr>
        <p:spPr>
          <a:xfrm>
            <a:off x="7650224" y="3676961"/>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0" name="Oval 279"/>
          <p:cNvSpPr/>
          <p:nvPr/>
        </p:nvSpPr>
        <p:spPr>
          <a:xfrm>
            <a:off x="8219238" y="3254048"/>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1" name="TextBox 280"/>
          <p:cNvSpPr txBox="1"/>
          <p:nvPr/>
        </p:nvSpPr>
        <p:spPr>
          <a:xfrm>
            <a:off x="7191576" y="3416207"/>
            <a:ext cx="1117054" cy="276999"/>
          </a:xfrm>
          <a:prstGeom prst="rect">
            <a:avLst/>
          </a:prstGeom>
          <a:noFill/>
        </p:spPr>
        <p:txBody>
          <a:bodyPr wrap="square" rtlCol="0">
            <a:spAutoFit/>
          </a:bodyPr>
          <a:lstStyle/>
          <a:p>
            <a:r>
              <a:rPr lang="en-US" sz="1200" dirty="0">
                <a:solidFill>
                  <a:srgbClr val="FF0000"/>
                </a:solidFill>
              </a:rPr>
              <a:t>Brokerages</a:t>
            </a:r>
          </a:p>
        </p:txBody>
      </p:sp>
      <p:sp>
        <p:nvSpPr>
          <p:cNvPr id="61" name="Freeform 60"/>
          <p:cNvSpPr/>
          <p:nvPr/>
        </p:nvSpPr>
        <p:spPr>
          <a:xfrm>
            <a:off x="5701553" y="4270786"/>
            <a:ext cx="1215614" cy="226852"/>
          </a:xfrm>
          <a:custGeom>
            <a:avLst/>
            <a:gdLst>
              <a:gd name="connsiteX0" fmla="*/ 0 w 1215614"/>
              <a:gd name="connsiteY0" fmla="*/ 0 h 226852"/>
              <a:gd name="connsiteX1" fmla="*/ 484094 w 1215614"/>
              <a:gd name="connsiteY1" fmla="*/ 225910 h 226852"/>
              <a:gd name="connsiteX2" fmla="*/ 1215614 w 1215614"/>
              <a:gd name="connsiteY2" fmla="*/ 86061 h 226852"/>
            </a:gdLst>
            <a:ahLst/>
            <a:cxnLst>
              <a:cxn ang="0">
                <a:pos x="connsiteX0" y="connsiteY0"/>
              </a:cxn>
              <a:cxn ang="0">
                <a:pos x="connsiteX1" y="connsiteY1"/>
              </a:cxn>
              <a:cxn ang="0">
                <a:pos x="connsiteX2" y="connsiteY2"/>
              </a:cxn>
            </a:cxnLst>
            <a:rect l="l" t="t" r="r" b="b"/>
            <a:pathLst>
              <a:path w="1215614" h="226852">
                <a:moveTo>
                  <a:pt x="0" y="0"/>
                </a:moveTo>
                <a:cubicBezTo>
                  <a:pt x="140746" y="105783"/>
                  <a:pt x="281492" y="211566"/>
                  <a:pt x="484094" y="225910"/>
                </a:cubicBezTo>
                <a:cubicBezTo>
                  <a:pt x="686696" y="240254"/>
                  <a:pt x="1215614" y="86061"/>
                  <a:pt x="1215614" y="86061"/>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Freeform 70"/>
          <p:cNvSpPr/>
          <p:nvPr/>
        </p:nvSpPr>
        <p:spPr>
          <a:xfrm>
            <a:off x="7035501" y="3840480"/>
            <a:ext cx="710005" cy="484094"/>
          </a:xfrm>
          <a:custGeom>
            <a:avLst/>
            <a:gdLst>
              <a:gd name="connsiteX0" fmla="*/ 0 w 710005"/>
              <a:gd name="connsiteY0" fmla="*/ 484094 h 484094"/>
              <a:gd name="connsiteX1" fmla="*/ 484094 w 710005"/>
              <a:gd name="connsiteY1" fmla="*/ 355002 h 484094"/>
              <a:gd name="connsiteX2" fmla="*/ 710005 w 710005"/>
              <a:gd name="connsiteY2" fmla="*/ 0 h 484094"/>
            </a:gdLst>
            <a:ahLst/>
            <a:cxnLst>
              <a:cxn ang="0">
                <a:pos x="connsiteX0" y="connsiteY0"/>
              </a:cxn>
              <a:cxn ang="0">
                <a:pos x="connsiteX1" y="connsiteY1"/>
              </a:cxn>
              <a:cxn ang="0">
                <a:pos x="connsiteX2" y="connsiteY2"/>
              </a:cxn>
            </a:cxnLst>
            <a:rect l="l" t="t" r="r" b="b"/>
            <a:pathLst>
              <a:path w="710005" h="484094">
                <a:moveTo>
                  <a:pt x="0" y="484094"/>
                </a:moveTo>
                <a:cubicBezTo>
                  <a:pt x="182880" y="459889"/>
                  <a:pt x="365760" y="435684"/>
                  <a:pt x="484094" y="355002"/>
                </a:cubicBezTo>
                <a:cubicBezTo>
                  <a:pt x="602428" y="274320"/>
                  <a:pt x="710005" y="0"/>
                  <a:pt x="710005"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Freeform 72"/>
          <p:cNvSpPr/>
          <p:nvPr/>
        </p:nvSpPr>
        <p:spPr>
          <a:xfrm>
            <a:off x="7863840" y="3388659"/>
            <a:ext cx="462579" cy="387275"/>
          </a:xfrm>
          <a:custGeom>
            <a:avLst/>
            <a:gdLst>
              <a:gd name="connsiteX0" fmla="*/ 0 w 462579"/>
              <a:gd name="connsiteY0" fmla="*/ 387275 h 387275"/>
              <a:gd name="connsiteX1" fmla="*/ 258184 w 462579"/>
              <a:gd name="connsiteY1" fmla="*/ 279699 h 387275"/>
              <a:gd name="connsiteX2" fmla="*/ 462579 w 462579"/>
              <a:gd name="connsiteY2" fmla="*/ 0 h 387275"/>
            </a:gdLst>
            <a:ahLst/>
            <a:cxnLst>
              <a:cxn ang="0">
                <a:pos x="connsiteX0" y="connsiteY0"/>
              </a:cxn>
              <a:cxn ang="0">
                <a:pos x="connsiteX1" y="connsiteY1"/>
              </a:cxn>
              <a:cxn ang="0">
                <a:pos x="connsiteX2" y="connsiteY2"/>
              </a:cxn>
            </a:cxnLst>
            <a:rect l="l" t="t" r="r" b="b"/>
            <a:pathLst>
              <a:path w="462579" h="387275">
                <a:moveTo>
                  <a:pt x="0" y="387275"/>
                </a:moveTo>
                <a:cubicBezTo>
                  <a:pt x="90544" y="365760"/>
                  <a:pt x="181088" y="344245"/>
                  <a:pt x="258184" y="279699"/>
                </a:cubicBezTo>
                <a:cubicBezTo>
                  <a:pt x="335280" y="215153"/>
                  <a:pt x="398929" y="107576"/>
                  <a:pt x="462579"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Freeform 73"/>
          <p:cNvSpPr/>
          <p:nvPr/>
        </p:nvSpPr>
        <p:spPr>
          <a:xfrm>
            <a:off x="8390965" y="3420932"/>
            <a:ext cx="1366221" cy="145190"/>
          </a:xfrm>
          <a:custGeom>
            <a:avLst/>
            <a:gdLst>
              <a:gd name="connsiteX0" fmla="*/ 0 w 1366221"/>
              <a:gd name="connsiteY0" fmla="*/ 0 h 145190"/>
              <a:gd name="connsiteX1" fmla="*/ 591670 w 1366221"/>
              <a:gd name="connsiteY1" fmla="*/ 139849 h 145190"/>
              <a:gd name="connsiteX2" fmla="*/ 1366221 w 1366221"/>
              <a:gd name="connsiteY2" fmla="*/ 118334 h 145190"/>
              <a:gd name="connsiteX3" fmla="*/ 1366221 w 1366221"/>
              <a:gd name="connsiteY3" fmla="*/ 118334 h 145190"/>
              <a:gd name="connsiteX4" fmla="*/ 1355463 w 1366221"/>
              <a:gd name="connsiteY4" fmla="*/ 107576 h 145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221" h="145190">
                <a:moveTo>
                  <a:pt x="0" y="0"/>
                </a:moveTo>
                <a:cubicBezTo>
                  <a:pt x="181983" y="60063"/>
                  <a:pt x="363967" y="120127"/>
                  <a:pt x="591670" y="139849"/>
                </a:cubicBezTo>
                <a:cubicBezTo>
                  <a:pt x="819373" y="159571"/>
                  <a:pt x="1366221" y="118334"/>
                  <a:pt x="1366221" y="118334"/>
                </a:cubicBezTo>
                <a:lnTo>
                  <a:pt x="1366221" y="118334"/>
                </a:lnTo>
                <a:lnTo>
                  <a:pt x="1355463" y="107576"/>
                </a:ln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2" name="TextBox 281"/>
          <p:cNvSpPr txBox="1"/>
          <p:nvPr/>
        </p:nvSpPr>
        <p:spPr>
          <a:xfrm>
            <a:off x="8911057" y="2758175"/>
            <a:ext cx="782127" cy="276999"/>
          </a:xfrm>
          <a:prstGeom prst="rect">
            <a:avLst/>
          </a:prstGeom>
          <a:noFill/>
        </p:spPr>
        <p:txBody>
          <a:bodyPr wrap="square" rtlCol="0">
            <a:spAutoFit/>
          </a:bodyPr>
          <a:lstStyle/>
          <a:p>
            <a:r>
              <a:rPr lang="en-US" sz="1200" dirty="0">
                <a:solidFill>
                  <a:srgbClr val="FF0000"/>
                </a:solidFill>
              </a:rPr>
              <a:t>Utilities</a:t>
            </a:r>
          </a:p>
        </p:txBody>
      </p:sp>
      <p:sp>
        <p:nvSpPr>
          <p:cNvPr id="283" name="TextBox 282"/>
          <p:cNvSpPr txBox="1"/>
          <p:nvPr/>
        </p:nvSpPr>
        <p:spPr>
          <a:xfrm>
            <a:off x="5942319" y="5629884"/>
            <a:ext cx="1240034" cy="276999"/>
          </a:xfrm>
          <a:prstGeom prst="rect">
            <a:avLst/>
          </a:prstGeom>
          <a:noFill/>
        </p:spPr>
        <p:txBody>
          <a:bodyPr wrap="square" rtlCol="0">
            <a:spAutoFit/>
          </a:bodyPr>
          <a:lstStyle/>
          <a:p>
            <a:r>
              <a:rPr lang="en-US" sz="1200">
                <a:solidFill>
                  <a:srgbClr val="FF0000"/>
                </a:solidFill>
              </a:rPr>
              <a:t>Decision making</a:t>
            </a:r>
            <a:endParaRPr lang="en-US" sz="1200" dirty="0">
              <a:solidFill>
                <a:srgbClr val="FF0000"/>
              </a:solidFill>
            </a:endParaRPr>
          </a:p>
        </p:txBody>
      </p:sp>
      <p:sp>
        <p:nvSpPr>
          <p:cNvPr id="284" name="Oval 283"/>
          <p:cNvSpPr/>
          <p:nvPr/>
        </p:nvSpPr>
        <p:spPr>
          <a:xfrm>
            <a:off x="8973688" y="3010729"/>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Freeform 77"/>
          <p:cNvSpPr/>
          <p:nvPr/>
        </p:nvSpPr>
        <p:spPr>
          <a:xfrm>
            <a:off x="8444753" y="3184264"/>
            <a:ext cx="699247" cy="204185"/>
          </a:xfrm>
          <a:custGeom>
            <a:avLst/>
            <a:gdLst>
              <a:gd name="connsiteX0" fmla="*/ 0 w 699247"/>
              <a:gd name="connsiteY0" fmla="*/ 161364 h 204185"/>
              <a:gd name="connsiteX1" fmla="*/ 355002 w 699247"/>
              <a:gd name="connsiteY1" fmla="*/ 193637 h 204185"/>
              <a:gd name="connsiteX2" fmla="*/ 699247 w 699247"/>
              <a:gd name="connsiteY2" fmla="*/ 0 h 204185"/>
            </a:gdLst>
            <a:ahLst/>
            <a:cxnLst>
              <a:cxn ang="0">
                <a:pos x="connsiteX0" y="connsiteY0"/>
              </a:cxn>
              <a:cxn ang="0">
                <a:pos x="connsiteX1" y="connsiteY1"/>
              </a:cxn>
              <a:cxn ang="0">
                <a:pos x="connsiteX2" y="connsiteY2"/>
              </a:cxn>
            </a:cxnLst>
            <a:rect l="l" t="t" r="r" b="b"/>
            <a:pathLst>
              <a:path w="699247" h="204185">
                <a:moveTo>
                  <a:pt x="0" y="161364"/>
                </a:moveTo>
                <a:cubicBezTo>
                  <a:pt x="119230" y="190947"/>
                  <a:pt x="238461" y="220531"/>
                  <a:pt x="355002" y="193637"/>
                </a:cubicBezTo>
                <a:cubicBezTo>
                  <a:pt x="471543" y="166743"/>
                  <a:pt x="699247" y="0"/>
                  <a:pt x="699247"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78"/>
          <p:cNvSpPr/>
          <p:nvPr/>
        </p:nvSpPr>
        <p:spPr>
          <a:xfrm>
            <a:off x="9219304" y="2829261"/>
            <a:ext cx="408822" cy="261770"/>
          </a:xfrm>
          <a:custGeom>
            <a:avLst/>
            <a:gdLst>
              <a:gd name="connsiteX0" fmla="*/ 0 w 408822"/>
              <a:gd name="connsiteY0" fmla="*/ 258184 h 261770"/>
              <a:gd name="connsiteX1" fmla="*/ 344244 w 408822"/>
              <a:gd name="connsiteY1" fmla="*/ 225911 h 261770"/>
              <a:gd name="connsiteX2" fmla="*/ 408790 w 408822"/>
              <a:gd name="connsiteY2" fmla="*/ 0 h 261770"/>
            </a:gdLst>
            <a:ahLst/>
            <a:cxnLst>
              <a:cxn ang="0">
                <a:pos x="connsiteX0" y="connsiteY0"/>
              </a:cxn>
              <a:cxn ang="0">
                <a:pos x="connsiteX1" y="connsiteY1"/>
              </a:cxn>
              <a:cxn ang="0">
                <a:pos x="connsiteX2" y="connsiteY2"/>
              </a:cxn>
            </a:cxnLst>
            <a:rect l="l" t="t" r="r" b="b"/>
            <a:pathLst>
              <a:path w="408822" h="261770">
                <a:moveTo>
                  <a:pt x="0" y="258184"/>
                </a:moveTo>
                <a:cubicBezTo>
                  <a:pt x="138056" y="263563"/>
                  <a:pt x="276112" y="268942"/>
                  <a:pt x="344244" y="225911"/>
                </a:cubicBezTo>
                <a:cubicBezTo>
                  <a:pt x="412376" y="182880"/>
                  <a:pt x="408790" y="0"/>
                  <a:pt x="408790"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Freeform 79"/>
          <p:cNvSpPr/>
          <p:nvPr/>
        </p:nvSpPr>
        <p:spPr>
          <a:xfrm>
            <a:off x="9154758" y="3141233"/>
            <a:ext cx="527124" cy="268941"/>
          </a:xfrm>
          <a:custGeom>
            <a:avLst/>
            <a:gdLst>
              <a:gd name="connsiteX0" fmla="*/ 0 w 527124"/>
              <a:gd name="connsiteY0" fmla="*/ 0 h 268941"/>
              <a:gd name="connsiteX1" fmla="*/ 107576 w 527124"/>
              <a:gd name="connsiteY1" fmla="*/ 215153 h 268941"/>
              <a:gd name="connsiteX2" fmla="*/ 527124 w 527124"/>
              <a:gd name="connsiteY2" fmla="*/ 268941 h 268941"/>
            </a:gdLst>
            <a:ahLst/>
            <a:cxnLst>
              <a:cxn ang="0">
                <a:pos x="connsiteX0" y="connsiteY0"/>
              </a:cxn>
              <a:cxn ang="0">
                <a:pos x="connsiteX1" y="connsiteY1"/>
              </a:cxn>
              <a:cxn ang="0">
                <a:pos x="connsiteX2" y="connsiteY2"/>
              </a:cxn>
            </a:cxnLst>
            <a:rect l="l" t="t" r="r" b="b"/>
            <a:pathLst>
              <a:path w="527124" h="268941">
                <a:moveTo>
                  <a:pt x="0" y="0"/>
                </a:moveTo>
                <a:cubicBezTo>
                  <a:pt x="9861" y="85165"/>
                  <a:pt x="19722" y="170330"/>
                  <a:pt x="107576" y="215153"/>
                </a:cubicBezTo>
                <a:cubicBezTo>
                  <a:pt x="195430" y="259977"/>
                  <a:pt x="527124" y="268941"/>
                  <a:pt x="527124" y="268941"/>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Freeform 80"/>
          <p:cNvSpPr/>
          <p:nvPr/>
        </p:nvSpPr>
        <p:spPr>
          <a:xfrm>
            <a:off x="9767944" y="2323652"/>
            <a:ext cx="882127" cy="444771"/>
          </a:xfrm>
          <a:custGeom>
            <a:avLst/>
            <a:gdLst>
              <a:gd name="connsiteX0" fmla="*/ 0 w 882127"/>
              <a:gd name="connsiteY0" fmla="*/ 398033 h 444771"/>
              <a:gd name="connsiteX1" fmla="*/ 656216 w 882127"/>
              <a:gd name="connsiteY1" fmla="*/ 408790 h 444771"/>
              <a:gd name="connsiteX2" fmla="*/ 882127 w 882127"/>
              <a:gd name="connsiteY2" fmla="*/ 0 h 444771"/>
            </a:gdLst>
            <a:ahLst/>
            <a:cxnLst>
              <a:cxn ang="0">
                <a:pos x="connsiteX0" y="connsiteY0"/>
              </a:cxn>
              <a:cxn ang="0">
                <a:pos x="connsiteX1" y="connsiteY1"/>
              </a:cxn>
              <a:cxn ang="0">
                <a:pos x="connsiteX2" y="connsiteY2"/>
              </a:cxn>
            </a:cxnLst>
            <a:rect l="l" t="t" r="r" b="b"/>
            <a:pathLst>
              <a:path w="882127" h="444771">
                <a:moveTo>
                  <a:pt x="0" y="398033"/>
                </a:moveTo>
                <a:cubicBezTo>
                  <a:pt x="254597" y="436581"/>
                  <a:pt x="509195" y="475129"/>
                  <a:pt x="656216" y="408790"/>
                </a:cubicBezTo>
                <a:cubicBezTo>
                  <a:pt x="803237" y="342451"/>
                  <a:pt x="882127" y="0"/>
                  <a:pt x="882127"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5" name="Oval 284"/>
          <p:cNvSpPr/>
          <p:nvPr/>
        </p:nvSpPr>
        <p:spPr>
          <a:xfrm>
            <a:off x="2143971" y="3947707"/>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6" name="TextBox 285"/>
          <p:cNvSpPr txBox="1"/>
          <p:nvPr/>
        </p:nvSpPr>
        <p:spPr>
          <a:xfrm>
            <a:off x="1892312" y="4103401"/>
            <a:ext cx="1242774" cy="276999"/>
          </a:xfrm>
          <a:prstGeom prst="rect">
            <a:avLst/>
          </a:prstGeom>
          <a:noFill/>
        </p:spPr>
        <p:txBody>
          <a:bodyPr wrap="square" rtlCol="0">
            <a:spAutoFit/>
          </a:bodyPr>
          <a:lstStyle/>
          <a:p>
            <a:r>
              <a:rPr lang="en-US" sz="1200" dirty="0">
                <a:solidFill>
                  <a:srgbClr val="FF0000"/>
                </a:solidFill>
              </a:rPr>
              <a:t>Accommodation</a:t>
            </a:r>
          </a:p>
        </p:txBody>
      </p:sp>
      <p:sp>
        <p:nvSpPr>
          <p:cNvPr id="83" name="Freeform 82"/>
          <p:cNvSpPr/>
          <p:nvPr/>
        </p:nvSpPr>
        <p:spPr>
          <a:xfrm>
            <a:off x="1183341" y="3990420"/>
            <a:ext cx="279699" cy="129759"/>
          </a:xfrm>
          <a:custGeom>
            <a:avLst/>
            <a:gdLst>
              <a:gd name="connsiteX0" fmla="*/ 0 w 279699"/>
              <a:gd name="connsiteY0" fmla="*/ 129759 h 129759"/>
              <a:gd name="connsiteX1" fmla="*/ 139850 w 279699"/>
              <a:gd name="connsiteY1" fmla="*/ 667 h 129759"/>
              <a:gd name="connsiteX2" fmla="*/ 279699 w 279699"/>
              <a:gd name="connsiteY2" fmla="*/ 75971 h 129759"/>
            </a:gdLst>
            <a:ahLst/>
            <a:cxnLst>
              <a:cxn ang="0">
                <a:pos x="connsiteX0" y="connsiteY0"/>
              </a:cxn>
              <a:cxn ang="0">
                <a:pos x="connsiteX1" y="connsiteY1"/>
              </a:cxn>
              <a:cxn ang="0">
                <a:pos x="connsiteX2" y="connsiteY2"/>
              </a:cxn>
            </a:cxnLst>
            <a:rect l="l" t="t" r="r" b="b"/>
            <a:pathLst>
              <a:path w="279699" h="129759">
                <a:moveTo>
                  <a:pt x="0" y="129759"/>
                </a:moveTo>
                <a:cubicBezTo>
                  <a:pt x="46617" y="69695"/>
                  <a:pt x="93234" y="9632"/>
                  <a:pt x="139850" y="667"/>
                </a:cubicBezTo>
                <a:cubicBezTo>
                  <a:pt x="186467" y="-8298"/>
                  <a:pt x="279699" y="75971"/>
                  <a:pt x="279699" y="75971"/>
                </a:cubicBezTo>
              </a:path>
            </a:pathLst>
          </a:custGeom>
          <a:no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Freeform 83"/>
          <p:cNvSpPr/>
          <p:nvPr/>
        </p:nvSpPr>
        <p:spPr>
          <a:xfrm>
            <a:off x="1688951" y="3966272"/>
            <a:ext cx="494851" cy="153907"/>
          </a:xfrm>
          <a:custGeom>
            <a:avLst/>
            <a:gdLst>
              <a:gd name="connsiteX0" fmla="*/ 0 w 494851"/>
              <a:gd name="connsiteY0" fmla="*/ 153907 h 153907"/>
              <a:gd name="connsiteX1" fmla="*/ 204395 w 494851"/>
              <a:gd name="connsiteY1" fmla="*/ 3300 h 153907"/>
              <a:gd name="connsiteX2" fmla="*/ 494851 w 494851"/>
              <a:gd name="connsiteY2" fmla="*/ 46330 h 153907"/>
            </a:gdLst>
            <a:ahLst/>
            <a:cxnLst>
              <a:cxn ang="0">
                <a:pos x="connsiteX0" y="connsiteY0"/>
              </a:cxn>
              <a:cxn ang="0">
                <a:pos x="connsiteX1" y="connsiteY1"/>
              </a:cxn>
              <a:cxn ang="0">
                <a:pos x="connsiteX2" y="connsiteY2"/>
              </a:cxn>
            </a:cxnLst>
            <a:rect l="l" t="t" r="r" b="b"/>
            <a:pathLst>
              <a:path w="494851" h="153907">
                <a:moveTo>
                  <a:pt x="0" y="153907"/>
                </a:moveTo>
                <a:cubicBezTo>
                  <a:pt x="60960" y="87568"/>
                  <a:pt x="121920" y="21229"/>
                  <a:pt x="204395" y="3300"/>
                </a:cubicBezTo>
                <a:cubicBezTo>
                  <a:pt x="286870" y="-14629"/>
                  <a:pt x="494851" y="46330"/>
                  <a:pt x="494851" y="4633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Freeform 84"/>
          <p:cNvSpPr/>
          <p:nvPr/>
        </p:nvSpPr>
        <p:spPr>
          <a:xfrm>
            <a:off x="2388198" y="3395816"/>
            <a:ext cx="4109421" cy="670575"/>
          </a:xfrm>
          <a:custGeom>
            <a:avLst/>
            <a:gdLst>
              <a:gd name="connsiteX0" fmla="*/ 0 w 4109421"/>
              <a:gd name="connsiteY0" fmla="*/ 670575 h 670575"/>
              <a:gd name="connsiteX1" fmla="*/ 1753496 w 4109421"/>
              <a:gd name="connsiteY1" fmla="*/ 498452 h 670575"/>
              <a:gd name="connsiteX2" fmla="*/ 3065929 w 4109421"/>
              <a:gd name="connsiteY2" fmla="*/ 3600 h 670575"/>
              <a:gd name="connsiteX3" fmla="*/ 4109421 w 4109421"/>
              <a:gd name="connsiteY3" fmla="*/ 261784 h 670575"/>
            </a:gdLst>
            <a:ahLst/>
            <a:cxnLst>
              <a:cxn ang="0">
                <a:pos x="connsiteX0" y="connsiteY0"/>
              </a:cxn>
              <a:cxn ang="0">
                <a:pos x="connsiteX1" y="connsiteY1"/>
              </a:cxn>
              <a:cxn ang="0">
                <a:pos x="connsiteX2" y="connsiteY2"/>
              </a:cxn>
              <a:cxn ang="0">
                <a:pos x="connsiteX3" y="connsiteY3"/>
              </a:cxn>
            </a:cxnLst>
            <a:rect l="l" t="t" r="r" b="b"/>
            <a:pathLst>
              <a:path w="4109421" h="670575">
                <a:moveTo>
                  <a:pt x="0" y="670575"/>
                </a:moveTo>
                <a:cubicBezTo>
                  <a:pt x="621254" y="640094"/>
                  <a:pt x="1242508" y="609614"/>
                  <a:pt x="1753496" y="498452"/>
                </a:cubicBezTo>
                <a:cubicBezTo>
                  <a:pt x="2264484" y="387290"/>
                  <a:pt x="2673275" y="43045"/>
                  <a:pt x="3065929" y="3600"/>
                </a:cubicBezTo>
                <a:cubicBezTo>
                  <a:pt x="3458583" y="-35845"/>
                  <a:pt x="4109421" y="261784"/>
                  <a:pt x="4109421" y="261784"/>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Freeform 85"/>
          <p:cNvSpPr/>
          <p:nvPr/>
        </p:nvSpPr>
        <p:spPr>
          <a:xfrm>
            <a:off x="6669741" y="2560662"/>
            <a:ext cx="2872292" cy="1182999"/>
          </a:xfrm>
          <a:custGeom>
            <a:avLst/>
            <a:gdLst>
              <a:gd name="connsiteX0" fmla="*/ 0 w 2872292"/>
              <a:gd name="connsiteY0" fmla="*/ 1182999 h 1182999"/>
              <a:gd name="connsiteX1" fmla="*/ 1011219 w 2872292"/>
              <a:gd name="connsiteY1" fmla="*/ 333145 h 1182999"/>
              <a:gd name="connsiteX2" fmla="*/ 2054711 w 2872292"/>
              <a:gd name="connsiteY2" fmla="*/ 429964 h 1182999"/>
              <a:gd name="connsiteX3" fmla="*/ 2398955 w 2872292"/>
              <a:gd name="connsiteY3" fmla="*/ 10416 h 1182999"/>
              <a:gd name="connsiteX4" fmla="*/ 2872292 w 2872292"/>
              <a:gd name="connsiteY4" fmla="*/ 117992 h 1182999"/>
              <a:gd name="connsiteX5" fmla="*/ 2872292 w 2872292"/>
              <a:gd name="connsiteY5" fmla="*/ 117992 h 1182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72292" h="1182999">
                <a:moveTo>
                  <a:pt x="0" y="1182999"/>
                </a:moveTo>
                <a:cubicBezTo>
                  <a:pt x="334383" y="820825"/>
                  <a:pt x="668767" y="458651"/>
                  <a:pt x="1011219" y="333145"/>
                </a:cubicBezTo>
                <a:cubicBezTo>
                  <a:pt x="1353671" y="207639"/>
                  <a:pt x="1823422" y="483752"/>
                  <a:pt x="2054711" y="429964"/>
                </a:cubicBezTo>
                <a:cubicBezTo>
                  <a:pt x="2286000" y="376176"/>
                  <a:pt x="2262692" y="62411"/>
                  <a:pt x="2398955" y="10416"/>
                </a:cubicBezTo>
                <a:cubicBezTo>
                  <a:pt x="2535218" y="-41579"/>
                  <a:pt x="2872292" y="117992"/>
                  <a:pt x="2872292" y="117992"/>
                </a:cubicBezTo>
                <a:lnTo>
                  <a:pt x="2872292" y="117992"/>
                </a:ln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7" name="TextBox 286"/>
          <p:cNvSpPr txBox="1"/>
          <p:nvPr/>
        </p:nvSpPr>
        <p:spPr>
          <a:xfrm>
            <a:off x="1315656" y="6517927"/>
            <a:ext cx="1621428" cy="276999"/>
          </a:xfrm>
          <a:prstGeom prst="rect">
            <a:avLst/>
          </a:prstGeom>
          <a:noFill/>
        </p:spPr>
        <p:txBody>
          <a:bodyPr wrap="square" rtlCol="0">
            <a:spAutoFit/>
          </a:bodyPr>
          <a:lstStyle/>
          <a:p>
            <a:r>
              <a:rPr lang="en-US" sz="1200">
                <a:solidFill>
                  <a:srgbClr val="FF0000"/>
                </a:solidFill>
              </a:rPr>
              <a:t>Electricity </a:t>
            </a:r>
            <a:r>
              <a:rPr lang="en-US" sz="1200" dirty="0">
                <a:solidFill>
                  <a:srgbClr val="FF0000"/>
                </a:solidFill>
              </a:rPr>
              <a:t>generation</a:t>
            </a:r>
          </a:p>
        </p:txBody>
      </p:sp>
      <p:sp>
        <p:nvSpPr>
          <p:cNvPr id="288" name="Oval 287"/>
          <p:cNvSpPr/>
          <p:nvPr/>
        </p:nvSpPr>
        <p:spPr>
          <a:xfrm>
            <a:off x="7104378" y="3771360"/>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Freeform 87"/>
          <p:cNvSpPr/>
          <p:nvPr/>
        </p:nvSpPr>
        <p:spPr>
          <a:xfrm>
            <a:off x="7024744" y="3948056"/>
            <a:ext cx="315219" cy="365760"/>
          </a:xfrm>
          <a:custGeom>
            <a:avLst/>
            <a:gdLst>
              <a:gd name="connsiteX0" fmla="*/ 0 w 315219"/>
              <a:gd name="connsiteY0" fmla="*/ 365760 h 365760"/>
              <a:gd name="connsiteX1" fmla="*/ 301214 w 315219"/>
              <a:gd name="connsiteY1" fmla="*/ 215153 h 365760"/>
              <a:gd name="connsiteX2" fmla="*/ 268941 w 315219"/>
              <a:gd name="connsiteY2" fmla="*/ 0 h 365760"/>
            </a:gdLst>
            <a:ahLst/>
            <a:cxnLst>
              <a:cxn ang="0">
                <a:pos x="connsiteX0" y="connsiteY0"/>
              </a:cxn>
              <a:cxn ang="0">
                <a:pos x="connsiteX1" y="connsiteY1"/>
              </a:cxn>
              <a:cxn ang="0">
                <a:pos x="connsiteX2" y="connsiteY2"/>
              </a:cxn>
            </a:cxnLst>
            <a:rect l="l" t="t" r="r" b="b"/>
            <a:pathLst>
              <a:path w="315219" h="365760">
                <a:moveTo>
                  <a:pt x="0" y="365760"/>
                </a:moveTo>
                <a:cubicBezTo>
                  <a:pt x="128195" y="320936"/>
                  <a:pt x="256391" y="276113"/>
                  <a:pt x="301214" y="215153"/>
                </a:cubicBezTo>
                <a:cubicBezTo>
                  <a:pt x="346037" y="154193"/>
                  <a:pt x="268941" y="0"/>
                  <a:pt x="268941"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Freeform 88"/>
          <p:cNvSpPr/>
          <p:nvPr/>
        </p:nvSpPr>
        <p:spPr>
          <a:xfrm>
            <a:off x="7202984" y="2635624"/>
            <a:ext cx="413430" cy="1129552"/>
          </a:xfrm>
          <a:custGeom>
            <a:avLst/>
            <a:gdLst>
              <a:gd name="connsiteX0" fmla="*/ 15397 w 413430"/>
              <a:gd name="connsiteY0" fmla="*/ 1129552 h 1129552"/>
              <a:gd name="connsiteX1" fmla="*/ 47670 w 413430"/>
              <a:gd name="connsiteY1" fmla="*/ 796065 h 1129552"/>
              <a:gd name="connsiteX2" fmla="*/ 413430 w 413430"/>
              <a:gd name="connsiteY2" fmla="*/ 0 h 1129552"/>
            </a:gdLst>
            <a:ahLst/>
            <a:cxnLst>
              <a:cxn ang="0">
                <a:pos x="connsiteX0" y="connsiteY0"/>
              </a:cxn>
              <a:cxn ang="0">
                <a:pos x="connsiteX1" y="connsiteY1"/>
              </a:cxn>
              <a:cxn ang="0">
                <a:pos x="connsiteX2" y="connsiteY2"/>
              </a:cxn>
            </a:cxnLst>
            <a:rect l="l" t="t" r="r" b="b"/>
            <a:pathLst>
              <a:path w="413430" h="1129552">
                <a:moveTo>
                  <a:pt x="15397" y="1129552"/>
                </a:moveTo>
                <a:cubicBezTo>
                  <a:pt x="-1636" y="1056938"/>
                  <a:pt x="-18669" y="984324"/>
                  <a:pt x="47670" y="796065"/>
                </a:cubicBezTo>
                <a:cubicBezTo>
                  <a:pt x="114009" y="607806"/>
                  <a:pt x="413430" y="0"/>
                  <a:pt x="413430"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Freeform 89"/>
          <p:cNvSpPr/>
          <p:nvPr/>
        </p:nvSpPr>
        <p:spPr>
          <a:xfrm>
            <a:off x="7820809" y="2398955"/>
            <a:ext cx="516367" cy="200711"/>
          </a:xfrm>
          <a:custGeom>
            <a:avLst/>
            <a:gdLst>
              <a:gd name="connsiteX0" fmla="*/ 0 w 516367"/>
              <a:gd name="connsiteY0" fmla="*/ 139850 h 200711"/>
              <a:gd name="connsiteX1" fmla="*/ 258184 w 516367"/>
              <a:gd name="connsiteY1" fmla="*/ 193638 h 200711"/>
              <a:gd name="connsiteX2" fmla="*/ 516367 w 516367"/>
              <a:gd name="connsiteY2" fmla="*/ 0 h 200711"/>
            </a:gdLst>
            <a:ahLst/>
            <a:cxnLst>
              <a:cxn ang="0">
                <a:pos x="connsiteX0" y="connsiteY0"/>
              </a:cxn>
              <a:cxn ang="0">
                <a:pos x="connsiteX1" y="connsiteY1"/>
              </a:cxn>
              <a:cxn ang="0">
                <a:pos x="connsiteX2" y="connsiteY2"/>
              </a:cxn>
            </a:cxnLst>
            <a:rect l="l" t="t" r="r" b="b"/>
            <a:pathLst>
              <a:path w="516367" h="200711">
                <a:moveTo>
                  <a:pt x="0" y="139850"/>
                </a:moveTo>
                <a:cubicBezTo>
                  <a:pt x="86061" y="178398"/>
                  <a:pt x="172123" y="216946"/>
                  <a:pt x="258184" y="193638"/>
                </a:cubicBezTo>
                <a:cubicBezTo>
                  <a:pt x="344245" y="170330"/>
                  <a:pt x="516367" y="0"/>
                  <a:pt x="516367"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9" name="TextBox 288"/>
          <p:cNvSpPr txBox="1"/>
          <p:nvPr/>
        </p:nvSpPr>
        <p:spPr>
          <a:xfrm>
            <a:off x="7203713" y="1264589"/>
            <a:ext cx="1320253" cy="461665"/>
          </a:xfrm>
          <a:prstGeom prst="rect">
            <a:avLst/>
          </a:prstGeom>
          <a:noFill/>
        </p:spPr>
        <p:txBody>
          <a:bodyPr wrap="square" rtlCol="0">
            <a:spAutoFit/>
          </a:bodyPr>
          <a:lstStyle/>
          <a:p>
            <a:r>
              <a:rPr lang="en-US" sz="1200" dirty="0">
                <a:solidFill>
                  <a:srgbClr val="FF0000"/>
                </a:solidFill>
              </a:rPr>
              <a:t>Ambiguity deals with exceptions</a:t>
            </a:r>
          </a:p>
        </p:txBody>
      </p:sp>
      <p:sp>
        <p:nvSpPr>
          <p:cNvPr id="290" name="Oval 289"/>
          <p:cNvSpPr/>
          <p:nvPr/>
        </p:nvSpPr>
        <p:spPr>
          <a:xfrm>
            <a:off x="7067926" y="1653627"/>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1" name="Oval 290"/>
          <p:cNvSpPr/>
          <p:nvPr/>
        </p:nvSpPr>
        <p:spPr>
          <a:xfrm>
            <a:off x="8581326" y="3852345"/>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Freeform 92"/>
          <p:cNvSpPr/>
          <p:nvPr/>
        </p:nvSpPr>
        <p:spPr>
          <a:xfrm>
            <a:off x="6325496" y="1538344"/>
            <a:ext cx="806824" cy="246741"/>
          </a:xfrm>
          <a:custGeom>
            <a:avLst/>
            <a:gdLst>
              <a:gd name="connsiteX0" fmla="*/ 0 w 806824"/>
              <a:gd name="connsiteY0" fmla="*/ 0 h 246741"/>
              <a:gd name="connsiteX1" fmla="*/ 451822 w 806824"/>
              <a:gd name="connsiteY1" fmla="*/ 225910 h 246741"/>
              <a:gd name="connsiteX2" fmla="*/ 806824 w 806824"/>
              <a:gd name="connsiteY2" fmla="*/ 236668 h 246741"/>
            </a:gdLst>
            <a:ahLst/>
            <a:cxnLst>
              <a:cxn ang="0">
                <a:pos x="connsiteX0" y="connsiteY0"/>
              </a:cxn>
              <a:cxn ang="0">
                <a:pos x="connsiteX1" y="connsiteY1"/>
              </a:cxn>
              <a:cxn ang="0">
                <a:pos x="connsiteX2" y="connsiteY2"/>
              </a:cxn>
            </a:cxnLst>
            <a:rect l="l" t="t" r="r" b="b"/>
            <a:pathLst>
              <a:path w="806824" h="246741">
                <a:moveTo>
                  <a:pt x="0" y="0"/>
                </a:moveTo>
                <a:cubicBezTo>
                  <a:pt x="158675" y="93232"/>
                  <a:pt x="317351" y="186465"/>
                  <a:pt x="451822" y="225910"/>
                </a:cubicBezTo>
                <a:cubicBezTo>
                  <a:pt x="586293" y="265355"/>
                  <a:pt x="806824" y="236668"/>
                  <a:pt x="806824" y="236668"/>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2" name="TextBox 291"/>
          <p:cNvSpPr txBox="1"/>
          <p:nvPr/>
        </p:nvSpPr>
        <p:spPr>
          <a:xfrm>
            <a:off x="8855979" y="3846565"/>
            <a:ext cx="1117054" cy="461665"/>
          </a:xfrm>
          <a:prstGeom prst="rect">
            <a:avLst/>
          </a:prstGeom>
          <a:noFill/>
        </p:spPr>
        <p:txBody>
          <a:bodyPr wrap="square" rtlCol="0">
            <a:spAutoFit/>
          </a:bodyPr>
          <a:lstStyle/>
          <a:p>
            <a:r>
              <a:rPr lang="en-US" sz="1200" dirty="0">
                <a:solidFill>
                  <a:srgbClr val="FF0000"/>
                </a:solidFill>
              </a:rPr>
              <a:t>Fuzzy rules can work</a:t>
            </a:r>
          </a:p>
        </p:txBody>
      </p:sp>
      <p:sp>
        <p:nvSpPr>
          <p:cNvPr id="94" name="Freeform 93"/>
          <p:cNvSpPr/>
          <p:nvPr/>
        </p:nvSpPr>
        <p:spPr>
          <a:xfrm>
            <a:off x="7035501" y="4012602"/>
            <a:ext cx="1645920" cy="359278"/>
          </a:xfrm>
          <a:custGeom>
            <a:avLst/>
            <a:gdLst>
              <a:gd name="connsiteX0" fmla="*/ 0 w 1645920"/>
              <a:gd name="connsiteY0" fmla="*/ 311972 h 359278"/>
              <a:gd name="connsiteX1" fmla="*/ 828339 w 1645920"/>
              <a:gd name="connsiteY1" fmla="*/ 333487 h 359278"/>
              <a:gd name="connsiteX2" fmla="*/ 1645920 w 1645920"/>
              <a:gd name="connsiteY2" fmla="*/ 0 h 359278"/>
            </a:gdLst>
            <a:ahLst/>
            <a:cxnLst>
              <a:cxn ang="0">
                <a:pos x="connsiteX0" y="connsiteY0"/>
              </a:cxn>
              <a:cxn ang="0">
                <a:pos x="connsiteX1" y="connsiteY1"/>
              </a:cxn>
              <a:cxn ang="0">
                <a:pos x="connsiteX2" y="connsiteY2"/>
              </a:cxn>
            </a:cxnLst>
            <a:rect l="l" t="t" r="r" b="b"/>
            <a:pathLst>
              <a:path w="1645920" h="359278">
                <a:moveTo>
                  <a:pt x="0" y="311972"/>
                </a:moveTo>
                <a:cubicBezTo>
                  <a:pt x="277009" y="348727"/>
                  <a:pt x="554019" y="385482"/>
                  <a:pt x="828339" y="333487"/>
                </a:cubicBezTo>
                <a:cubicBezTo>
                  <a:pt x="1102659" y="281492"/>
                  <a:pt x="1374289" y="140746"/>
                  <a:pt x="1645920"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Freeform 94"/>
          <p:cNvSpPr/>
          <p:nvPr/>
        </p:nvSpPr>
        <p:spPr>
          <a:xfrm>
            <a:off x="7250654" y="1818042"/>
            <a:ext cx="1782945" cy="2066815"/>
          </a:xfrm>
          <a:custGeom>
            <a:avLst/>
            <a:gdLst>
              <a:gd name="connsiteX0" fmla="*/ 0 w 1782945"/>
              <a:gd name="connsiteY0" fmla="*/ 0 h 2066815"/>
              <a:gd name="connsiteX1" fmla="*/ 1699708 w 1782945"/>
              <a:gd name="connsiteY1" fmla="*/ 1807285 h 2066815"/>
              <a:gd name="connsiteX2" fmla="*/ 1538344 w 1782945"/>
              <a:gd name="connsiteY2" fmla="*/ 2054711 h 2066815"/>
            </a:gdLst>
            <a:ahLst/>
            <a:cxnLst>
              <a:cxn ang="0">
                <a:pos x="connsiteX0" y="connsiteY0"/>
              </a:cxn>
              <a:cxn ang="0">
                <a:pos x="connsiteX1" y="connsiteY1"/>
              </a:cxn>
              <a:cxn ang="0">
                <a:pos x="connsiteX2" y="connsiteY2"/>
              </a:cxn>
            </a:cxnLst>
            <a:rect l="l" t="t" r="r" b="b"/>
            <a:pathLst>
              <a:path w="1782945" h="2066815">
                <a:moveTo>
                  <a:pt x="0" y="0"/>
                </a:moveTo>
                <a:cubicBezTo>
                  <a:pt x="721658" y="732416"/>
                  <a:pt x="1443317" y="1464833"/>
                  <a:pt x="1699708" y="1807285"/>
                </a:cubicBezTo>
                <a:cubicBezTo>
                  <a:pt x="1956099" y="2149737"/>
                  <a:pt x="1538344" y="2054711"/>
                  <a:pt x="1538344" y="2054711"/>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3" name="TextBox 292"/>
          <p:cNvSpPr txBox="1"/>
          <p:nvPr/>
        </p:nvSpPr>
        <p:spPr>
          <a:xfrm>
            <a:off x="10646701" y="4631801"/>
            <a:ext cx="1364457" cy="461665"/>
          </a:xfrm>
          <a:prstGeom prst="rect">
            <a:avLst/>
          </a:prstGeom>
          <a:noFill/>
        </p:spPr>
        <p:txBody>
          <a:bodyPr wrap="square" rtlCol="0">
            <a:spAutoFit/>
          </a:bodyPr>
          <a:lstStyle/>
          <a:p>
            <a:r>
              <a:rPr lang="en-US" sz="1200" dirty="0">
                <a:solidFill>
                  <a:srgbClr val="FF0000"/>
                </a:solidFill>
              </a:rPr>
              <a:t>Market sector orientation</a:t>
            </a:r>
          </a:p>
        </p:txBody>
      </p:sp>
      <p:sp>
        <p:nvSpPr>
          <p:cNvPr id="294" name="Oval 293"/>
          <p:cNvSpPr/>
          <p:nvPr/>
        </p:nvSpPr>
        <p:spPr>
          <a:xfrm>
            <a:off x="9273051" y="4508938"/>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Freeform 95"/>
          <p:cNvSpPr/>
          <p:nvPr/>
        </p:nvSpPr>
        <p:spPr>
          <a:xfrm>
            <a:off x="8251115" y="4514851"/>
            <a:ext cx="1140311" cy="175483"/>
          </a:xfrm>
          <a:custGeom>
            <a:avLst/>
            <a:gdLst>
              <a:gd name="connsiteX0" fmla="*/ 0 w 1140311"/>
              <a:gd name="connsiteY0" fmla="*/ 175483 h 175483"/>
              <a:gd name="connsiteX1" fmla="*/ 559398 w 1140311"/>
              <a:gd name="connsiteY1" fmla="*/ 3361 h 175483"/>
              <a:gd name="connsiteX2" fmla="*/ 1140311 w 1140311"/>
              <a:gd name="connsiteY2" fmla="*/ 57149 h 175483"/>
            </a:gdLst>
            <a:ahLst/>
            <a:cxnLst>
              <a:cxn ang="0">
                <a:pos x="connsiteX0" y="connsiteY0"/>
              </a:cxn>
              <a:cxn ang="0">
                <a:pos x="connsiteX1" y="connsiteY1"/>
              </a:cxn>
              <a:cxn ang="0">
                <a:pos x="connsiteX2" y="connsiteY2"/>
              </a:cxn>
            </a:cxnLst>
            <a:rect l="l" t="t" r="r" b="b"/>
            <a:pathLst>
              <a:path w="1140311" h="175483">
                <a:moveTo>
                  <a:pt x="0" y="175483"/>
                </a:moveTo>
                <a:cubicBezTo>
                  <a:pt x="184673" y="99283"/>
                  <a:pt x="369346" y="23083"/>
                  <a:pt x="559398" y="3361"/>
                </a:cubicBezTo>
                <a:cubicBezTo>
                  <a:pt x="749450" y="-16361"/>
                  <a:pt x="1140311" y="57149"/>
                  <a:pt x="1140311" y="57149"/>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Freeform 96"/>
          <p:cNvSpPr/>
          <p:nvPr/>
        </p:nvSpPr>
        <p:spPr>
          <a:xfrm>
            <a:off x="8724452" y="4012602"/>
            <a:ext cx="591670" cy="580913"/>
          </a:xfrm>
          <a:custGeom>
            <a:avLst/>
            <a:gdLst>
              <a:gd name="connsiteX0" fmla="*/ 0 w 591670"/>
              <a:gd name="connsiteY0" fmla="*/ 0 h 580913"/>
              <a:gd name="connsiteX1" fmla="*/ 129092 w 591670"/>
              <a:gd name="connsiteY1" fmla="*/ 355003 h 580913"/>
              <a:gd name="connsiteX2" fmla="*/ 591670 w 591670"/>
              <a:gd name="connsiteY2" fmla="*/ 580913 h 580913"/>
            </a:gdLst>
            <a:ahLst/>
            <a:cxnLst>
              <a:cxn ang="0">
                <a:pos x="connsiteX0" y="connsiteY0"/>
              </a:cxn>
              <a:cxn ang="0">
                <a:pos x="connsiteX1" y="connsiteY1"/>
              </a:cxn>
              <a:cxn ang="0">
                <a:pos x="connsiteX2" y="connsiteY2"/>
              </a:cxn>
            </a:cxnLst>
            <a:rect l="l" t="t" r="r" b="b"/>
            <a:pathLst>
              <a:path w="591670" h="580913">
                <a:moveTo>
                  <a:pt x="0" y="0"/>
                </a:moveTo>
                <a:cubicBezTo>
                  <a:pt x="15240" y="129092"/>
                  <a:pt x="30480" y="258184"/>
                  <a:pt x="129092" y="355003"/>
                </a:cubicBezTo>
                <a:cubicBezTo>
                  <a:pt x="227704" y="451822"/>
                  <a:pt x="591670" y="580913"/>
                  <a:pt x="591670" y="580913"/>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Freeform 99"/>
          <p:cNvSpPr/>
          <p:nvPr/>
        </p:nvSpPr>
        <p:spPr>
          <a:xfrm>
            <a:off x="9456827" y="4638944"/>
            <a:ext cx="1129553" cy="742278"/>
          </a:xfrm>
          <a:custGeom>
            <a:avLst/>
            <a:gdLst>
              <a:gd name="connsiteX0" fmla="*/ 0 w 1129553"/>
              <a:gd name="connsiteY0" fmla="*/ 0 h 742278"/>
              <a:gd name="connsiteX1" fmla="*/ 839096 w 1129553"/>
              <a:gd name="connsiteY1" fmla="*/ 387275 h 742278"/>
              <a:gd name="connsiteX2" fmla="*/ 1129553 w 1129553"/>
              <a:gd name="connsiteY2" fmla="*/ 742278 h 742278"/>
            </a:gdLst>
            <a:ahLst/>
            <a:cxnLst>
              <a:cxn ang="0">
                <a:pos x="connsiteX0" y="connsiteY0"/>
              </a:cxn>
              <a:cxn ang="0">
                <a:pos x="connsiteX1" y="connsiteY1"/>
              </a:cxn>
              <a:cxn ang="0">
                <a:pos x="connsiteX2" y="connsiteY2"/>
              </a:cxn>
            </a:cxnLst>
            <a:rect l="l" t="t" r="r" b="b"/>
            <a:pathLst>
              <a:path w="1129553" h="742278">
                <a:moveTo>
                  <a:pt x="0" y="0"/>
                </a:moveTo>
                <a:cubicBezTo>
                  <a:pt x="325418" y="131781"/>
                  <a:pt x="650837" y="263562"/>
                  <a:pt x="839096" y="387275"/>
                </a:cubicBezTo>
                <a:cubicBezTo>
                  <a:pt x="1027355" y="510988"/>
                  <a:pt x="1129553" y="742278"/>
                  <a:pt x="1129553" y="742278"/>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5" name="Oval 294"/>
          <p:cNvSpPr/>
          <p:nvPr/>
        </p:nvSpPr>
        <p:spPr>
          <a:xfrm>
            <a:off x="7051118" y="5776528"/>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6" name="Oval 295"/>
          <p:cNvSpPr/>
          <p:nvPr/>
        </p:nvSpPr>
        <p:spPr>
          <a:xfrm>
            <a:off x="10462865" y="4917042"/>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7" name="Oval 296"/>
          <p:cNvSpPr/>
          <p:nvPr/>
        </p:nvSpPr>
        <p:spPr>
          <a:xfrm>
            <a:off x="9467082" y="5476018"/>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8" name="Oval 297"/>
          <p:cNvSpPr/>
          <p:nvPr/>
        </p:nvSpPr>
        <p:spPr>
          <a:xfrm>
            <a:off x="7538172" y="5509809"/>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9" name="TextBox 298"/>
          <p:cNvSpPr txBox="1"/>
          <p:nvPr/>
        </p:nvSpPr>
        <p:spPr>
          <a:xfrm>
            <a:off x="7701656" y="5377142"/>
            <a:ext cx="1096329" cy="276999"/>
          </a:xfrm>
          <a:prstGeom prst="rect">
            <a:avLst/>
          </a:prstGeom>
          <a:noFill/>
        </p:spPr>
        <p:txBody>
          <a:bodyPr wrap="square" rtlCol="0">
            <a:spAutoFit/>
          </a:bodyPr>
          <a:lstStyle/>
          <a:p>
            <a:r>
              <a:rPr lang="en-US" sz="1200">
                <a:solidFill>
                  <a:srgbClr val="FF0000"/>
                </a:solidFill>
              </a:rPr>
              <a:t>Value capture</a:t>
            </a:r>
            <a:endParaRPr lang="en-US" sz="1200" dirty="0">
              <a:solidFill>
                <a:srgbClr val="FF0000"/>
              </a:solidFill>
            </a:endParaRPr>
          </a:p>
        </p:txBody>
      </p:sp>
      <p:sp>
        <p:nvSpPr>
          <p:cNvPr id="300" name="TextBox 299"/>
          <p:cNvSpPr txBox="1"/>
          <p:nvPr/>
        </p:nvSpPr>
        <p:spPr>
          <a:xfrm>
            <a:off x="8767409" y="5248237"/>
            <a:ext cx="1364457" cy="276999"/>
          </a:xfrm>
          <a:prstGeom prst="rect">
            <a:avLst/>
          </a:prstGeom>
          <a:noFill/>
        </p:spPr>
        <p:txBody>
          <a:bodyPr wrap="square" rtlCol="0">
            <a:spAutoFit/>
          </a:bodyPr>
          <a:lstStyle/>
          <a:p>
            <a:r>
              <a:rPr lang="en-US" sz="1200" dirty="0">
                <a:solidFill>
                  <a:srgbClr val="FF0000"/>
                </a:solidFill>
              </a:rPr>
              <a:t>Asset evaluation</a:t>
            </a:r>
          </a:p>
        </p:txBody>
      </p:sp>
      <p:sp>
        <p:nvSpPr>
          <p:cNvPr id="101" name="Freeform 100"/>
          <p:cNvSpPr/>
          <p:nvPr/>
        </p:nvSpPr>
        <p:spPr>
          <a:xfrm>
            <a:off x="7239896" y="5701553"/>
            <a:ext cx="424353" cy="215935"/>
          </a:xfrm>
          <a:custGeom>
            <a:avLst/>
            <a:gdLst>
              <a:gd name="connsiteX0" fmla="*/ 0 w 424353"/>
              <a:gd name="connsiteY0" fmla="*/ 215153 h 215935"/>
              <a:gd name="connsiteX1" fmla="*/ 387276 w 424353"/>
              <a:gd name="connsiteY1" fmla="*/ 182880 h 215935"/>
              <a:gd name="connsiteX2" fmla="*/ 408791 w 424353"/>
              <a:gd name="connsiteY2" fmla="*/ 0 h 215935"/>
            </a:gdLst>
            <a:ahLst/>
            <a:cxnLst>
              <a:cxn ang="0">
                <a:pos x="connsiteX0" y="connsiteY0"/>
              </a:cxn>
              <a:cxn ang="0">
                <a:pos x="connsiteX1" y="connsiteY1"/>
              </a:cxn>
              <a:cxn ang="0">
                <a:pos x="connsiteX2" y="connsiteY2"/>
              </a:cxn>
            </a:cxnLst>
            <a:rect l="l" t="t" r="r" b="b"/>
            <a:pathLst>
              <a:path w="424353" h="215935">
                <a:moveTo>
                  <a:pt x="0" y="215153"/>
                </a:moveTo>
                <a:cubicBezTo>
                  <a:pt x="159572" y="216946"/>
                  <a:pt x="319144" y="218739"/>
                  <a:pt x="387276" y="182880"/>
                </a:cubicBezTo>
                <a:cubicBezTo>
                  <a:pt x="455408" y="147021"/>
                  <a:pt x="408791" y="0"/>
                  <a:pt x="408791"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Freeform 101"/>
          <p:cNvSpPr/>
          <p:nvPr/>
        </p:nvSpPr>
        <p:spPr>
          <a:xfrm>
            <a:off x="7756264" y="5637007"/>
            <a:ext cx="1785769" cy="97878"/>
          </a:xfrm>
          <a:custGeom>
            <a:avLst/>
            <a:gdLst>
              <a:gd name="connsiteX0" fmla="*/ 0 w 1785769"/>
              <a:gd name="connsiteY0" fmla="*/ 43031 h 97878"/>
              <a:gd name="connsiteX1" fmla="*/ 1344705 w 1785769"/>
              <a:gd name="connsiteY1" fmla="*/ 96819 h 97878"/>
              <a:gd name="connsiteX2" fmla="*/ 1785769 w 1785769"/>
              <a:gd name="connsiteY2" fmla="*/ 0 h 97878"/>
            </a:gdLst>
            <a:ahLst/>
            <a:cxnLst>
              <a:cxn ang="0">
                <a:pos x="connsiteX0" y="connsiteY0"/>
              </a:cxn>
              <a:cxn ang="0">
                <a:pos x="connsiteX1" y="connsiteY1"/>
              </a:cxn>
              <a:cxn ang="0">
                <a:pos x="connsiteX2" y="connsiteY2"/>
              </a:cxn>
            </a:cxnLst>
            <a:rect l="l" t="t" r="r" b="b"/>
            <a:pathLst>
              <a:path w="1785769" h="97878">
                <a:moveTo>
                  <a:pt x="0" y="43031"/>
                </a:moveTo>
                <a:cubicBezTo>
                  <a:pt x="523538" y="73511"/>
                  <a:pt x="1047077" y="103991"/>
                  <a:pt x="1344705" y="96819"/>
                </a:cubicBezTo>
                <a:cubicBezTo>
                  <a:pt x="1642333" y="89647"/>
                  <a:pt x="1785769" y="0"/>
                  <a:pt x="1785769"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Freeform 102"/>
          <p:cNvSpPr/>
          <p:nvPr/>
        </p:nvSpPr>
        <p:spPr>
          <a:xfrm>
            <a:off x="9660367" y="5626249"/>
            <a:ext cx="548640" cy="202492"/>
          </a:xfrm>
          <a:custGeom>
            <a:avLst/>
            <a:gdLst>
              <a:gd name="connsiteX0" fmla="*/ 0 w 548640"/>
              <a:gd name="connsiteY0" fmla="*/ 0 h 202492"/>
              <a:gd name="connsiteX1" fmla="*/ 301214 w 548640"/>
              <a:gd name="connsiteY1" fmla="*/ 193638 h 202492"/>
              <a:gd name="connsiteX2" fmla="*/ 548640 w 548640"/>
              <a:gd name="connsiteY2" fmla="*/ 172123 h 202492"/>
            </a:gdLst>
            <a:ahLst/>
            <a:cxnLst>
              <a:cxn ang="0">
                <a:pos x="connsiteX0" y="connsiteY0"/>
              </a:cxn>
              <a:cxn ang="0">
                <a:pos x="connsiteX1" y="connsiteY1"/>
              </a:cxn>
              <a:cxn ang="0">
                <a:pos x="connsiteX2" y="connsiteY2"/>
              </a:cxn>
            </a:cxnLst>
            <a:rect l="l" t="t" r="r" b="b"/>
            <a:pathLst>
              <a:path w="548640" h="202492">
                <a:moveTo>
                  <a:pt x="0" y="0"/>
                </a:moveTo>
                <a:cubicBezTo>
                  <a:pt x="104887" y="82475"/>
                  <a:pt x="209774" y="164951"/>
                  <a:pt x="301214" y="193638"/>
                </a:cubicBezTo>
                <a:cubicBezTo>
                  <a:pt x="392654" y="222325"/>
                  <a:pt x="548640" y="172123"/>
                  <a:pt x="548640" y="172123"/>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Freeform 104"/>
          <p:cNvSpPr/>
          <p:nvPr/>
        </p:nvSpPr>
        <p:spPr>
          <a:xfrm>
            <a:off x="10747543" y="5056095"/>
            <a:ext cx="128465" cy="263508"/>
          </a:xfrm>
          <a:custGeom>
            <a:avLst/>
            <a:gdLst>
              <a:gd name="connsiteX0" fmla="*/ 10758 w 182907"/>
              <a:gd name="connsiteY0" fmla="*/ 333487 h 333487"/>
              <a:gd name="connsiteX1" fmla="*/ 182880 w 182907"/>
              <a:gd name="connsiteY1" fmla="*/ 86061 h 333487"/>
              <a:gd name="connsiteX2" fmla="*/ 0 w 182907"/>
              <a:gd name="connsiteY2" fmla="*/ 0 h 333487"/>
            </a:gdLst>
            <a:ahLst/>
            <a:cxnLst>
              <a:cxn ang="0">
                <a:pos x="connsiteX0" y="connsiteY0"/>
              </a:cxn>
              <a:cxn ang="0">
                <a:pos x="connsiteX1" y="connsiteY1"/>
              </a:cxn>
              <a:cxn ang="0">
                <a:pos x="connsiteX2" y="connsiteY2"/>
              </a:cxn>
            </a:cxnLst>
            <a:rect l="l" t="t" r="r" b="b"/>
            <a:pathLst>
              <a:path w="182907" h="333487">
                <a:moveTo>
                  <a:pt x="10758" y="333487"/>
                </a:moveTo>
                <a:cubicBezTo>
                  <a:pt x="97715" y="237564"/>
                  <a:pt x="184673" y="141642"/>
                  <a:pt x="182880" y="86061"/>
                </a:cubicBezTo>
                <a:cubicBezTo>
                  <a:pt x="181087" y="30480"/>
                  <a:pt x="90543" y="15240"/>
                  <a:pt x="0"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Freeform 105"/>
          <p:cNvSpPr/>
          <p:nvPr/>
        </p:nvSpPr>
        <p:spPr>
          <a:xfrm>
            <a:off x="10542494" y="3657600"/>
            <a:ext cx="270201" cy="1333948"/>
          </a:xfrm>
          <a:custGeom>
            <a:avLst/>
            <a:gdLst>
              <a:gd name="connsiteX0" fmla="*/ 0 w 270201"/>
              <a:gd name="connsiteY0" fmla="*/ 1333948 h 1333948"/>
              <a:gd name="connsiteX1" fmla="*/ 268941 w 270201"/>
              <a:gd name="connsiteY1" fmla="*/ 806824 h 1333948"/>
              <a:gd name="connsiteX2" fmla="*/ 107577 w 270201"/>
              <a:gd name="connsiteY2" fmla="*/ 0 h 1333948"/>
            </a:gdLst>
            <a:ahLst/>
            <a:cxnLst>
              <a:cxn ang="0">
                <a:pos x="connsiteX0" y="connsiteY0"/>
              </a:cxn>
              <a:cxn ang="0">
                <a:pos x="connsiteX1" y="connsiteY1"/>
              </a:cxn>
              <a:cxn ang="0">
                <a:pos x="connsiteX2" y="connsiteY2"/>
              </a:cxn>
            </a:cxnLst>
            <a:rect l="l" t="t" r="r" b="b"/>
            <a:pathLst>
              <a:path w="270201" h="1333948">
                <a:moveTo>
                  <a:pt x="0" y="1333948"/>
                </a:moveTo>
                <a:cubicBezTo>
                  <a:pt x="125506" y="1181548"/>
                  <a:pt x="251012" y="1029149"/>
                  <a:pt x="268941" y="806824"/>
                </a:cubicBezTo>
                <a:cubicBezTo>
                  <a:pt x="286871" y="584499"/>
                  <a:pt x="107577" y="0"/>
                  <a:pt x="107577"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Freeform 107"/>
          <p:cNvSpPr/>
          <p:nvPr/>
        </p:nvSpPr>
        <p:spPr>
          <a:xfrm>
            <a:off x="10719066" y="2323652"/>
            <a:ext cx="198224" cy="799895"/>
          </a:xfrm>
          <a:custGeom>
            <a:avLst/>
            <a:gdLst>
              <a:gd name="connsiteX0" fmla="*/ 0 w 234946"/>
              <a:gd name="connsiteY0" fmla="*/ 839096 h 839096"/>
              <a:gd name="connsiteX1" fmla="*/ 225910 w 234946"/>
              <a:gd name="connsiteY1" fmla="*/ 559397 h 839096"/>
              <a:gd name="connsiteX2" fmla="*/ 193637 w 234946"/>
              <a:gd name="connsiteY2" fmla="*/ 0 h 839096"/>
            </a:gdLst>
            <a:ahLst/>
            <a:cxnLst>
              <a:cxn ang="0">
                <a:pos x="connsiteX0" y="connsiteY0"/>
              </a:cxn>
              <a:cxn ang="0">
                <a:pos x="connsiteX1" y="connsiteY1"/>
              </a:cxn>
              <a:cxn ang="0">
                <a:pos x="connsiteX2" y="connsiteY2"/>
              </a:cxn>
            </a:cxnLst>
            <a:rect l="l" t="t" r="r" b="b"/>
            <a:pathLst>
              <a:path w="234946" h="839096">
                <a:moveTo>
                  <a:pt x="0" y="839096"/>
                </a:moveTo>
                <a:cubicBezTo>
                  <a:pt x="96818" y="769171"/>
                  <a:pt x="193637" y="699246"/>
                  <a:pt x="225910" y="559397"/>
                </a:cubicBezTo>
                <a:cubicBezTo>
                  <a:pt x="258183" y="419548"/>
                  <a:pt x="193637" y="0"/>
                  <a:pt x="193637"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Freeform 108"/>
          <p:cNvSpPr/>
          <p:nvPr/>
        </p:nvSpPr>
        <p:spPr>
          <a:xfrm>
            <a:off x="8702937" y="1685301"/>
            <a:ext cx="1196534" cy="220885"/>
          </a:xfrm>
          <a:custGeom>
            <a:avLst/>
            <a:gdLst>
              <a:gd name="connsiteX0" fmla="*/ 0 w 1323191"/>
              <a:gd name="connsiteY0" fmla="*/ 111226 h 229560"/>
              <a:gd name="connsiteX1" fmla="*/ 677732 w 1323191"/>
              <a:gd name="connsiteY1" fmla="*/ 3650 h 229560"/>
              <a:gd name="connsiteX2" fmla="*/ 1323191 w 1323191"/>
              <a:gd name="connsiteY2" fmla="*/ 229560 h 229560"/>
            </a:gdLst>
            <a:ahLst/>
            <a:cxnLst>
              <a:cxn ang="0">
                <a:pos x="connsiteX0" y="connsiteY0"/>
              </a:cxn>
              <a:cxn ang="0">
                <a:pos x="connsiteX1" y="connsiteY1"/>
              </a:cxn>
              <a:cxn ang="0">
                <a:pos x="connsiteX2" y="connsiteY2"/>
              </a:cxn>
            </a:cxnLst>
            <a:rect l="l" t="t" r="r" b="b"/>
            <a:pathLst>
              <a:path w="1323191" h="229560">
                <a:moveTo>
                  <a:pt x="0" y="111226"/>
                </a:moveTo>
                <a:cubicBezTo>
                  <a:pt x="228600" y="47577"/>
                  <a:pt x="457200" y="-16072"/>
                  <a:pt x="677732" y="3650"/>
                </a:cubicBezTo>
                <a:cubicBezTo>
                  <a:pt x="898264" y="23372"/>
                  <a:pt x="1323191" y="229560"/>
                  <a:pt x="1323191" y="22956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Freeform 109"/>
          <p:cNvSpPr/>
          <p:nvPr/>
        </p:nvSpPr>
        <p:spPr>
          <a:xfrm>
            <a:off x="6927925" y="5117331"/>
            <a:ext cx="408791" cy="89999"/>
          </a:xfrm>
          <a:custGeom>
            <a:avLst/>
            <a:gdLst>
              <a:gd name="connsiteX0" fmla="*/ 0 w 441063"/>
              <a:gd name="connsiteY0" fmla="*/ 118335 h 129721"/>
              <a:gd name="connsiteX1" fmla="*/ 236668 w 441063"/>
              <a:gd name="connsiteY1" fmla="*/ 118335 h 129721"/>
              <a:gd name="connsiteX2" fmla="*/ 441063 w 441063"/>
              <a:gd name="connsiteY2" fmla="*/ 0 h 129721"/>
            </a:gdLst>
            <a:ahLst/>
            <a:cxnLst>
              <a:cxn ang="0">
                <a:pos x="connsiteX0" y="connsiteY0"/>
              </a:cxn>
              <a:cxn ang="0">
                <a:pos x="connsiteX1" y="connsiteY1"/>
              </a:cxn>
              <a:cxn ang="0">
                <a:pos x="connsiteX2" y="connsiteY2"/>
              </a:cxn>
            </a:cxnLst>
            <a:rect l="l" t="t" r="r" b="b"/>
            <a:pathLst>
              <a:path w="441063" h="129721">
                <a:moveTo>
                  <a:pt x="0" y="118335"/>
                </a:moveTo>
                <a:cubicBezTo>
                  <a:pt x="81579" y="128196"/>
                  <a:pt x="163158" y="138058"/>
                  <a:pt x="236668" y="118335"/>
                </a:cubicBezTo>
                <a:cubicBezTo>
                  <a:pt x="310179" y="98612"/>
                  <a:pt x="441063" y="0"/>
                  <a:pt x="441063"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2" name="Oval 301"/>
          <p:cNvSpPr/>
          <p:nvPr/>
        </p:nvSpPr>
        <p:spPr>
          <a:xfrm>
            <a:off x="1418076" y="5282743"/>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3" name="Oval 302"/>
          <p:cNvSpPr/>
          <p:nvPr/>
        </p:nvSpPr>
        <p:spPr>
          <a:xfrm>
            <a:off x="6078739" y="5155532"/>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4" name="Oval 303"/>
          <p:cNvSpPr/>
          <p:nvPr/>
        </p:nvSpPr>
        <p:spPr>
          <a:xfrm>
            <a:off x="4088967" y="5330679"/>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7" name="Freeform 306"/>
          <p:cNvSpPr/>
          <p:nvPr/>
        </p:nvSpPr>
        <p:spPr>
          <a:xfrm>
            <a:off x="4292301" y="5179030"/>
            <a:ext cx="1818043" cy="210551"/>
          </a:xfrm>
          <a:custGeom>
            <a:avLst/>
            <a:gdLst>
              <a:gd name="connsiteX0" fmla="*/ 0 w 1818043"/>
              <a:gd name="connsiteY0" fmla="*/ 210551 h 210551"/>
              <a:gd name="connsiteX1" fmla="*/ 989704 w 1818043"/>
              <a:gd name="connsiteY1" fmla="*/ 6156 h 210551"/>
              <a:gd name="connsiteX2" fmla="*/ 1818043 w 1818043"/>
              <a:gd name="connsiteY2" fmla="*/ 49186 h 210551"/>
            </a:gdLst>
            <a:ahLst/>
            <a:cxnLst>
              <a:cxn ang="0">
                <a:pos x="connsiteX0" y="connsiteY0"/>
              </a:cxn>
              <a:cxn ang="0">
                <a:pos x="connsiteX1" y="connsiteY1"/>
              </a:cxn>
              <a:cxn ang="0">
                <a:pos x="connsiteX2" y="connsiteY2"/>
              </a:cxn>
            </a:cxnLst>
            <a:rect l="l" t="t" r="r" b="b"/>
            <a:pathLst>
              <a:path w="1818043" h="210551">
                <a:moveTo>
                  <a:pt x="0" y="210551"/>
                </a:moveTo>
                <a:cubicBezTo>
                  <a:pt x="343348" y="121800"/>
                  <a:pt x="686697" y="33050"/>
                  <a:pt x="989704" y="6156"/>
                </a:cubicBezTo>
                <a:cubicBezTo>
                  <a:pt x="1292711" y="-20738"/>
                  <a:pt x="1818043" y="49186"/>
                  <a:pt x="1818043" y="49186"/>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 name="Freeform 307"/>
          <p:cNvSpPr/>
          <p:nvPr/>
        </p:nvSpPr>
        <p:spPr>
          <a:xfrm>
            <a:off x="1194099" y="5636565"/>
            <a:ext cx="473336" cy="118776"/>
          </a:xfrm>
          <a:custGeom>
            <a:avLst/>
            <a:gdLst>
              <a:gd name="connsiteX0" fmla="*/ 0 w 473336"/>
              <a:gd name="connsiteY0" fmla="*/ 118776 h 118776"/>
              <a:gd name="connsiteX1" fmla="*/ 215153 w 473336"/>
              <a:gd name="connsiteY1" fmla="*/ 442 h 118776"/>
              <a:gd name="connsiteX2" fmla="*/ 473336 w 473336"/>
              <a:gd name="connsiteY2" fmla="*/ 75746 h 118776"/>
            </a:gdLst>
            <a:ahLst/>
            <a:cxnLst>
              <a:cxn ang="0">
                <a:pos x="connsiteX0" y="connsiteY0"/>
              </a:cxn>
              <a:cxn ang="0">
                <a:pos x="connsiteX1" y="connsiteY1"/>
              </a:cxn>
              <a:cxn ang="0">
                <a:pos x="connsiteX2" y="connsiteY2"/>
              </a:cxn>
            </a:cxnLst>
            <a:rect l="l" t="t" r="r" b="b"/>
            <a:pathLst>
              <a:path w="473336" h="118776">
                <a:moveTo>
                  <a:pt x="0" y="118776"/>
                </a:moveTo>
                <a:cubicBezTo>
                  <a:pt x="68132" y="63195"/>
                  <a:pt x="136264" y="7614"/>
                  <a:pt x="215153" y="442"/>
                </a:cubicBezTo>
                <a:cubicBezTo>
                  <a:pt x="294042" y="-6730"/>
                  <a:pt x="473336" y="75746"/>
                  <a:pt x="473336" y="75746"/>
                </a:cubicBezTo>
              </a:path>
            </a:pathLst>
          </a:custGeom>
          <a:no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9" name="TextBox 308"/>
          <p:cNvSpPr txBox="1"/>
          <p:nvPr/>
        </p:nvSpPr>
        <p:spPr>
          <a:xfrm>
            <a:off x="1613015" y="5252754"/>
            <a:ext cx="1534612" cy="276999"/>
          </a:xfrm>
          <a:prstGeom prst="rect">
            <a:avLst/>
          </a:prstGeom>
          <a:noFill/>
        </p:spPr>
        <p:txBody>
          <a:bodyPr wrap="square" rtlCol="0">
            <a:spAutoFit/>
          </a:bodyPr>
          <a:lstStyle/>
          <a:p>
            <a:r>
              <a:rPr lang="en-US" sz="1200">
                <a:solidFill>
                  <a:srgbClr val="FF0000"/>
                </a:solidFill>
              </a:rPr>
              <a:t>Common interest</a:t>
            </a:r>
            <a:endParaRPr lang="en-US" sz="1200" dirty="0">
              <a:solidFill>
                <a:srgbClr val="FF0000"/>
              </a:solidFill>
            </a:endParaRPr>
          </a:p>
        </p:txBody>
      </p:sp>
      <p:sp>
        <p:nvSpPr>
          <p:cNvPr id="310" name="Oval 309"/>
          <p:cNvSpPr/>
          <p:nvPr/>
        </p:nvSpPr>
        <p:spPr>
          <a:xfrm>
            <a:off x="971702" y="5158365"/>
            <a:ext cx="247030" cy="188798"/>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1" name="TextBox 310"/>
          <p:cNvSpPr txBox="1"/>
          <p:nvPr/>
        </p:nvSpPr>
        <p:spPr>
          <a:xfrm>
            <a:off x="-3622" y="5064079"/>
            <a:ext cx="1043359" cy="461665"/>
          </a:xfrm>
          <a:prstGeom prst="rect">
            <a:avLst/>
          </a:prstGeom>
          <a:noFill/>
        </p:spPr>
        <p:txBody>
          <a:bodyPr wrap="square" rtlCol="0">
            <a:spAutoFit/>
          </a:bodyPr>
          <a:lstStyle/>
          <a:p>
            <a:r>
              <a:rPr lang="en-US" sz="1200" b="1" dirty="0">
                <a:solidFill>
                  <a:srgbClr val="B09B71"/>
                </a:solidFill>
              </a:rPr>
              <a:t>Member based groups</a:t>
            </a:r>
          </a:p>
        </p:txBody>
      </p:sp>
      <p:sp>
        <p:nvSpPr>
          <p:cNvPr id="312" name="Freeform 311"/>
          <p:cNvSpPr/>
          <p:nvPr/>
        </p:nvSpPr>
        <p:spPr>
          <a:xfrm>
            <a:off x="1204856" y="5223760"/>
            <a:ext cx="279699" cy="79760"/>
          </a:xfrm>
          <a:custGeom>
            <a:avLst/>
            <a:gdLst>
              <a:gd name="connsiteX0" fmla="*/ 0 w 279699"/>
              <a:gd name="connsiteY0" fmla="*/ 15214 h 79760"/>
              <a:gd name="connsiteX1" fmla="*/ 225911 w 279699"/>
              <a:gd name="connsiteY1" fmla="*/ 4456 h 79760"/>
              <a:gd name="connsiteX2" fmla="*/ 279699 w 279699"/>
              <a:gd name="connsiteY2" fmla="*/ 79760 h 79760"/>
            </a:gdLst>
            <a:ahLst/>
            <a:cxnLst>
              <a:cxn ang="0">
                <a:pos x="connsiteX0" y="connsiteY0"/>
              </a:cxn>
              <a:cxn ang="0">
                <a:pos x="connsiteX1" y="connsiteY1"/>
              </a:cxn>
              <a:cxn ang="0">
                <a:pos x="connsiteX2" y="connsiteY2"/>
              </a:cxn>
            </a:cxnLst>
            <a:rect l="l" t="t" r="r" b="b"/>
            <a:pathLst>
              <a:path w="279699" h="79760">
                <a:moveTo>
                  <a:pt x="0" y="15214"/>
                </a:moveTo>
                <a:cubicBezTo>
                  <a:pt x="89647" y="4456"/>
                  <a:pt x="179295" y="-6302"/>
                  <a:pt x="225911" y="4456"/>
                </a:cubicBezTo>
                <a:cubicBezTo>
                  <a:pt x="272527" y="15214"/>
                  <a:pt x="276113" y="47487"/>
                  <a:pt x="279699" y="79760"/>
                </a:cubicBezTo>
              </a:path>
            </a:pathLst>
          </a:custGeom>
          <a:no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4" name="Freeform 313"/>
          <p:cNvSpPr/>
          <p:nvPr/>
        </p:nvSpPr>
        <p:spPr>
          <a:xfrm>
            <a:off x="1624405" y="5247016"/>
            <a:ext cx="2538804" cy="131808"/>
          </a:xfrm>
          <a:custGeom>
            <a:avLst/>
            <a:gdLst>
              <a:gd name="connsiteX0" fmla="*/ 0 w 2538804"/>
              <a:gd name="connsiteY0" fmla="*/ 56504 h 131808"/>
              <a:gd name="connsiteX1" fmla="*/ 1108037 w 2538804"/>
              <a:gd name="connsiteY1" fmla="*/ 2716 h 131808"/>
              <a:gd name="connsiteX2" fmla="*/ 2538804 w 2538804"/>
              <a:gd name="connsiteY2" fmla="*/ 131808 h 131808"/>
            </a:gdLst>
            <a:ahLst/>
            <a:cxnLst>
              <a:cxn ang="0">
                <a:pos x="connsiteX0" y="connsiteY0"/>
              </a:cxn>
              <a:cxn ang="0">
                <a:pos x="connsiteX1" y="connsiteY1"/>
              </a:cxn>
              <a:cxn ang="0">
                <a:pos x="connsiteX2" y="connsiteY2"/>
              </a:cxn>
            </a:cxnLst>
            <a:rect l="l" t="t" r="r" b="b"/>
            <a:pathLst>
              <a:path w="2538804" h="131808">
                <a:moveTo>
                  <a:pt x="0" y="56504"/>
                </a:moveTo>
                <a:cubicBezTo>
                  <a:pt x="342451" y="23334"/>
                  <a:pt x="684903" y="-9835"/>
                  <a:pt x="1108037" y="2716"/>
                </a:cubicBezTo>
                <a:cubicBezTo>
                  <a:pt x="1531171" y="15267"/>
                  <a:pt x="2538804" y="131808"/>
                  <a:pt x="2538804" y="131808"/>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5" name="Freeform 314"/>
          <p:cNvSpPr/>
          <p:nvPr/>
        </p:nvSpPr>
        <p:spPr>
          <a:xfrm>
            <a:off x="6217920" y="4421393"/>
            <a:ext cx="666974" cy="796066"/>
          </a:xfrm>
          <a:custGeom>
            <a:avLst/>
            <a:gdLst>
              <a:gd name="connsiteX0" fmla="*/ 666974 w 666974"/>
              <a:gd name="connsiteY0" fmla="*/ 0 h 796066"/>
              <a:gd name="connsiteX1" fmla="*/ 0 w 666974"/>
              <a:gd name="connsiteY1" fmla="*/ 796066 h 796066"/>
            </a:gdLst>
            <a:ahLst/>
            <a:cxnLst>
              <a:cxn ang="0">
                <a:pos x="connsiteX0" y="connsiteY0"/>
              </a:cxn>
              <a:cxn ang="0">
                <a:pos x="connsiteX1" y="connsiteY1"/>
              </a:cxn>
            </a:cxnLst>
            <a:rect l="l" t="t" r="r" b="b"/>
            <a:pathLst>
              <a:path w="666974" h="796066">
                <a:moveTo>
                  <a:pt x="666974" y="0"/>
                </a:moveTo>
                <a:lnTo>
                  <a:pt x="0" y="796066"/>
                </a:ln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6" name="Freeform 315"/>
          <p:cNvSpPr/>
          <p:nvPr/>
        </p:nvSpPr>
        <p:spPr>
          <a:xfrm>
            <a:off x="6314740" y="4862222"/>
            <a:ext cx="693942" cy="398267"/>
          </a:xfrm>
          <a:custGeom>
            <a:avLst/>
            <a:gdLst>
              <a:gd name="connsiteX0" fmla="*/ 0 w 763793"/>
              <a:gd name="connsiteY0" fmla="*/ 441063 h 441063"/>
              <a:gd name="connsiteX1" fmla="*/ 355002 w 763793"/>
              <a:gd name="connsiteY1" fmla="*/ 96819 h 441063"/>
              <a:gd name="connsiteX2" fmla="*/ 763793 w 763793"/>
              <a:gd name="connsiteY2" fmla="*/ 0 h 441063"/>
            </a:gdLst>
            <a:ahLst/>
            <a:cxnLst>
              <a:cxn ang="0">
                <a:pos x="connsiteX0" y="connsiteY0"/>
              </a:cxn>
              <a:cxn ang="0">
                <a:pos x="connsiteX1" y="connsiteY1"/>
              </a:cxn>
              <a:cxn ang="0">
                <a:pos x="connsiteX2" y="connsiteY2"/>
              </a:cxn>
            </a:cxnLst>
            <a:rect l="l" t="t" r="r" b="b"/>
            <a:pathLst>
              <a:path w="763793" h="441063">
                <a:moveTo>
                  <a:pt x="0" y="441063"/>
                </a:moveTo>
                <a:cubicBezTo>
                  <a:pt x="113851" y="305696"/>
                  <a:pt x="227703" y="170329"/>
                  <a:pt x="355002" y="96819"/>
                </a:cubicBezTo>
                <a:cubicBezTo>
                  <a:pt x="482301" y="23309"/>
                  <a:pt x="623047" y="11654"/>
                  <a:pt x="763793"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7" name="Freeform 316"/>
          <p:cNvSpPr/>
          <p:nvPr/>
        </p:nvSpPr>
        <p:spPr>
          <a:xfrm>
            <a:off x="6831106" y="4421393"/>
            <a:ext cx="75303" cy="688489"/>
          </a:xfrm>
          <a:custGeom>
            <a:avLst/>
            <a:gdLst>
              <a:gd name="connsiteX0" fmla="*/ 75303 w 75303"/>
              <a:gd name="connsiteY0" fmla="*/ 0 h 688489"/>
              <a:gd name="connsiteX1" fmla="*/ 0 w 75303"/>
              <a:gd name="connsiteY1" fmla="*/ 688489 h 688489"/>
            </a:gdLst>
            <a:ahLst/>
            <a:cxnLst>
              <a:cxn ang="0">
                <a:pos x="connsiteX0" y="connsiteY0"/>
              </a:cxn>
              <a:cxn ang="0">
                <a:pos x="connsiteX1" y="connsiteY1"/>
              </a:cxn>
            </a:cxnLst>
            <a:rect l="l" t="t" r="r" b="b"/>
            <a:pathLst>
              <a:path w="75303" h="688489">
                <a:moveTo>
                  <a:pt x="75303" y="0"/>
                </a:moveTo>
                <a:lnTo>
                  <a:pt x="0" y="688489"/>
                </a:ln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8" name="Oval 317"/>
          <p:cNvSpPr/>
          <p:nvPr/>
        </p:nvSpPr>
        <p:spPr>
          <a:xfrm>
            <a:off x="963654" y="6201775"/>
            <a:ext cx="247030" cy="188798"/>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9" name="Freeform 318"/>
          <p:cNvSpPr/>
          <p:nvPr/>
        </p:nvSpPr>
        <p:spPr>
          <a:xfrm>
            <a:off x="9746428" y="6021227"/>
            <a:ext cx="796066" cy="306358"/>
          </a:xfrm>
          <a:custGeom>
            <a:avLst/>
            <a:gdLst>
              <a:gd name="connsiteX0" fmla="*/ 0 w 849854"/>
              <a:gd name="connsiteY0" fmla="*/ 322730 h 389364"/>
              <a:gd name="connsiteX1" fmla="*/ 365760 w 849854"/>
              <a:gd name="connsiteY1" fmla="*/ 365760 h 389364"/>
              <a:gd name="connsiteX2" fmla="*/ 849854 w 849854"/>
              <a:gd name="connsiteY2" fmla="*/ 0 h 389364"/>
            </a:gdLst>
            <a:ahLst/>
            <a:cxnLst>
              <a:cxn ang="0">
                <a:pos x="connsiteX0" y="connsiteY0"/>
              </a:cxn>
              <a:cxn ang="0">
                <a:pos x="connsiteX1" y="connsiteY1"/>
              </a:cxn>
              <a:cxn ang="0">
                <a:pos x="connsiteX2" y="connsiteY2"/>
              </a:cxn>
            </a:cxnLst>
            <a:rect l="l" t="t" r="r" b="b"/>
            <a:pathLst>
              <a:path w="849854" h="389364">
                <a:moveTo>
                  <a:pt x="0" y="322730"/>
                </a:moveTo>
                <a:cubicBezTo>
                  <a:pt x="112059" y="371139"/>
                  <a:pt x="224118" y="419548"/>
                  <a:pt x="365760" y="365760"/>
                </a:cubicBezTo>
                <a:cubicBezTo>
                  <a:pt x="507402" y="311972"/>
                  <a:pt x="678628" y="155986"/>
                  <a:pt x="849854"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0" name="TextBox 319"/>
          <p:cNvSpPr txBox="1"/>
          <p:nvPr/>
        </p:nvSpPr>
        <p:spPr>
          <a:xfrm>
            <a:off x="2109277" y="6021227"/>
            <a:ext cx="1182116" cy="276999"/>
          </a:xfrm>
          <a:prstGeom prst="rect">
            <a:avLst/>
          </a:prstGeom>
          <a:noFill/>
        </p:spPr>
        <p:txBody>
          <a:bodyPr wrap="square" rtlCol="0">
            <a:spAutoFit/>
          </a:bodyPr>
          <a:lstStyle/>
          <a:p>
            <a:r>
              <a:rPr lang="en-US" sz="1200">
                <a:solidFill>
                  <a:srgbClr val="FF0000"/>
                </a:solidFill>
              </a:rPr>
              <a:t>Electric vehicles</a:t>
            </a:r>
            <a:endParaRPr lang="en-US" sz="1200" dirty="0">
              <a:solidFill>
                <a:srgbClr val="FF0000"/>
              </a:solidFill>
            </a:endParaRPr>
          </a:p>
        </p:txBody>
      </p:sp>
      <p:sp>
        <p:nvSpPr>
          <p:cNvPr id="321" name="TextBox 320"/>
          <p:cNvSpPr txBox="1"/>
          <p:nvPr/>
        </p:nvSpPr>
        <p:spPr>
          <a:xfrm>
            <a:off x="4752569" y="5956231"/>
            <a:ext cx="829967" cy="276999"/>
          </a:xfrm>
          <a:prstGeom prst="rect">
            <a:avLst/>
          </a:prstGeom>
          <a:noFill/>
        </p:spPr>
        <p:txBody>
          <a:bodyPr wrap="square" rtlCol="0">
            <a:spAutoFit/>
          </a:bodyPr>
          <a:lstStyle/>
          <a:p>
            <a:r>
              <a:rPr lang="en-US" sz="1200" dirty="0">
                <a:solidFill>
                  <a:srgbClr val="FF0000"/>
                </a:solidFill>
              </a:rPr>
              <a:t>Driverless</a:t>
            </a:r>
          </a:p>
        </p:txBody>
      </p:sp>
      <p:sp>
        <p:nvSpPr>
          <p:cNvPr id="322" name="TextBox 321"/>
          <p:cNvSpPr txBox="1"/>
          <p:nvPr/>
        </p:nvSpPr>
        <p:spPr>
          <a:xfrm>
            <a:off x="1903491" y="6260797"/>
            <a:ext cx="688573" cy="276999"/>
          </a:xfrm>
          <a:prstGeom prst="rect">
            <a:avLst/>
          </a:prstGeom>
          <a:noFill/>
        </p:spPr>
        <p:txBody>
          <a:bodyPr wrap="square" rtlCol="0">
            <a:spAutoFit/>
          </a:bodyPr>
          <a:lstStyle/>
          <a:p>
            <a:r>
              <a:rPr lang="en-US" sz="1200">
                <a:solidFill>
                  <a:srgbClr val="FF0000"/>
                </a:solidFill>
              </a:rPr>
              <a:t>Sharing</a:t>
            </a:r>
            <a:endParaRPr lang="en-US" sz="1200" dirty="0">
              <a:solidFill>
                <a:srgbClr val="FF0000"/>
              </a:solidFill>
            </a:endParaRPr>
          </a:p>
        </p:txBody>
      </p:sp>
      <p:sp>
        <p:nvSpPr>
          <p:cNvPr id="323" name="Oval 322"/>
          <p:cNvSpPr/>
          <p:nvPr/>
        </p:nvSpPr>
        <p:spPr>
          <a:xfrm>
            <a:off x="3251938" y="6060076"/>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4" name="Oval 323"/>
          <p:cNvSpPr/>
          <p:nvPr/>
        </p:nvSpPr>
        <p:spPr>
          <a:xfrm>
            <a:off x="2510644" y="6294963"/>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5" name="Oval 324"/>
          <p:cNvSpPr/>
          <p:nvPr/>
        </p:nvSpPr>
        <p:spPr>
          <a:xfrm>
            <a:off x="5467631" y="6005541"/>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6" name="Oval 325"/>
          <p:cNvSpPr/>
          <p:nvPr/>
        </p:nvSpPr>
        <p:spPr>
          <a:xfrm>
            <a:off x="4155560" y="6025299"/>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7" name="TextBox 326"/>
          <p:cNvSpPr txBox="1"/>
          <p:nvPr/>
        </p:nvSpPr>
        <p:spPr>
          <a:xfrm>
            <a:off x="3491822" y="6568821"/>
            <a:ext cx="2284638" cy="276999"/>
          </a:xfrm>
          <a:prstGeom prst="rect">
            <a:avLst/>
          </a:prstGeom>
          <a:noFill/>
        </p:spPr>
        <p:txBody>
          <a:bodyPr wrap="square" rtlCol="0">
            <a:spAutoFit/>
          </a:bodyPr>
          <a:lstStyle/>
          <a:p>
            <a:r>
              <a:rPr lang="en-US" sz="1200" dirty="0">
                <a:solidFill>
                  <a:srgbClr val="FF0000"/>
                </a:solidFill>
              </a:rPr>
              <a:t>Workforce commoditization</a:t>
            </a:r>
          </a:p>
        </p:txBody>
      </p:sp>
      <p:sp>
        <p:nvSpPr>
          <p:cNvPr id="328" name="Freeform 327"/>
          <p:cNvSpPr/>
          <p:nvPr/>
        </p:nvSpPr>
        <p:spPr>
          <a:xfrm>
            <a:off x="1202634" y="6292015"/>
            <a:ext cx="271164" cy="45719"/>
          </a:xfrm>
          <a:custGeom>
            <a:avLst/>
            <a:gdLst>
              <a:gd name="connsiteX0" fmla="*/ 0 w 290457"/>
              <a:gd name="connsiteY0" fmla="*/ 119543 h 119543"/>
              <a:gd name="connsiteX1" fmla="*/ 161365 w 290457"/>
              <a:gd name="connsiteY1" fmla="*/ 1209 h 119543"/>
              <a:gd name="connsiteX2" fmla="*/ 290457 w 290457"/>
              <a:gd name="connsiteY2" fmla="*/ 54997 h 119543"/>
            </a:gdLst>
            <a:ahLst/>
            <a:cxnLst>
              <a:cxn ang="0">
                <a:pos x="connsiteX0" y="connsiteY0"/>
              </a:cxn>
              <a:cxn ang="0">
                <a:pos x="connsiteX1" y="connsiteY1"/>
              </a:cxn>
              <a:cxn ang="0">
                <a:pos x="connsiteX2" y="connsiteY2"/>
              </a:cxn>
            </a:cxnLst>
            <a:rect l="l" t="t" r="r" b="b"/>
            <a:pathLst>
              <a:path w="290457" h="119543">
                <a:moveTo>
                  <a:pt x="0" y="119543"/>
                </a:moveTo>
                <a:cubicBezTo>
                  <a:pt x="56478" y="65755"/>
                  <a:pt x="112956" y="11967"/>
                  <a:pt x="161365" y="1209"/>
                </a:cubicBezTo>
                <a:cubicBezTo>
                  <a:pt x="209775" y="-9549"/>
                  <a:pt x="290457" y="54997"/>
                  <a:pt x="290457" y="54997"/>
                </a:cubicBezTo>
              </a:path>
            </a:pathLst>
          </a:custGeom>
          <a:no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9" name="Freeform 328"/>
          <p:cNvSpPr/>
          <p:nvPr/>
        </p:nvSpPr>
        <p:spPr>
          <a:xfrm>
            <a:off x="1613647" y="5941850"/>
            <a:ext cx="1667435" cy="437435"/>
          </a:xfrm>
          <a:custGeom>
            <a:avLst/>
            <a:gdLst>
              <a:gd name="connsiteX0" fmla="*/ 0 w 1667435"/>
              <a:gd name="connsiteY0" fmla="*/ 437435 h 437435"/>
              <a:gd name="connsiteX1" fmla="*/ 441064 w 1667435"/>
              <a:gd name="connsiteY1" fmla="*/ 7129 h 437435"/>
              <a:gd name="connsiteX2" fmla="*/ 1667435 w 1667435"/>
              <a:gd name="connsiteY2" fmla="*/ 157736 h 437435"/>
              <a:gd name="connsiteX3" fmla="*/ 1667435 w 1667435"/>
              <a:gd name="connsiteY3" fmla="*/ 157736 h 437435"/>
            </a:gdLst>
            <a:ahLst/>
            <a:cxnLst>
              <a:cxn ang="0">
                <a:pos x="connsiteX0" y="connsiteY0"/>
              </a:cxn>
              <a:cxn ang="0">
                <a:pos x="connsiteX1" y="connsiteY1"/>
              </a:cxn>
              <a:cxn ang="0">
                <a:pos x="connsiteX2" y="connsiteY2"/>
              </a:cxn>
              <a:cxn ang="0">
                <a:pos x="connsiteX3" y="connsiteY3"/>
              </a:cxn>
            </a:cxnLst>
            <a:rect l="l" t="t" r="r" b="b"/>
            <a:pathLst>
              <a:path w="1667435" h="437435">
                <a:moveTo>
                  <a:pt x="0" y="437435"/>
                </a:moveTo>
                <a:cubicBezTo>
                  <a:pt x="81579" y="245590"/>
                  <a:pt x="163158" y="53745"/>
                  <a:pt x="441064" y="7129"/>
                </a:cubicBezTo>
                <a:cubicBezTo>
                  <a:pt x="718970" y="-39487"/>
                  <a:pt x="1667435" y="157736"/>
                  <a:pt x="1667435" y="157736"/>
                </a:cubicBezTo>
                <a:lnTo>
                  <a:pt x="1667435" y="157736"/>
                </a:ln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0" name="Freeform 329"/>
          <p:cNvSpPr/>
          <p:nvPr/>
        </p:nvSpPr>
        <p:spPr>
          <a:xfrm>
            <a:off x="1624405" y="6476104"/>
            <a:ext cx="957430" cy="64627"/>
          </a:xfrm>
          <a:custGeom>
            <a:avLst/>
            <a:gdLst>
              <a:gd name="connsiteX0" fmla="*/ 0 w 957430"/>
              <a:gd name="connsiteY0" fmla="*/ 0 h 64627"/>
              <a:gd name="connsiteX1" fmla="*/ 623943 w 957430"/>
              <a:gd name="connsiteY1" fmla="*/ 64545 h 64627"/>
              <a:gd name="connsiteX2" fmla="*/ 957430 w 957430"/>
              <a:gd name="connsiteY2" fmla="*/ 10757 h 64627"/>
            </a:gdLst>
            <a:ahLst/>
            <a:cxnLst>
              <a:cxn ang="0">
                <a:pos x="connsiteX0" y="connsiteY0"/>
              </a:cxn>
              <a:cxn ang="0">
                <a:pos x="connsiteX1" y="connsiteY1"/>
              </a:cxn>
              <a:cxn ang="0">
                <a:pos x="connsiteX2" y="connsiteY2"/>
              </a:cxn>
            </a:cxnLst>
            <a:rect l="l" t="t" r="r" b="b"/>
            <a:pathLst>
              <a:path w="957430" h="64627">
                <a:moveTo>
                  <a:pt x="0" y="0"/>
                </a:moveTo>
                <a:cubicBezTo>
                  <a:pt x="232185" y="31376"/>
                  <a:pt x="464371" y="62752"/>
                  <a:pt x="623943" y="64545"/>
                </a:cubicBezTo>
                <a:cubicBezTo>
                  <a:pt x="783515" y="66338"/>
                  <a:pt x="870472" y="38547"/>
                  <a:pt x="957430" y="10757"/>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1" name="Freeform 330"/>
          <p:cNvSpPr/>
          <p:nvPr/>
        </p:nvSpPr>
        <p:spPr>
          <a:xfrm>
            <a:off x="2721685" y="6217920"/>
            <a:ext cx="688489" cy="235856"/>
          </a:xfrm>
          <a:custGeom>
            <a:avLst/>
            <a:gdLst>
              <a:gd name="connsiteX0" fmla="*/ 0 w 688489"/>
              <a:gd name="connsiteY0" fmla="*/ 215153 h 235856"/>
              <a:gd name="connsiteX1" fmla="*/ 516367 w 688489"/>
              <a:gd name="connsiteY1" fmla="*/ 215153 h 235856"/>
              <a:gd name="connsiteX2" fmla="*/ 688489 w 688489"/>
              <a:gd name="connsiteY2" fmla="*/ 0 h 235856"/>
            </a:gdLst>
            <a:ahLst/>
            <a:cxnLst>
              <a:cxn ang="0">
                <a:pos x="connsiteX0" y="connsiteY0"/>
              </a:cxn>
              <a:cxn ang="0">
                <a:pos x="connsiteX1" y="connsiteY1"/>
              </a:cxn>
              <a:cxn ang="0">
                <a:pos x="connsiteX2" y="connsiteY2"/>
              </a:cxn>
            </a:cxnLst>
            <a:rect l="l" t="t" r="r" b="b"/>
            <a:pathLst>
              <a:path w="688489" h="235856">
                <a:moveTo>
                  <a:pt x="0" y="215153"/>
                </a:moveTo>
                <a:cubicBezTo>
                  <a:pt x="200809" y="233082"/>
                  <a:pt x="401619" y="251012"/>
                  <a:pt x="516367" y="215153"/>
                </a:cubicBezTo>
                <a:cubicBezTo>
                  <a:pt x="631115" y="179294"/>
                  <a:pt x="688489" y="0"/>
                  <a:pt x="688489"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2" name="Freeform 331"/>
          <p:cNvSpPr/>
          <p:nvPr/>
        </p:nvSpPr>
        <p:spPr>
          <a:xfrm>
            <a:off x="3474720" y="5936494"/>
            <a:ext cx="2043953" cy="184607"/>
          </a:xfrm>
          <a:custGeom>
            <a:avLst/>
            <a:gdLst>
              <a:gd name="connsiteX0" fmla="*/ 0 w 2043953"/>
              <a:gd name="connsiteY0" fmla="*/ 184607 h 184607"/>
              <a:gd name="connsiteX1" fmla="*/ 720762 w 2043953"/>
              <a:gd name="connsiteY1" fmla="*/ 1727 h 184607"/>
              <a:gd name="connsiteX2" fmla="*/ 2043953 w 2043953"/>
              <a:gd name="connsiteY2" fmla="*/ 87788 h 184607"/>
            </a:gdLst>
            <a:ahLst/>
            <a:cxnLst>
              <a:cxn ang="0">
                <a:pos x="connsiteX0" y="connsiteY0"/>
              </a:cxn>
              <a:cxn ang="0">
                <a:pos x="connsiteX1" y="connsiteY1"/>
              </a:cxn>
              <a:cxn ang="0">
                <a:pos x="connsiteX2" y="connsiteY2"/>
              </a:cxn>
            </a:cxnLst>
            <a:rect l="l" t="t" r="r" b="b"/>
            <a:pathLst>
              <a:path w="2043953" h="184607">
                <a:moveTo>
                  <a:pt x="0" y="184607"/>
                </a:moveTo>
                <a:cubicBezTo>
                  <a:pt x="190051" y="101235"/>
                  <a:pt x="380103" y="17863"/>
                  <a:pt x="720762" y="1727"/>
                </a:cubicBezTo>
                <a:cubicBezTo>
                  <a:pt x="1061421" y="-14409"/>
                  <a:pt x="2043953" y="87788"/>
                  <a:pt x="2043953" y="87788"/>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Freeform 332"/>
          <p:cNvSpPr/>
          <p:nvPr/>
        </p:nvSpPr>
        <p:spPr>
          <a:xfrm>
            <a:off x="3442447" y="6196405"/>
            <a:ext cx="763793" cy="54249"/>
          </a:xfrm>
          <a:custGeom>
            <a:avLst/>
            <a:gdLst>
              <a:gd name="connsiteX0" fmla="*/ 0 w 763793"/>
              <a:gd name="connsiteY0" fmla="*/ 21515 h 54249"/>
              <a:gd name="connsiteX1" fmla="*/ 473337 w 763793"/>
              <a:gd name="connsiteY1" fmla="*/ 53788 h 54249"/>
              <a:gd name="connsiteX2" fmla="*/ 763793 w 763793"/>
              <a:gd name="connsiteY2" fmla="*/ 0 h 54249"/>
            </a:gdLst>
            <a:ahLst/>
            <a:cxnLst>
              <a:cxn ang="0">
                <a:pos x="connsiteX0" y="connsiteY0"/>
              </a:cxn>
              <a:cxn ang="0">
                <a:pos x="connsiteX1" y="connsiteY1"/>
              </a:cxn>
              <a:cxn ang="0">
                <a:pos x="connsiteX2" y="connsiteY2"/>
              </a:cxn>
            </a:cxnLst>
            <a:rect l="l" t="t" r="r" b="b"/>
            <a:pathLst>
              <a:path w="763793" h="54249">
                <a:moveTo>
                  <a:pt x="0" y="21515"/>
                </a:moveTo>
                <a:cubicBezTo>
                  <a:pt x="173019" y="39444"/>
                  <a:pt x="346038" y="57374"/>
                  <a:pt x="473337" y="53788"/>
                </a:cubicBezTo>
                <a:cubicBezTo>
                  <a:pt x="600636" y="50202"/>
                  <a:pt x="682214" y="25101"/>
                  <a:pt x="763793"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4" name="Freeform 333"/>
          <p:cNvSpPr/>
          <p:nvPr/>
        </p:nvSpPr>
        <p:spPr>
          <a:xfrm>
            <a:off x="4378362" y="6196405"/>
            <a:ext cx="1247887" cy="86121"/>
          </a:xfrm>
          <a:custGeom>
            <a:avLst/>
            <a:gdLst>
              <a:gd name="connsiteX0" fmla="*/ 0 w 1247887"/>
              <a:gd name="connsiteY0" fmla="*/ 10757 h 86121"/>
              <a:gd name="connsiteX1" fmla="*/ 688490 w 1247887"/>
              <a:gd name="connsiteY1" fmla="*/ 86061 h 86121"/>
              <a:gd name="connsiteX2" fmla="*/ 1247887 w 1247887"/>
              <a:gd name="connsiteY2" fmla="*/ 0 h 86121"/>
            </a:gdLst>
            <a:ahLst/>
            <a:cxnLst>
              <a:cxn ang="0">
                <a:pos x="connsiteX0" y="connsiteY0"/>
              </a:cxn>
              <a:cxn ang="0">
                <a:pos x="connsiteX1" y="connsiteY1"/>
              </a:cxn>
              <a:cxn ang="0">
                <a:pos x="connsiteX2" y="connsiteY2"/>
              </a:cxn>
            </a:cxnLst>
            <a:rect l="l" t="t" r="r" b="b"/>
            <a:pathLst>
              <a:path w="1247887" h="86121">
                <a:moveTo>
                  <a:pt x="0" y="10757"/>
                </a:moveTo>
                <a:cubicBezTo>
                  <a:pt x="240254" y="49305"/>
                  <a:pt x="480509" y="87854"/>
                  <a:pt x="688490" y="86061"/>
                </a:cubicBezTo>
                <a:cubicBezTo>
                  <a:pt x="896471" y="84268"/>
                  <a:pt x="1247887" y="0"/>
                  <a:pt x="1247887"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5" name="Freeform 334"/>
          <p:cNvSpPr/>
          <p:nvPr/>
        </p:nvSpPr>
        <p:spPr>
          <a:xfrm>
            <a:off x="5593976" y="6691256"/>
            <a:ext cx="322730" cy="124448"/>
          </a:xfrm>
          <a:custGeom>
            <a:avLst/>
            <a:gdLst>
              <a:gd name="connsiteX0" fmla="*/ 0 w 322730"/>
              <a:gd name="connsiteY0" fmla="*/ 96819 h 124448"/>
              <a:gd name="connsiteX1" fmla="*/ 150608 w 322730"/>
              <a:gd name="connsiteY1" fmla="*/ 118335 h 124448"/>
              <a:gd name="connsiteX2" fmla="*/ 322730 w 322730"/>
              <a:gd name="connsiteY2" fmla="*/ 0 h 124448"/>
            </a:gdLst>
            <a:ahLst/>
            <a:cxnLst>
              <a:cxn ang="0">
                <a:pos x="connsiteX0" y="connsiteY0"/>
              </a:cxn>
              <a:cxn ang="0">
                <a:pos x="connsiteX1" y="connsiteY1"/>
              </a:cxn>
              <a:cxn ang="0">
                <a:pos x="connsiteX2" y="connsiteY2"/>
              </a:cxn>
            </a:cxnLst>
            <a:rect l="l" t="t" r="r" b="b"/>
            <a:pathLst>
              <a:path w="322730" h="124448">
                <a:moveTo>
                  <a:pt x="0" y="96819"/>
                </a:moveTo>
                <a:cubicBezTo>
                  <a:pt x="48410" y="115645"/>
                  <a:pt x="96820" y="134471"/>
                  <a:pt x="150608" y="118335"/>
                </a:cubicBezTo>
                <a:cubicBezTo>
                  <a:pt x="204396" y="102199"/>
                  <a:pt x="322730" y="0"/>
                  <a:pt x="322730"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6" name="Freeform 335"/>
          <p:cNvSpPr/>
          <p:nvPr/>
        </p:nvSpPr>
        <p:spPr>
          <a:xfrm>
            <a:off x="6992471" y="6433073"/>
            <a:ext cx="613185" cy="213975"/>
          </a:xfrm>
          <a:custGeom>
            <a:avLst/>
            <a:gdLst>
              <a:gd name="connsiteX0" fmla="*/ 0 w 613185"/>
              <a:gd name="connsiteY0" fmla="*/ 0 h 213975"/>
              <a:gd name="connsiteX1" fmla="*/ 258183 w 613185"/>
              <a:gd name="connsiteY1" fmla="*/ 204395 h 213975"/>
              <a:gd name="connsiteX2" fmla="*/ 613185 w 613185"/>
              <a:gd name="connsiteY2" fmla="*/ 182880 h 213975"/>
            </a:gdLst>
            <a:ahLst/>
            <a:cxnLst>
              <a:cxn ang="0">
                <a:pos x="connsiteX0" y="connsiteY0"/>
              </a:cxn>
              <a:cxn ang="0">
                <a:pos x="connsiteX1" y="connsiteY1"/>
              </a:cxn>
              <a:cxn ang="0">
                <a:pos x="connsiteX2" y="connsiteY2"/>
              </a:cxn>
            </a:cxnLst>
            <a:rect l="l" t="t" r="r" b="b"/>
            <a:pathLst>
              <a:path w="613185" h="213975">
                <a:moveTo>
                  <a:pt x="0" y="0"/>
                </a:moveTo>
                <a:cubicBezTo>
                  <a:pt x="77993" y="86957"/>
                  <a:pt x="155986" y="173915"/>
                  <a:pt x="258183" y="204395"/>
                </a:cubicBezTo>
                <a:cubicBezTo>
                  <a:pt x="360380" y="234875"/>
                  <a:pt x="613185" y="182880"/>
                  <a:pt x="613185" y="18288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7" name="Freeform 336"/>
          <p:cNvSpPr/>
          <p:nvPr/>
        </p:nvSpPr>
        <p:spPr>
          <a:xfrm>
            <a:off x="6798833" y="5991923"/>
            <a:ext cx="4118457" cy="827328"/>
          </a:xfrm>
          <a:custGeom>
            <a:avLst/>
            <a:gdLst>
              <a:gd name="connsiteX0" fmla="*/ 0 w 4143418"/>
              <a:gd name="connsiteY0" fmla="*/ 796066 h 881030"/>
              <a:gd name="connsiteX1" fmla="*/ 3517751 w 4143418"/>
              <a:gd name="connsiteY1" fmla="*/ 806824 h 881030"/>
              <a:gd name="connsiteX2" fmla="*/ 4141694 w 4143418"/>
              <a:gd name="connsiteY2" fmla="*/ 0 h 881030"/>
            </a:gdLst>
            <a:ahLst/>
            <a:cxnLst>
              <a:cxn ang="0">
                <a:pos x="connsiteX0" y="connsiteY0"/>
              </a:cxn>
              <a:cxn ang="0">
                <a:pos x="connsiteX1" y="connsiteY1"/>
              </a:cxn>
              <a:cxn ang="0">
                <a:pos x="connsiteX2" y="connsiteY2"/>
              </a:cxn>
            </a:cxnLst>
            <a:rect l="l" t="t" r="r" b="b"/>
            <a:pathLst>
              <a:path w="4143418" h="881030">
                <a:moveTo>
                  <a:pt x="0" y="796066"/>
                </a:moveTo>
                <a:cubicBezTo>
                  <a:pt x="1413734" y="867784"/>
                  <a:pt x="2827469" y="939502"/>
                  <a:pt x="3517751" y="806824"/>
                </a:cubicBezTo>
                <a:cubicBezTo>
                  <a:pt x="4208033" y="674146"/>
                  <a:pt x="4141694" y="0"/>
                  <a:pt x="4141694"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8" name="Freeform 337"/>
          <p:cNvSpPr/>
          <p:nvPr/>
        </p:nvSpPr>
        <p:spPr>
          <a:xfrm>
            <a:off x="5217459" y="4528969"/>
            <a:ext cx="1914861" cy="1312433"/>
          </a:xfrm>
          <a:custGeom>
            <a:avLst/>
            <a:gdLst>
              <a:gd name="connsiteX0" fmla="*/ 0 w 1914861"/>
              <a:gd name="connsiteY0" fmla="*/ 0 h 1312433"/>
              <a:gd name="connsiteX1" fmla="*/ 441063 w 1914861"/>
              <a:gd name="connsiteY1" fmla="*/ 398033 h 1312433"/>
              <a:gd name="connsiteX2" fmla="*/ 1108037 w 1914861"/>
              <a:gd name="connsiteY2" fmla="*/ 398033 h 1312433"/>
              <a:gd name="connsiteX3" fmla="*/ 1290917 w 1914861"/>
              <a:gd name="connsiteY3" fmla="*/ 1118796 h 1312433"/>
              <a:gd name="connsiteX4" fmla="*/ 1914861 w 1914861"/>
              <a:gd name="connsiteY4" fmla="*/ 1312433 h 13124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861" h="1312433">
                <a:moveTo>
                  <a:pt x="0" y="0"/>
                </a:moveTo>
                <a:cubicBezTo>
                  <a:pt x="128195" y="165847"/>
                  <a:pt x="256390" y="331694"/>
                  <a:pt x="441063" y="398033"/>
                </a:cubicBezTo>
                <a:cubicBezTo>
                  <a:pt x="625736" y="464372"/>
                  <a:pt x="966395" y="277906"/>
                  <a:pt x="1108037" y="398033"/>
                </a:cubicBezTo>
                <a:cubicBezTo>
                  <a:pt x="1249679" y="518160"/>
                  <a:pt x="1156446" y="966396"/>
                  <a:pt x="1290917" y="1118796"/>
                </a:cubicBezTo>
                <a:cubicBezTo>
                  <a:pt x="1425388" y="1271196"/>
                  <a:pt x="1914861" y="1312433"/>
                  <a:pt x="1914861" y="1312433"/>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Freeform 1"/>
          <p:cNvSpPr/>
          <p:nvPr/>
        </p:nvSpPr>
        <p:spPr>
          <a:xfrm>
            <a:off x="4866640" y="4511040"/>
            <a:ext cx="500120" cy="479422"/>
          </a:xfrm>
          <a:custGeom>
            <a:avLst/>
            <a:gdLst>
              <a:gd name="connsiteX0" fmla="*/ 0 w 500120"/>
              <a:gd name="connsiteY0" fmla="*/ 477520 h 479422"/>
              <a:gd name="connsiteX1" fmla="*/ 487680 w 500120"/>
              <a:gd name="connsiteY1" fmla="*/ 406400 h 479422"/>
              <a:gd name="connsiteX2" fmla="*/ 365760 w 500120"/>
              <a:gd name="connsiteY2" fmla="*/ 0 h 479422"/>
            </a:gdLst>
            <a:ahLst/>
            <a:cxnLst>
              <a:cxn ang="0">
                <a:pos x="connsiteX0" y="connsiteY0"/>
              </a:cxn>
              <a:cxn ang="0">
                <a:pos x="connsiteX1" y="connsiteY1"/>
              </a:cxn>
              <a:cxn ang="0">
                <a:pos x="connsiteX2" y="connsiteY2"/>
              </a:cxn>
            </a:cxnLst>
            <a:rect l="l" t="t" r="r" b="b"/>
            <a:pathLst>
              <a:path w="500120" h="479422">
                <a:moveTo>
                  <a:pt x="0" y="477520"/>
                </a:moveTo>
                <a:cubicBezTo>
                  <a:pt x="213360" y="481753"/>
                  <a:pt x="426720" y="485987"/>
                  <a:pt x="487680" y="406400"/>
                </a:cubicBezTo>
                <a:cubicBezTo>
                  <a:pt x="548640" y="326813"/>
                  <a:pt x="365760" y="0"/>
                  <a:pt x="365760"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Freeform 2"/>
          <p:cNvSpPr/>
          <p:nvPr/>
        </p:nvSpPr>
        <p:spPr>
          <a:xfrm>
            <a:off x="5709920" y="6060406"/>
            <a:ext cx="284480" cy="86394"/>
          </a:xfrm>
          <a:custGeom>
            <a:avLst/>
            <a:gdLst>
              <a:gd name="connsiteX0" fmla="*/ 0 w 284480"/>
              <a:gd name="connsiteY0" fmla="*/ 15274 h 86394"/>
              <a:gd name="connsiteX1" fmla="*/ 111760 w 284480"/>
              <a:gd name="connsiteY1" fmla="*/ 5114 h 86394"/>
              <a:gd name="connsiteX2" fmla="*/ 284480 w 284480"/>
              <a:gd name="connsiteY2" fmla="*/ 86394 h 86394"/>
            </a:gdLst>
            <a:ahLst/>
            <a:cxnLst>
              <a:cxn ang="0">
                <a:pos x="connsiteX0" y="connsiteY0"/>
              </a:cxn>
              <a:cxn ang="0">
                <a:pos x="connsiteX1" y="connsiteY1"/>
              </a:cxn>
              <a:cxn ang="0">
                <a:pos x="connsiteX2" y="connsiteY2"/>
              </a:cxn>
            </a:cxnLst>
            <a:rect l="l" t="t" r="r" b="b"/>
            <a:pathLst>
              <a:path w="284480" h="86394">
                <a:moveTo>
                  <a:pt x="0" y="15274"/>
                </a:moveTo>
                <a:cubicBezTo>
                  <a:pt x="32173" y="4267"/>
                  <a:pt x="64347" y="-6739"/>
                  <a:pt x="111760" y="5114"/>
                </a:cubicBezTo>
                <a:cubicBezTo>
                  <a:pt x="159173" y="16967"/>
                  <a:pt x="284480" y="86394"/>
                  <a:pt x="284480" y="86394"/>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4"/>
          <p:cNvSpPr/>
          <p:nvPr/>
        </p:nvSpPr>
        <p:spPr>
          <a:xfrm>
            <a:off x="7772400" y="5039360"/>
            <a:ext cx="998428" cy="1493520"/>
          </a:xfrm>
          <a:custGeom>
            <a:avLst/>
            <a:gdLst>
              <a:gd name="connsiteX0" fmla="*/ 0 w 998428"/>
              <a:gd name="connsiteY0" fmla="*/ 1493520 h 1493520"/>
              <a:gd name="connsiteX1" fmla="*/ 985520 w 998428"/>
              <a:gd name="connsiteY1" fmla="*/ 629920 h 1493520"/>
              <a:gd name="connsiteX2" fmla="*/ 589280 w 998428"/>
              <a:gd name="connsiteY2" fmla="*/ 0 h 1493520"/>
            </a:gdLst>
            <a:ahLst/>
            <a:cxnLst>
              <a:cxn ang="0">
                <a:pos x="connsiteX0" y="connsiteY0"/>
              </a:cxn>
              <a:cxn ang="0">
                <a:pos x="connsiteX1" y="connsiteY1"/>
              </a:cxn>
              <a:cxn ang="0">
                <a:pos x="connsiteX2" y="connsiteY2"/>
              </a:cxn>
            </a:cxnLst>
            <a:rect l="l" t="t" r="r" b="b"/>
            <a:pathLst>
              <a:path w="998428" h="1493520">
                <a:moveTo>
                  <a:pt x="0" y="1493520"/>
                </a:moveTo>
                <a:cubicBezTo>
                  <a:pt x="443653" y="1186180"/>
                  <a:pt x="887307" y="878840"/>
                  <a:pt x="985520" y="629920"/>
                </a:cubicBezTo>
                <a:cubicBezTo>
                  <a:pt x="1083733" y="381000"/>
                  <a:pt x="589280" y="0"/>
                  <a:pt x="589280"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3" name="Oval 222"/>
          <p:cNvSpPr/>
          <p:nvPr/>
        </p:nvSpPr>
        <p:spPr>
          <a:xfrm>
            <a:off x="955604" y="4037361"/>
            <a:ext cx="247030" cy="188798"/>
          </a:xfrm>
          <a:prstGeom prst="ellipse">
            <a:avLst/>
          </a:prstGeom>
          <a:solidFill>
            <a:srgbClr val="B09B7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4" name="Picture 223"/>
          <p:cNvPicPr>
            <a:picLocks noChangeAspect="1"/>
          </p:cNvPicPr>
          <p:nvPr/>
        </p:nvPicPr>
        <p:blipFill>
          <a:blip r:embed="rId2"/>
          <a:stretch>
            <a:fillRect/>
          </a:stretch>
        </p:blipFill>
        <p:spPr>
          <a:xfrm>
            <a:off x="10934082" y="40158"/>
            <a:ext cx="1124219" cy="962994"/>
          </a:xfrm>
          <a:prstGeom prst="rect">
            <a:avLst/>
          </a:prstGeom>
        </p:spPr>
      </p:pic>
      <p:sp>
        <p:nvSpPr>
          <p:cNvPr id="16" name="Oval 15"/>
          <p:cNvSpPr/>
          <p:nvPr/>
        </p:nvSpPr>
        <p:spPr>
          <a:xfrm>
            <a:off x="5729104" y="1839176"/>
            <a:ext cx="2033195" cy="941204"/>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2" name="TextBox 221"/>
          <p:cNvSpPr txBox="1"/>
          <p:nvPr/>
        </p:nvSpPr>
        <p:spPr>
          <a:xfrm>
            <a:off x="5900371" y="1970527"/>
            <a:ext cx="1775085" cy="707886"/>
          </a:xfrm>
          <a:prstGeom prst="rect">
            <a:avLst/>
          </a:prstGeom>
          <a:noFill/>
        </p:spPr>
        <p:txBody>
          <a:bodyPr wrap="square" rtlCol="0">
            <a:spAutoFit/>
          </a:bodyPr>
          <a:lstStyle/>
          <a:p>
            <a:pPr algn="ctr"/>
            <a:r>
              <a:rPr lang="en-US" sz="2000" dirty="0"/>
              <a:t>Digital crime tipping point</a:t>
            </a:r>
          </a:p>
        </p:txBody>
      </p:sp>
      <p:sp>
        <p:nvSpPr>
          <p:cNvPr id="225" name="Oval 224"/>
          <p:cNvSpPr/>
          <p:nvPr/>
        </p:nvSpPr>
        <p:spPr>
          <a:xfrm>
            <a:off x="7348765" y="2983880"/>
            <a:ext cx="2033195" cy="941204"/>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6" name="TextBox 225"/>
          <p:cNvSpPr txBox="1"/>
          <p:nvPr/>
        </p:nvSpPr>
        <p:spPr>
          <a:xfrm>
            <a:off x="7520032" y="3115231"/>
            <a:ext cx="1775085" cy="707886"/>
          </a:xfrm>
          <a:prstGeom prst="rect">
            <a:avLst/>
          </a:prstGeom>
          <a:noFill/>
        </p:spPr>
        <p:txBody>
          <a:bodyPr wrap="square" rtlCol="0">
            <a:spAutoFit/>
          </a:bodyPr>
          <a:lstStyle/>
          <a:p>
            <a:pPr algn="ctr"/>
            <a:r>
              <a:rPr lang="en-US" sz="2000" dirty="0"/>
              <a:t>Extreme Weather</a:t>
            </a:r>
          </a:p>
        </p:txBody>
      </p:sp>
      <p:sp>
        <p:nvSpPr>
          <p:cNvPr id="230" name="Oval 229"/>
          <p:cNvSpPr/>
          <p:nvPr/>
        </p:nvSpPr>
        <p:spPr>
          <a:xfrm>
            <a:off x="6761999" y="5231161"/>
            <a:ext cx="2033195" cy="941204"/>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9" name="TextBox 238"/>
          <p:cNvSpPr txBox="1"/>
          <p:nvPr/>
        </p:nvSpPr>
        <p:spPr>
          <a:xfrm>
            <a:off x="6922108" y="5476511"/>
            <a:ext cx="1775085" cy="400110"/>
          </a:xfrm>
          <a:prstGeom prst="rect">
            <a:avLst/>
          </a:prstGeom>
          <a:noFill/>
        </p:spPr>
        <p:txBody>
          <a:bodyPr wrap="square" rtlCol="0">
            <a:spAutoFit/>
          </a:bodyPr>
          <a:lstStyle/>
          <a:p>
            <a:pPr algn="ctr"/>
            <a:r>
              <a:rPr lang="en-US" sz="2000"/>
              <a:t>Migration</a:t>
            </a:r>
            <a:endParaRPr lang="en-US" sz="2000" dirty="0"/>
          </a:p>
        </p:txBody>
      </p:sp>
      <p:sp>
        <p:nvSpPr>
          <p:cNvPr id="240" name="Oval 239"/>
          <p:cNvSpPr/>
          <p:nvPr/>
        </p:nvSpPr>
        <p:spPr>
          <a:xfrm>
            <a:off x="5643086" y="3742499"/>
            <a:ext cx="2033195" cy="941204"/>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1" name="TextBox 240"/>
          <p:cNvSpPr txBox="1"/>
          <p:nvPr/>
        </p:nvSpPr>
        <p:spPr>
          <a:xfrm>
            <a:off x="5814353" y="3873850"/>
            <a:ext cx="1775085" cy="707886"/>
          </a:xfrm>
          <a:prstGeom prst="rect">
            <a:avLst/>
          </a:prstGeom>
          <a:noFill/>
        </p:spPr>
        <p:txBody>
          <a:bodyPr wrap="square" rtlCol="0">
            <a:spAutoFit/>
          </a:bodyPr>
          <a:lstStyle/>
          <a:p>
            <a:pPr algn="ctr"/>
            <a:r>
              <a:rPr lang="en-US" sz="2000" dirty="0"/>
              <a:t>Impact - Tax</a:t>
            </a:r>
          </a:p>
          <a:p>
            <a:pPr algn="ctr"/>
            <a:r>
              <a:rPr lang="en-US" sz="2000" dirty="0"/>
              <a:t>Corporate</a:t>
            </a:r>
          </a:p>
        </p:txBody>
      </p:sp>
      <p:sp>
        <p:nvSpPr>
          <p:cNvPr id="242" name="Oval 241"/>
          <p:cNvSpPr/>
          <p:nvPr/>
        </p:nvSpPr>
        <p:spPr>
          <a:xfrm>
            <a:off x="3884191" y="4814958"/>
            <a:ext cx="2033195" cy="941204"/>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3" name="TextBox 242"/>
          <p:cNvSpPr txBox="1"/>
          <p:nvPr/>
        </p:nvSpPr>
        <p:spPr>
          <a:xfrm>
            <a:off x="4055458" y="4946309"/>
            <a:ext cx="1775085" cy="707886"/>
          </a:xfrm>
          <a:prstGeom prst="rect">
            <a:avLst/>
          </a:prstGeom>
          <a:noFill/>
        </p:spPr>
        <p:txBody>
          <a:bodyPr wrap="square" rtlCol="0">
            <a:spAutoFit/>
          </a:bodyPr>
          <a:lstStyle/>
          <a:p>
            <a:pPr algn="ctr"/>
            <a:r>
              <a:rPr lang="en-US" sz="2000" dirty="0"/>
              <a:t>Health, non-affordability</a:t>
            </a:r>
          </a:p>
        </p:txBody>
      </p:sp>
      <p:sp>
        <p:nvSpPr>
          <p:cNvPr id="244" name="Oval 243"/>
          <p:cNvSpPr/>
          <p:nvPr/>
        </p:nvSpPr>
        <p:spPr>
          <a:xfrm>
            <a:off x="2698644" y="1945507"/>
            <a:ext cx="2033195" cy="941204"/>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5" name="TextBox 244"/>
          <p:cNvSpPr txBox="1"/>
          <p:nvPr/>
        </p:nvSpPr>
        <p:spPr>
          <a:xfrm>
            <a:off x="2842551" y="2062707"/>
            <a:ext cx="1775085" cy="707886"/>
          </a:xfrm>
          <a:prstGeom prst="rect">
            <a:avLst/>
          </a:prstGeom>
          <a:noFill/>
        </p:spPr>
        <p:txBody>
          <a:bodyPr wrap="square" rtlCol="0">
            <a:spAutoFit/>
          </a:bodyPr>
          <a:lstStyle/>
          <a:p>
            <a:pPr algn="ctr"/>
            <a:r>
              <a:rPr lang="en-US" sz="2000" dirty="0"/>
              <a:t>Payroll loss</a:t>
            </a:r>
          </a:p>
          <a:p>
            <a:pPr algn="ctr"/>
            <a:r>
              <a:rPr lang="en-US" sz="2000" dirty="0"/>
              <a:t>30% of 60%</a:t>
            </a:r>
          </a:p>
        </p:txBody>
      </p:sp>
    </p:spTree>
    <p:extLst>
      <p:ext uri="{BB962C8B-B14F-4D97-AF65-F5344CB8AC3E}">
        <p14:creationId xmlns:p14="http://schemas.microsoft.com/office/powerpoint/2010/main" val="220937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Title 1"/>
          <p:cNvSpPr>
            <a:spLocks noGrp="1"/>
          </p:cNvSpPr>
          <p:nvPr>
            <p:ph type="title"/>
          </p:nvPr>
        </p:nvSpPr>
        <p:spPr>
          <a:xfrm>
            <a:off x="242119" y="180280"/>
            <a:ext cx="11315700" cy="1143000"/>
          </a:xfrm>
        </p:spPr>
        <p:txBody>
          <a:bodyPr>
            <a:normAutofit fontScale="90000"/>
          </a:bodyPr>
          <a:lstStyle/>
          <a:p>
            <a:r>
              <a:rPr lang="en-AU" altLang="en-US" dirty="0"/>
              <a:t>What solution set would work for this Wicked Problem in the Pilbara? </a:t>
            </a:r>
            <a:r>
              <a:rPr lang="en-AU" altLang="en-US" sz="3100" dirty="0">
                <a:solidFill>
                  <a:srgbClr val="B09B71"/>
                </a:solidFill>
              </a:rPr>
              <a:t>Hypothetical</a:t>
            </a:r>
          </a:p>
        </p:txBody>
      </p:sp>
      <p:pic>
        <p:nvPicPr>
          <p:cNvPr id="31746" name="Content Placeholder 3" descr="C:\Users\MIDSDSJ\AppData\Local\Microsoft\Windows\Temporary Internet Files\Content.Word\NWIS.PNG"/>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a:xfrm>
            <a:off x="2782888" y="1412875"/>
            <a:ext cx="6800850" cy="4902200"/>
          </a:xfrm>
        </p:spPr>
      </p:pic>
      <p:sp>
        <p:nvSpPr>
          <p:cNvPr id="4" name="Oval 3"/>
          <p:cNvSpPr/>
          <p:nvPr/>
        </p:nvSpPr>
        <p:spPr>
          <a:xfrm>
            <a:off x="9445874" y="2610485"/>
            <a:ext cx="2655347" cy="1192484"/>
          </a:xfrm>
          <a:prstGeom prst="ellipse">
            <a:avLst/>
          </a:prstGeom>
          <a:solidFill>
            <a:srgbClr val="B09B7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9551566" y="2762135"/>
            <a:ext cx="2483983" cy="769441"/>
          </a:xfrm>
          <a:prstGeom prst="rect">
            <a:avLst/>
          </a:prstGeom>
          <a:noFill/>
        </p:spPr>
        <p:txBody>
          <a:bodyPr wrap="square" rtlCol="0">
            <a:spAutoFit/>
          </a:bodyPr>
          <a:lstStyle>
            <a:defPPr>
              <a:defRPr lang="en-US"/>
            </a:defPPr>
            <a:lvl1pPr>
              <a:defRPr sz="2400" b="1">
                <a:solidFill>
                  <a:schemeClr val="bg1"/>
                </a:solidFill>
                <a:latin typeface="DIN-Regular" charset="0"/>
                <a:ea typeface="DIN-Regular" charset="0"/>
                <a:cs typeface="DIN-Regular" charset="0"/>
              </a:defRPr>
            </a:lvl1pPr>
          </a:lstStyle>
          <a:p>
            <a:pPr algn="ctr"/>
            <a:r>
              <a:rPr lang="en-US" sz="2200" dirty="0"/>
              <a:t>Optimized capacity &amp; usage</a:t>
            </a:r>
          </a:p>
        </p:txBody>
      </p:sp>
      <p:sp>
        <p:nvSpPr>
          <p:cNvPr id="6" name="Oval 5"/>
          <p:cNvSpPr/>
          <p:nvPr/>
        </p:nvSpPr>
        <p:spPr>
          <a:xfrm>
            <a:off x="9445874" y="1248505"/>
            <a:ext cx="2655347" cy="1192484"/>
          </a:xfrm>
          <a:prstGeom prst="ellipse">
            <a:avLst/>
          </a:prstGeom>
          <a:solidFill>
            <a:srgbClr val="B09B7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9469160" y="1604577"/>
            <a:ext cx="2544930" cy="430887"/>
          </a:xfrm>
          <a:prstGeom prst="rect">
            <a:avLst/>
          </a:prstGeom>
          <a:noFill/>
        </p:spPr>
        <p:txBody>
          <a:bodyPr wrap="square" rtlCol="0">
            <a:spAutoFit/>
          </a:bodyPr>
          <a:lstStyle/>
          <a:p>
            <a:r>
              <a:rPr lang="en-US" sz="2200" b="1" dirty="0">
                <a:solidFill>
                  <a:schemeClr val="bg1"/>
                </a:solidFill>
                <a:latin typeface="DIN-Regular" charset="0"/>
                <a:ea typeface="DIN-Regular" charset="0"/>
                <a:cs typeface="DIN-Regular" charset="0"/>
              </a:rPr>
              <a:t>Commoditization</a:t>
            </a:r>
          </a:p>
        </p:txBody>
      </p:sp>
      <p:sp>
        <p:nvSpPr>
          <p:cNvPr id="14" name="Content Placeholder 2"/>
          <p:cNvSpPr txBox="1">
            <a:spLocks/>
          </p:cNvSpPr>
          <p:nvPr/>
        </p:nvSpPr>
        <p:spPr>
          <a:xfrm>
            <a:off x="242119" y="1603169"/>
            <a:ext cx="3447012" cy="457379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US" sz="2000" dirty="0">
                <a:latin typeface="DIN-Regular" charset="0"/>
                <a:ea typeface="DIN-Regular" charset="0"/>
                <a:cs typeface="DIN-Regular" charset="0"/>
              </a:rPr>
              <a:t>What is the Wicked problem? </a:t>
            </a:r>
            <a:r>
              <a:rPr lang="en-US" sz="1800" dirty="0">
                <a:solidFill>
                  <a:srgbClr val="B09B71"/>
                </a:solidFill>
                <a:latin typeface="DIN-Regular" charset="0"/>
                <a:ea typeface="DIN-Regular" charset="0"/>
                <a:cs typeface="DIN-Regular" charset="0"/>
              </a:rPr>
              <a:t>Holistic</a:t>
            </a:r>
          </a:p>
          <a:p>
            <a:endParaRPr lang="en-US" sz="2000" dirty="0">
              <a:latin typeface="DIN-Regular" charset="0"/>
              <a:ea typeface="DIN-Regular" charset="0"/>
              <a:cs typeface="DIN-Regular" charset="0"/>
            </a:endParaRPr>
          </a:p>
          <a:p>
            <a:r>
              <a:rPr lang="en-US" sz="2000" dirty="0">
                <a:latin typeface="DIN-Regular" charset="0"/>
                <a:ea typeface="DIN-Regular" charset="0"/>
                <a:cs typeface="DIN-Regular" charset="0"/>
              </a:rPr>
              <a:t>What is &amp; how much pain to whom?  </a:t>
            </a:r>
            <a:r>
              <a:rPr lang="en-US" sz="1800" dirty="0">
                <a:solidFill>
                  <a:srgbClr val="B09B71"/>
                </a:solidFill>
                <a:latin typeface="DIN-Regular" charset="0"/>
                <a:ea typeface="DIN-Regular" charset="0"/>
                <a:cs typeface="DIN-Regular" charset="0"/>
              </a:rPr>
              <a:t>Holistic &amp; operational</a:t>
            </a:r>
          </a:p>
          <a:p>
            <a:endParaRPr lang="en-US" sz="2000" dirty="0">
              <a:latin typeface="DIN-Regular" charset="0"/>
              <a:ea typeface="DIN-Regular" charset="0"/>
              <a:cs typeface="DIN-Regular" charset="0"/>
            </a:endParaRPr>
          </a:p>
          <a:p>
            <a:r>
              <a:rPr lang="en-US" sz="2000" dirty="0">
                <a:latin typeface="DIN-Regular" charset="0"/>
                <a:ea typeface="DIN-Regular" charset="0"/>
                <a:cs typeface="DIN-Regular" charset="0"/>
              </a:rPr>
              <a:t>What are the interdependencies &amp; required capabilities?</a:t>
            </a:r>
          </a:p>
          <a:p>
            <a:endParaRPr lang="en-US" dirty="0"/>
          </a:p>
          <a:p>
            <a:endParaRPr lang="en-US" dirty="0"/>
          </a:p>
        </p:txBody>
      </p:sp>
      <p:sp>
        <p:nvSpPr>
          <p:cNvPr id="15" name="Content Placeholder 2"/>
          <p:cNvSpPr txBox="1">
            <a:spLocks/>
          </p:cNvSpPr>
          <p:nvPr/>
        </p:nvSpPr>
        <p:spPr>
          <a:xfrm>
            <a:off x="8305344" y="5443335"/>
            <a:ext cx="1059057" cy="656315"/>
          </a:xfrm>
          <a:prstGeom prst="rect">
            <a:avLst/>
          </a:prstGeom>
          <a:solidFill>
            <a:schemeClr val="bg1"/>
          </a:solid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ts val="1680"/>
              </a:lnSpc>
              <a:spcBef>
                <a:spcPts val="0"/>
              </a:spcBef>
              <a:buNone/>
            </a:pPr>
            <a:r>
              <a:rPr lang="en-US" sz="1400" dirty="0">
                <a:solidFill>
                  <a:srgbClr val="03AAD7"/>
                </a:solidFill>
                <a:latin typeface="DIN-Regular" charset="0"/>
                <a:ea typeface="DIN-Regular" charset="0"/>
                <a:cs typeface="DIN-Regular" charset="0"/>
              </a:rPr>
              <a:t>Gas</a:t>
            </a:r>
          </a:p>
          <a:p>
            <a:pPr marL="0" indent="0">
              <a:lnSpc>
                <a:spcPts val="1680"/>
              </a:lnSpc>
              <a:spcBef>
                <a:spcPts val="0"/>
              </a:spcBef>
              <a:buNone/>
            </a:pPr>
            <a:r>
              <a:rPr lang="en-US" sz="1400" dirty="0">
                <a:solidFill>
                  <a:srgbClr val="D04862"/>
                </a:solidFill>
                <a:latin typeface="DIN-Regular" charset="0"/>
                <a:ea typeface="DIN-Regular" charset="0"/>
                <a:cs typeface="DIN-Regular" charset="0"/>
              </a:rPr>
              <a:t>Power</a:t>
            </a:r>
          </a:p>
        </p:txBody>
      </p:sp>
      <p:sp>
        <p:nvSpPr>
          <p:cNvPr id="9" name="Oval 8"/>
          <p:cNvSpPr/>
          <p:nvPr/>
        </p:nvSpPr>
        <p:spPr>
          <a:xfrm>
            <a:off x="9447129" y="3963498"/>
            <a:ext cx="2655347" cy="1192484"/>
          </a:xfrm>
          <a:prstGeom prst="ellipse">
            <a:avLst/>
          </a:prstGeom>
          <a:solidFill>
            <a:srgbClr val="B09B7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p:cNvSpPr txBox="1"/>
          <p:nvPr/>
        </p:nvSpPr>
        <p:spPr>
          <a:xfrm>
            <a:off x="9359837" y="4219833"/>
            <a:ext cx="2873992" cy="769441"/>
          </a:xfrm>
          <a:prstGeom prst="rect">
            <a:avLst/>
          </a:prstGeom>
          <a:noFill/>
        </p:spPr>
        <p:txBody>
          <a:bodyPr wrap="square" rtlCol="0">
            <a:spAutoFit/>
          </a:bodyPr>
          <a:lstStyle/>
          <a:p>
            <a:pPr algn="ctr"/>
            <a:r>
              <a:rPr lang="en-US" sz="2200" b="1" dirty="0">
                <a:solidFill>
                  <a:schemeClr val="bg1"/>
                </a:solidFill>
                <a:latin typeface="DIN-Regular" charset="0"/>
                <a:ea typeface="DIN-Regular" charset="0"/>
                <a:cs typeface="DIN-Regular" charset="0"/>
              </a:rPr>
              <a:t>Underpin regional</a:t>
            </a:r>
          </a:p>
          <a:p>
            <a:pPr algn="ctr"/>
            <a:r>
              <a:rPr lang="en-US" sz="2200" b="1" dirty="0">
                <a:solidFill>
                  <a:schemeClr val="bg1"/>
                </a:solidFill>
                <a:latin typeface="DIN-Regular" charset="0"/>
                <a:ea typeface="DIN-Regular" charset="0"/>
                <a:cs typeface="DIN-Regular" charset="0"/>
              </a:rPr>
              <a:t>vibrancy </a:t>
            </a:r>
          </a:p>
        </p:txBody>
      </p:sp>
      <p:sp>
        <p:nvSpPr>
          <p:cNvPr id="11" name="Oval 10"/>
          <p:cNvSpPr/>
          <p:nvPr/>
        </p:nvSpPr>
        <p:spPr>
          <a:xfrm>
            <a:off x="9445874" y="5334112"/>
            <a:ext cx="2655347" cy="1192484"/>
          </a:xfrm>
          <a:prstGeom prst="ellipse">
            <a:avLst/>
          </a:prstGeom>
          <a:solidFill>
            <a:srgbClr val="B09B7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9556667" y="5545634"/>
            <a:ext cx="2567840" cy="769441"/>
          </a:xfrm>
          <a:prstGeom prst="rect">
            <a:avLst/>
          </a:prstGeom>
          <a:noFill/>
        </p:spPr>
        <p:txBody>
          <a:bodyPr wrap="square" rtlCol="0">
            <a:spAutoFit/>
          </a:bodyPr>
          <a:lstStyle/>
          <a:p>
            <a:pPr algn="ctr"/>
            <a:r>
              <a:rPr lang="en-US" sz="2200" b="1" dirty="0">
                <a:solidFill>
                  <a:schemeClr val="bg1"/>
                </a:solidFill>
                <a:latin typeface="DIN-Regular" charset="0"/>
                <a:ea typeface="DIN-Regular" charset="0"/>
                <a:cs typeface="DIN-Regular" charset="0"/>
              </a:rPr>
              <a:t>State of </a:t>
            </a:r>
          </a:p>
          <a:p>
            <a:pPr algn="ctr"/>
            <a:r>
              <a:rPr lang="en-US" sz="2200" b="1" dirty="0">
                <a:solidFill>
                  <a:schemeClr val="bg1"/>
                </a:solidFill>
                <a:latin typeface="DIN-Regular" charset="0"/>
                <a:ea typeface="DIN-Regular" charset="0"/>
                <a:cs typeface="DIN-Regular" charset="0"/>
              </a:rPr>
              <a:t>non-repudiation</a:t>
            </a:r>
          </a:p>
        </p:txBody>
      </p:sp>
      <p:cxnSp>
        <p:nvCxnSpPr>
          <p:cNvPr id="3" name="Straight Connector 2"/>
          <p:cNvCxnSpPr/>
          <p:nvPr/>
        </p:nvCxnSpPr>
        <p:spPr>
          <a:xfrm>
            <a:off x="8945972" y="5611340"/>
            <a:ext cx="251871"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8945972" y="5810149"/>
            <a:ext cx="251871" cy="0"/>
          </a:xfrm>
          <a:prstGeom prst="line">
            <a:avLst/>
          </a:prstGeom>
          <a:ln w="19050">
            <a:solidFill>
              <a:srgbClr val="D04862"/>
            </a:solidFill>
          </a:ln>
        </p:spPr>
        <p:style>
          <a:lnRef idx="1">
            <a:schemeClr val="accent1"/>
          </a:lnRef>
          <a:fillRef idx="0">
            <a:schemeClr val="accent1"/>
          </a:fillRef>
          <a:effectRef idx="0">
            <a:schemeClr val="accent1"/>
          </a:effectRef>
          <a:fontRef idx="minor">
            <a:schemeClr val="tx1"/>
          </a:fontRef>
        </p:style>
      </p:cxnSp>
      <p:pic>
        <p:nvPicPr>
          <p:cNvPr id="17" name="Picture 16"/>
          <p:cNvPicPr>
            <a:picLocks noChangeAspect="1"/>
          </p:cNvPicPr>
          <p:nvPr/>
        </p:nvPicPr>
        <p:blipFill>
          <a:blip r:embed="rId3"/>
          <a:stretch>
            <a:fillRect/>
          </a:stretch>
        </p:blipFill>
        <p:spPr>
          <a:xfrm>
            <a:off x="0" y="5885760"/>
            <a:ext cx="1124219" cy="962994"/>
          </a:xfrm>
          <a:prstGeom prst="rect">
            <a:avLst/>
          </a:prstGeom>
        </p:spPr>
      </p:pic>
    </p:spTree>
    <p:extLst>
      <p:ext uri="{BB962C8B-B14F-4D97-AF65-F5344CB8AC3E}">
        <p14:creationId xmlns:p14="http://schemas.microsoft.com/office/powerpoint/2010/main" val="30399615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2" name="Straight Connector 31"/>
          <p:cNvCxnSpPr/>
          <p:nvPr/>
        </p:nvCxnSpPr>
        <p:spPr>
          <a:xfrm flipH="1">
            <a:off x="-10912" y="600468"/>
            <a:ext cx="8319542" cy="2364874"/>
          </a:xfrm>
          <a:prstGeom prst="line">
            <a:avLst/>
          </a:prstGeom>
          <a:ln w="28575">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61498" y="1372327"/>
            <a:ext cx="1355834" cy="1231106"/>
          </a:xfrm>
          <a:prstGeom prst="rect">
            <a:avLst/>
          </a:prstGeom>
          <a:noFill/>
        </p:spPr>
        <p:txBody>
          <a:bodyPr wrap="square" rtlCol="0">
            <a:spAutoFit/>
          </a:bodyPr>
          <a:lstStyle/>
          <a:p>
            <a:r>
              <a:rPr lang="en-US" b="1"/>
              <a:t>Today</a:t>
            </a:r>
          </a:p>
          <a:p>
            <a:r>
              <a:rPr lang="en-US" sz="1400"/>
              <a:t>Understood and/or embraced by the enterprise</a:t>
            </a:r>
          </a:p>
        </p:txBody>
      </p:sp>
      <p:cxnSp>
        <p:nvCxnSpPr>
          <p:cNvPr id="116" name="Straight Connector 115"/>
          <p:cNvCxnSpPr/>
          <p:nvPr/>
        </p:nvCxnSpPr>
        <p:spPr>
          <a:xfrm flipH="1">
            <a:off x="1334984" y="1762909"/>
            <a:ext cx="4737" cy="4952442"/>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2" name="Slide Number Placeholder 1"/>
          <p:cNvSpPr>
            <a:spLocks noGrp="1"/>
          </p:cNvSpPr>
          <p:nvPr>
            <p:ph type="sldNum" sz="quarter" idx="12"/>
          </p:nvPr>
        </p:nvSpPr>
        <p:spPr/>
        <p:txBody>
          <a:bodyPr/>
          <a:lstStyle/>
          <a:p>
            <a:fld id="{285BB450-8D63-D049-A913-A7B5807F45A5}" type="slidenum">
              <a:rPr lang="en-US" smtClean="0"/>
              <a:t>15</a:t>
            </a:fld>
            <a:endParaRPr lang="en-US" dirty="0"/>
          </a:p>
        </p:txBody>
      </p:sp>
      <p:sp>
        <p:nvSpPr>
          <p:cNvPr id="18" name="TextBox 17"/>
          <p:cNvSpPr txBox="1"/>
          <p:nvPr/>
        </p:nvSpPr>
        <p:spPr>
          <a:xfrm>
            <a:off x="227978" y="-12464"/>
            <a:ext cx="11670373" cy="1200329"/>
          </a:xfrm>
          <a:prstGeom prst="rect">
            <a:avLst/>
          </a:prstGeom>
          <a:noFill/>
        </p:spPr>
        <p:txBody>
          <a:bodyPr wrap="square" rtlCol="0">
            <a:spAutoFit/>
          </a:bodyPr>
          <a:lstStyle/>
          <a:p>
            <a:pPr algn="ctr"/>
            <a:r>
              <a:rPr lang="en-US" sz="3600" b="1" dirty="0"/>
              <a:t>Tasks </a:t>
            </a:r>
            <a:r>
              <a:rPr lang="en-US" sz="1600" i="1" dirty="0"/>
              <a:t>Start to make your own cone map</a:t>
            </a:r>
          </a:p>
          <a:p>
            <a:pPr algn="ctr"/>
            <a:endParaRPr lang="en-US" sz="3600" b="1" dirty="0"/>
          </a:p>
        </p:txBody>
      </p:sp>
      <p:sp>
        <p:nvSpPr>
          <p:cNvPr id="36" name="Oval 35"/>
          <p:cNvSpPr/>
          <p:nvPr/>
        </p:nvSpPr>
        <p:spPr>
          <a:xfrm>
            <a:off x="4235925" y="3228423"/>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Oval 83"/>
          <p:cNvSpPr/>
          <p:nvPr/>
        </p:nvSpPr>
        <p:spPr>
          <a:xfrm>
            <a:off x="3614237" y="3830342"/>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Oval 85"/>
          <p:cNvSpPr/>
          <p:nvPr/>
        </p:nvSpPr>
        <p:spPr>
          <a:xfrm>
            <a:off x="2276773" y="6667601"/>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Oval 86"/>
          <p:cNvSpPr/>
          <p:nvPr/>
        </p:nvSpPr>
        <p:spPr>
          <a:xfrm>
            <a:off x="4962192" y="5371454"/>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Oval 123"/>
          <p:cNvSpPr/>
          <p:nvPr/>
        </p:nvSpPr>
        <p:spPr>
          <a:xfrm>
            <a:off x="987785" y="3854027"/>
            <a:ext cx="247030" cy="18879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Oval 126"/>
          <p:cNvSpPr/>
          <p:nvPr/>
        </p:nvSpPr>
        <p:spPr>
          <a:xfrm>
            <a:off x="1025043" y="4541684"/>
            <a:ext cx="247030" cy="18879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Oval 131"/>
          <p:cNvSpPr/>
          <p:nvPr/>
        </p:nvSpPr>
        <p:spPr>
          <a:xfrm>
            <a:off x="1048118" y="5356530"/>
            <a:ext cx="247030" cy="18879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Oval 141"/>
          <p:cNvSpPr/>
          <p:nvPr/>
        </p:nvSpPr>
        <p:spPr>
          <a:xfrm>
            <a:off x="1873537" y="4406667"/>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6" name="Oval 225"/>
          <p:cNvSpPr/>
          <p:nvPr/>
        </p:nvSpPr>
        <p:spPr>
          <a:xfrm>
            <a:off x="1043359" y="5939363"/>
            <a:ext cx="247030" cy="18879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Oval 89"/>
          <p:cNvSpPr/>
          <p:nvPr/>
        </p:nvSpPr>
        <p:spPr>
          <a:xfrm>
            <a:off x="1781010" y="3522435"/>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Oval 91"/>
          <p:cNvSpPr/>
          <p:nvPr/>
        </p:nvSpPr>
        <p:spPr>
          <a:xfrm>
            <a:off x="1729142" y="2536552"/>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Oval 92"/>
          <p:cNvSpPr/>
          <p:nvPr/>
        </p:nvSpPr>
        <p:spPr>
          <a:xfrm>
            <a:off x="1904525" y="5377984"/>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Rectangle 98"/>
          <p:cNvSpPr/>
          <p:nvPr/>
        </p:nvSpPr>
        <p:spPr>
          <a:xfrm>
            <a:off x="728350" y="532090"/>
            <a:ext cx="5463133" cy="923330"/>
          </a:xfrm>
          <a:prstGeom prst="rect">
            <a:avLst/>
          </a:prstGeom>
        </p:spPr>
        <p:txBody>
          <a:bodyPr wrap="square">
            <a:spAutoFit/>
          </a:bodyPr>
          <a:lstStyle/>
          <a:p>
            <a:r>
              <a:rPr lang="en-US" dirty="0"/>
              <a:t>Having researched the Mega Trends &amp; Economic predictions from sources that are acceptable or even endorsed by your target audience: </a:t>
            </a:r>
            <a:endParaRPr lang="en-US" b="1" dirty="0"/>
          </a:p>
        </p:txBody>
      </p:sp>
      <p:sp>
        <p:nvSpPr>
          <p:cNvPr id="100" name="TextBox 99"/>
          <p:cNvSpPr txBox="1"/>
          <p:nvPr/>
        </p:nvSpPr>
        <p:spPr>
          <a:xfrm>
            <a:off x="1604604" y="2242926"/>
            <a:ext cx="543430" cy="276999"/>
          </a:xfrm>
          <a:prstGeom prst="rect">
            <a:avLst/>
          </a:prstGeom>
          <a:solidFill>
            <a:schemeClr val="bg1"/>
          </a:solidFill>
        </p:spPr>
        <p:txBody>
          <a:bodyPr wrap="square" rtlCol="0">
            <a:spAutoFit/>
          </a:bodyPr>
          <a:lstStyle/>
          <a:p>
            <a:r>
              <a:rPr lang="en-US" sz="1200" dirty="0">
                <a:solidFill>
                  <a:srgbClr val="FF0000"/>
                </a:solidFill>
              </a:rPr>
              <a:t>?????</a:t>
            </a:r>
          </a:p>
        </p:txBody>
      </p:sp>
      <p:sp>
        <p:nvSpPr>
          <p:cNvPr id="103" name="Oval 102"/>
          <p:cNvSpPr/>
          <p:nvPr/>
        </p:nvSpPr>
        <p:spPr>
          <a:xfrm>
            <a:off x="5100125" y="3986783"/>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Oval 104"/>
          <p:cNvSpPr/>
          <p:nvPr/>
        </p:nvSpPr>
        <p:spPr>
          <a:xfrm>
            <a:off x="1826559" y="5874445"/>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Oval 105"/>
          <p:cNvSpPr/>
          <p:nvPr/>
        </p:nvSpPr>
        <p:spPr>
          <a:xfrm>
            <a:off x="6364933" y="2418589"/>
            <a:ext cx="771973" cy="678293"/>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Oval 114"/>
          <p:cNvSpPr/>
          <p:nvPr/>
        </p:nvSpPr>
        <p:spPr>
          <a:xfrm>
            <a:off x="3348274" y="4779470"/>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p:cNvSpPr/>
          <p:nvPr/>
        </p:nvSpPr>
        <p:spPr>
          <a:xfrm>
            <a:off x="9768448" y="4816017"/>
            <a:ext cx="771973" cy="678293"/>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4"/>
          <p:cNvSpPr/>
          <p:nvPr/>
        </p:nvSpPr>
        <p:spPr>
          <a:xfrm>
            <a:off x="1212351" y="3355768"/>
            <a:ext cx="708916" cy="188818"/>
          </a:xfrm>
          <a:custGeom>
            <a:avLst/>
            <a:gdLst>
              <a:gd name="connsiteX0" fmla="*/ 0 w 708916"/>
              <a:gd name="connsiteY0" fmla="*/ 3883 h 188818"/>
              <a:gd name="connsiteX1" fmla="*/ 544530 w 708916"/>
              <a:gd name="connsiteY1" fmla="*/ 24431 h 188818"/>
              <a:gd name="connsiteX2" fmla="*/ 708916 w 708916"/>
              <a:gd name="connsiteY2" fmla="*/ 188818 h 188818"/>
              <a:gd name="connsiteX3" fmla="*/ 708916 w 708916"/>
              <a:gd name="connsiteY3" fmla="*/ 188818 h 188818"/>
            </a:gdLst>
            <a:ahLst/>
            <a:cxnLst>
              <a:cxn ang="0">
                <a:pos x="connsiteX0" y="connsiteY0"/>
              </a:cxn>
              <a:cxn ang="0">
                <a:pos x="connsiteX1" y="connsiteY1"/>
              </a:cxn>
              <a:cxn ang="0">
                <a:pos x="connsiteX2" y="connsiteY2"/>
              </a:cxn>
              <a:cxn ang="0">
                <a:pos x="connsiteX3" y="connsiteY3"/>
              </a:cxn>
            </a:cxnLst>
            <a:rect l="l" t="t" r="r" b="b"/>
            <a:pathLst>
              <a:path w="708916" h="188818">
                <a:moveTo>
                  <a:pt x="0" y="3883"/>
                </a:moveTo>
                <a:cubicBezTo>
                  <a:pt x="213188" y="-1255"/>
                  <a:pt x="426377" y="-6392"/>
                  <a:pt x="544530" y="24431"/>
                </a:cubicBezTo>
                <a:cubicBezTo>
                  <a:pt x="662683" y="55254"/>
                  <a:pt x="708916" y="188818"/>
                  <a:pt x="708916" y="188818"/>
                </a:cubicBezTo>
                <a:lnTo>
                  <a:pt x="708916" y="188818"/>
                </a:ln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5"/>
          <p:cNvSpPr/>
          <p:nvPr/>
        </p:nvSpPr>
        <p:spPr>
          <a:xfrm>
            <a:off x="1232899" y="3729521"/>
            <a:ext cx="707002" cy="281569"/>
          </a:xfrm>
          <a:custGeom>
            <a:avLst/>
            <a:gdLst>
              <a:gd name="connsiteX0" fmla="*/ 0 w 707002"/>
              <a:gd name="connsiteY0" fmla="*/ 256854 h 281569"/>
              <a:gd name="connsiteX1" fmla="*/ 626723 w 707002"/>
              <a:gd name="connsiteY1" fmla="*/ 256854 h 281569"/>
              <a:gd name="connsiteX2" fmla="*/ 698643 w 707002"/>
              <a:gd name="connsiteY2" fmla="*/ 0 h 281569"/>
              <a:gd name="connsiteX3" fmla="*/ 698643 w 707002"/>
              <a:gd name="connsiteY3" fmla="*/ 0 h 281569"/>
            </a:gdLst>
            <a:ahLst/>
            <a:cxnLst>
              <a:cxn ang="0">
                <a:pos x="connsiteX0" y="connsiteY0"/>
              </a:cxn>
              <a:cxn ang="0">
                <a:pos x="connsiteX1" y="connsiteY1"/>
              </a:cxn>
              <a:cxn ang="0">
                <a:pos x="connsiteX2" y="connsiteY2"/>
              </a:cxn>
              <a:cxn ang="0">
                <a:pos x="connsiteX3" y="connsiteY3"/>
              </a:cxn>
            </a:cxnLst>
            <a:rect l="l" t="t" r="r" b="b"/>
            <a:pathLst>
              <a:path w="707002" h="281569">
                <a:moveTo>
                  <a:pt x="0" y="256854"/>
                </a:moveTo>
                <a:cubicBezTo>
                  <a:pt x="255141" y="278258"/>
                  <a:pt x="510282" y="299663"/>
                  <a:pt x="626723" y="256854"/>
                </a:cubicBezTo>
                <a:cubicBezTo>
                  <a:pt x="743164" y="214045"/>
                  <a:pt x="698643" y="0"/>
                  <a:pt x="698643" y="0"/>
                </a:cubicBezTo>
                <a:lnTo>
                  <a:pt x="698643" y="0"/>
                </a:ln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6"/>
          <p:cNvSpPr/>
          <p:nvPr/>
        </p:nvSpPr>
        <p:spPr>
          <a:xfrm>
            <a:off x="1284270" y="4411421"/>
            <a:ext cx="616449" cy="211951"/>
          </a:xfrm>
          <a:custGeom>
            <a:avLst/>
            <a:gdLst>
              <a:gd name="connsiteX0" fmla="*/ 0 w 616449"/>
              <a:gd name="connsiteY0" fmla="*/ 211951 h 211951"/>
              <a:gd name="connsiteX1" fmla="*/ 236305 w 616449"/>
              <a:gd name="connsiteY1" fmla="*/ 6468 h 211951"/>
              <a:gd name="connsiteX2" fmla="*/ 616449 w 616449"/>
              <a:gd name="connsiteY2" fmla="*/ 47565 h 211951"/>
            </a:gdLst>
            <a:ahLst/>
            <a:cxnLst>
              <a:cxn ang="0">
                <a:pos x="connsiteX0" y="connsiteY0"/>
              </a:cxn>
              <a:cxn ang="0">
                <a:pos x="connsiteX1" y="connsiteY1"/>
              </a:cxn>
              <a:cxn ang="0">
                <a:pos x="connsiteX2" y="connsiteY2"/>
              </a:cxn>
            </a:cxnLst>
            <a:rect l="l" t="t" r="r" b="b"/>
            <a:pathLst>
              <a:path w="616449" h="211951">
                <a:moveTo>
                  <a:pt x="0" y="211951"/>
                </a:moveTo>
                <a:cubicBezTo>
                  <a:pt x="66782" y="122908"/>
                  <a:pt x="133564" y="33866"/>
                  <a:pt x="236305" y="6468"/>
                </a:cubicBezTo>
                <a:cubicBezTo>
                  <a:pt x="339046" y="-20930"/>
                  <a:pt x="616449" y="47565"/>
                  <a:pt x="616449" y="47565"/>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a:off x="2034283" y="3544762"/>
            <a:ext cx="1602769" cy="369694"/>
          </a:xfrm>
          <a:custGeom>
            <a:avLst/>
            <a:gdLst>
              <a:gd name="connsiteX0" fmla="*/ 0 w 1602769"/>
              <a:gd name="connsiteY0" fmla="*/ 71743 h 369694"/>
              <a:gd name="connsiteX1" fmla="*/ 976045 w 1602769"/>
              <a:gd name="connsiteY1" fmla="*/ 20372 h 369694"/>
              <a:gd name="connsiteX2" fmla="*/ 1602769 w 1602769"/>
              <a:gd name="connsiteY2" fmla="*/ 369694 h 369694"/>
            </a:gdLst>
            <a:ahLst/>
            <a:cxnLst>
              <a:cxn ang="0">
                <a:pos x="connsiteX0" y="connsiteY0"/>
              </a:cxn>
              <a:cxn ang="0">
                <a:pos x="connsiteX1" y="connsiteY1"/>
              </a:cxn>
              <a:cxn ang="0">
                <a:pos x="connsiteX2" y="connsiteY2"/>
              </a:cxn>
            </a:cxnLst>
            <a:rect l="l" t="t" r="r" b="b"/>
            <a:pathLst>
              <a:path w="1602769" h="369694">
                <a:moveTo>
                  <a:pt x="0" y="71743"/>
                </a:moveTo>
                <a:cubicBezTo>
                  <a:pt x="354458" y="21228"/>
                  <a:pt x="708917" y="-29287"/>
                  <a:pt x="976045" y="20372"/>
                </a:cubicBezTo>
                <a:cubicBezTo>
                  <a:pt x="1243173" y="70031"/>
                  <a:pt x="1422971" y="219862"/>
                  <a:pt x="1602769" y="369694"/>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p:nvPr/>
        </p:nvSpPr>
        <p:spPr>
          <a:xfrm>
            <a:off x="2116476" y="3965826"/>
            <a:ext cx="1520576" cy="565079"/>
          </a:xfrm>
          <a:custGeom>
            <a:avLst/>
            <a:gdLst>
              <a:gd name="connsiteX0" fmla="*/ 0 w 1520576"/>
              <a:gd name="connsiteY0" fmla="*/ 565079 h 565079"/>
              <a:gd name="connsiteX1" fmla="*/ 1130158 w 1520576"/>
              <a:gd name="connsiteY1" fmla="*/ 462337 h 565079"/>
              <a:gd name="connsiteX2" fmla="*/ 1520576 w 1520576"/>
              <a:gd name="connsiteY2" fmla="*/ 0 h 565079"/>
            </a:gdLst>
            <a:ahLst/>
            <a:cxnLst>
              <a:cxn ang="0">
                <a:pos x="connsiteX0" y="connsiteY0"/>
              </a:cxn>
              <a:cxn ang="0">
                <a:pos x="connsiteX1" y="connsiteY1"/>
              </a:cxn>
              <a:cxn ang="0">
                <a:pos x="connsiteX2" y="connsiteY2"/>
              </a:cxn>
            </a:cxnLst>
            <a:rect l="l" t="t" r="r" b="b"/>
            <a:pathLst>
              <a:path w="1520576" h="565079">
                <a:moveTo>
                  <a:pt x="0" y="565079"/>
                </a:moveTo>
                <a:cubicBezTo>
                  <a:pt x="438364" y="560798"/>
                  <a:pt x="876729" y="556517"/>
                  <a:pt x="1130158" y="462337"/>
                </a:cubicBezTo>
                <a:cubicBezTo>
                  <a:pt x="1383587" y="368157"/>
                  <a:pt x="1520576" y="0"/>
                  <a:pt x="1520576"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p:cNvSpPr/>
          <p:nvPr/>
        </p:nvSpPr>
        <p:spPr>
          <a:xfrm>
            <a:off x="1304818" y="5465853"/>
            <a:ext cx="575353" cy="133741"/>
          </a:xfrm>
          <a:custGeom>
            <a:avLst/>
            <a:gdLst>
              <a:gd name="connsiteX0" fmla="*/ 0 w 575353"/>
              <a:gd name="connsiteY0" fmla="*/ 0 h 133741"/>
              <a:gd name="connsiteX1" fmla="*/ 287676 w 575353"/>
              <a:gd name="connsiteY1" fmla="*/ 133564 h 133741"/>
              <a:gd name="connsiteX2" fmla="*/ 575353 w 575353"/>
              <a:gd name="connsiteY2" fmla="*/ 30823 h 133741"/>
            </a:gdLst>
            <a:ahLst/>
            <a:cxnLst>
              <a:cxn ang="0">
                <a:pos x="connsiteX0" y="connsiteY0"/>
              </a:cxn>
              <a:cxn ang="0">
                <a:pos x="connsiteX1" y="connsiteY1"/>
              </a:cxn>
              <a:cxn ang="0">
                <a:pos x="connsiteX2" y="connsiteY2"/>
              </a:cxn>
            </a:cxnLst>
            <a:rect l="l" t="t" r="r" b="b"/>
            <a:pathLst>
              <a:path w="575353" h="133741">
                <a:moveTo>
                  <a:pt x="0" y="0"/>
                </a:moveTo>
                <a:cubicBezTo>
                  <a:pt x="95892" y="64213"/>
                  <a:pt x="191784" y="128427"/>
                  <a:pt x="287676" y="133564"/>
                </a:cubicBezTo>
                <a:cubicBezTo>
                  <a:pt x="383568" y="138701"/>
                  <a:pt x="575353" y="30823"/>
                  <a:pt x="575353" y="30823"/>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10"/>
          <p:cNvSpPr/>
          <p:nvPr/>
        </p:nvSpPr>
        <p:spPr>
          <a:xfrm>
            <a:off x="2157573" y="4911049"/>
            <a:ext cx="1202076" cy="546347"/>
          </a:xfrm>
          <a:custGeom>
            <a:avLst/>
            <a:gdLst>
              <a:gd name="connsiteX0" fmla="*/ 0 w 1202076"/>
              <a:gd name="connsiteY0" fmla="*/ 544530 h 546347"/>
              <a:gd name="connsiteX1" fmla="*/ 482885 w 1202076"/>
              <a:gd name="connsiteY1" fmla="*/ 462337 h 546347"/>
              <a:gd name="connsiteX2" fmla="*/ 1202076 w 1202076"/>
              <a:gd name="connsiteY2" fmla="*/ 0 h 546347"/>
            </a:gdLst>
            <a:ahLst/>
            <a:cxnLst>
              <a:cxn ang="0">
                <a:pos x="connsiteX0" y="connsiteY0"/>
              </a:cxn>
              <a:cxn ang="0">
                <a:pos x="connsiteX1" y="connsiteY1"/>
              </a:cxn>
              <a:cxn ang="0">
                <a:pos x="connsiteX2" y="connsiteY2"/>
              </a:cxn>
            </a:cxnLst>
            <a:rect l="l" t="t" r="r" b="b"/>
            <a:pathLst>
              <a:path w="1202076" h="546347">
                <a:moveTo>
                  <a:pt x="0" y="544530"/>
                </a:moveTo>
                <a:cubicBezTo>
                  <a:pt x="141269" y="548811"/>
                  <a:pt x="282539" y="553092"/>
                  <a:pt x="482885" y="462337"/>
                </a:cubicBezTo>
                <a:cubicBezTo>
                  <a:pt x="683231" y="371582"/>
                  <a:pt x="1202076" y="0"/>
                  <a:pt x="1202076"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TextBox 61"/>
          <p:cNvSpPr txBox="1"/>
          <p:nvPr/>
        </p:nvSpPr>
        <p:spPr>
          <a:xfrm>
            <a:off x="-15324" y="2895923"/>
            <a:ext cx="964434" cy="276999"/>
          </a:xfrm>
          <a:prstGeom prst="rect">
            <a:avLst/>
          </a:prstGeom>
          <a:noFill/>
        </p:spPr>
        <p:txBody>
          <a:bodyPr wrap="square" rtlCol="0">
            <a:spAutoFit/>
          </a:bodyPr>
          <a:lstStyle/>
          <a:p>
            <a:r>
              <a:rPr lang="en-US" sz="1200" b="1" dirty="0">
                <a:solidFill>
                  <a:schemeClr val="accent1"/>
                </a:solidFill>
              </a:rPr>
              <a:t>???????????</a:t>
            </a:r>
            <a:endParaRPr lang="en-US" sz="1200" dirty="0">
              <a:solidFill>
                <a:schemeClr val="accent1"/>
              </a:solidFill>
            </a:endParaRPr>
          </a:p>
        </p:txBody>
      </p:sp>
      <p:sp>
        <p:nvSpPr>
          <p:cNvPr id="63" name="Oval 62"/>
          <p:cNvSpPr/>
          <p:nvPr/>
        </p:nvSpPr>
        <p:spPr>
          <a:xfrm>
            <a:off x="983704" y="2765864"/>
            <a:ext cx="247030" cy="18879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p:cNvSpPr/>
          <p:nvPr/>
        </p:nvSpPr>
        <p:spPr>
          <a:xfrm>
            <a:off x="1048118" y="6562648"/>
            <a:ext cx="247030" cy="18879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TextBox 65"/>
          <p:cNvSpPr txBox="1"/>
          <p:nvPr/>
        </p:nvSpPr>
        <p:spPr>
          <a:xfrm>
            <a:off x="2460420" y="1827892"/>
            <a:ext cx="3404186" cy="923330"/>
          </a:xfrm>
          <a:prstGeom prst="rect">
            <a:avLst/>
          </a:prstGeom>
          <a:solidFill>
            <a:schemeClr val="bg1"/>
          </a:solidFill>
          <a:ln>
            <a:solidFill>
              <a:srgbClr val="FF0000"/>
            </a:solidFill>
          </a:ln>
        </p:spPr>
        <p:txBody>
          <a:bodyPr wrap="square" rtlCol="0">
            <a:spAutoFit/>
          </a:bodyPr>
          <a:lstStyle/>
          <a:p>
            <a:r>
              <a:rPr lang="en-US" b="1" dirty="0">
                <a:solidFill>
                  <a:srgbClr val="FF0000"/>
                </a:solidFill>
              </a:rPr>
              <a:t>Your second task </a:t>
            </a:r>
            <a:r>
              <a:rPr lang="en-US" dirty="0">
                <a:solidFill>
                  <a:srgbClr val="FF0000"/>
                </a:solidFill>
              </a:rPr>
              <a:t>is to define the staged evolution pathway of each trend over a time line</a:t>
            </a:r>
          </a:p>
        </p:txBody>
      </p:sp>
      <p:sp>
        <p:nvSpPr>
          <p:cNvPr id="12" name="Freeform 11"/>
          <p:cNvSpPr/>
          <p:nvPr/>
        </p:nvSpPr>
        <p:spPr>
          <a:xfrm>
            <a:off x="1315092" y="6041204"/>
            <a:ext cx="667820" cy="133903"/>
          </a:xfrm>
          <a:custGeom>
            <a:avLst/>
            <a:gdLst>
              <a:gd name="connsiteX0" fmla="*/ 0 w 667820"/>
              <a:gd name="connsiteY0" fmla="*/ 0 h 133903"/>
              <a:gd name="connsiteX1" fmla="*/ 287677 w 667820"/>
              <a:gd name="connsiteY1" fmla="*/ 133565 h 133903"/>
              <a:gd name="connsiteX2" fmla="*/ 667820 w 667820"/>
              <a:gd name="connsiteY2" fmla="*/ 41097 h 133903"/>
            </a:gdLst>
            <a:ahLst/>
            <a:cxnLst>
              <a:cxn ang="0">
                <a:pos x="connsiteX0" y="connsiteY0"/>
              </a:cxn>
              <a:cxn ang="0">
                <a:pos x="connsiteX1" y="connsiteY1"/>
              </a:cxn>
              <a:cxn ang="0">
                <a:pos x="connsiteX2" y="connsiteY2"/>
              </a:cxn>
            </a:cxnLst>
            <a:rect l="l" t="t" r="r" b="b"/>
            <a:pathLst>
              <a:path w="667820" h="133903">
                <a:moveTo>
                  <a:pt x="0" y="0"/>
                </a:moveTo>
                <a:cubicBezTo>
                  <a:pt x="88187" y="63358"/>
                  <a:pt x="176374" y="126716"/>
                  <a:pt x="287677" y="133565"/>
                </a:cubicBezTo>
                <a:cubicBezTo>
                  <a:pt x="398980" y="140415"/>
                  <a:pt x="667820" y="41097"/>
                  <a:pt x="667820" y="4109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12"/>
          <p:cNvSpPr/>
          <p:nvPr/>
        </p:nvSpPr>
        <p:spPr>
          <a:xfrm>
            <a:off x="2101821" y="5606399"/>
            <a:ext cx="2716192" cy="623448"/>
          </a:xfrm>
          <a:custGeom>
            <a:avLst/>
            <a:gdLst>
              <a:gd name="connsiteX0" fmla="*/ 0 w 3400746"/>
              <a:gd name="connsiteY0" fmla="*/ 297950 h 445496"/>
              <a:gd name="connsiteX1" fmla="*/ 2003461 w 3400746"/>
              <a:gd name="connsiteY1" fmla="*/ 431514 h 445496"/>
              <a:gd name="connsiteX2" fmla="*/ 3400746 w 3400746"/>
              <a:gd name="connsiteY2" fmla="*/ 0 h 445496"/>
              <a:gd name="connsiteX3" fmla="*/ 3400746 w 3400746"/>
              <a:gd name="connsiteY3" fmla="*/ 0 h 445496"/>
            </a:gdLst>
            <a:ahLst/>
            <a:cxnLst>
              <a:cxn ang="0">
                <a:pos x="connsiteX0" y="connsiteY0"/>
              </a:cxn>
              <a:cxn ang="0">
                <a:pos x="connsiteX1" y="connsiteY1"/>
              </a:cxn>
              <a:cxn ang="0">
                <a:pos x="connsiteX2" y="connsiteY2"/>
              </a:cxn>
              <a:cxn ang="0">
                <a:pos x="connsiteX3" y="connsiteY3"/>
              </a:cxn>
            </a:cxnLst>
            <a:rect l="l" t="t" r="r" b="b"/>
            <a:pathLst>
              <a:path w="3400746" h="445496">
                <a:moveTo>
                  <a:pt x="0" y="297950"/>
                </a:moveTo>
                <a:cubicBezTo>
                  <a:pt x="718335" y="389561"/>
                  <a:pt x="1436670" y="481172"/>
                  <a:pt x="2003461" y="431514"/>
                </a:cubicBezTo>
                <a:cubicBezTo>
                  <a:pt x="2570252" y="381856"/>
                  <a:pt x="3400746" y="0"/>
                  <a:pt x="3400746" y="0"/>
                </a:cubicBezTo>
                <a:lnTo>
                  <a:pt x="3400746" y="0"/>
                </a:ln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13"/>
          <p:cNvSpPr/>
          <p:nvPr/>
        </p:nvSpPr>
        <p:spPr>
          <a:xfrm>
            <a:off x="1253447" y="2743200"/>
            <a:ext cx="616450" cy="146416"/>
          </a:xfrm>
          <a:custGeom>
            <a:avLst/>
            <a:gdLst>
              <a:gd name="connsiteX0" fmla="*/ 0 w 616450"/>
              <a:gd name="connsiteY0" fmla="*/ 133564 h 146416"/>
              <a:gd name="connsiteX1" fmla="*/ 308225 w 616450"/>
              <a:gd name="connsiteY1" fmla="*/ 133564 h 146416"/>
              <a:gd name="connsiteX2" fmla="*/ 616450 w 616450"/>
              <a:gd name="connsiteY2" fmla="*/ 0 h 146416"/>
            </a:gdLst>
            <a:ahLst/>
            <a:cxnLst>
              <a:cxn ang="0">
                <a:pos x="connsiteX0" y="connsiteY0"/>
              </a:cxn>
              <a:cxn ang="0">
                <a:pos x="connsiteX1" y="connsiteY1"/>
              </a:cxn>
              <a:cxn ang="0">
                <a:pos x="connsiteX2" y="connsiteY2"/>
              </a:cxn>
            </a:cxnLst>
            <a:rect l="l" t="t" r="r" b="b"/>
            <a:pathLst>
              <a:path w="616450" h="146416">
                <a:moveTo>
                  <a:pt x="0" y="133564"/>
                </a:moveTo>
                <a:cubicBezTo>
                  <a:pt x="102741" y="144694"/>
                  <a:pt x="205483" y="155825"/>
                  <a:pt x="308225" y="133564"/>
                </a:cubicBezTo>
                <a:cubicBezTo>
                  <a:pt x="410967" y="111303"/>
                  <a:pt x="513708" y="55651"/>
                  <a:pt x="616450"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4"/>
          <p:cNvSpPr/>
          <p:nvPr/>
        </p:nvSpPr>
        <p:spPr>
          <a:xfrm>
            <a:off x="3472665" y="3955551"/>
            <a:ext cx="201384" cy="832206"/>
          </a:xfrm>
          <a:custGeom>
            <a:avLst/>
            <a:gdLst>
              <a:gd name="connsiteX0" fmla="*/ 0 w 201384"/>
              <a:gd name="connsiteY0" fmla="*/ 832206 h 832206"/>
              <a:gd name="connsiteX1" fmla="*/ 195209 w 201384"/>
              <a:gd name="connsiteY1" fmla="*/ 308224 h 832206"/>
              <a:gd name="connsiteX2" fmla="*/ 133564 w 201384"/>
              <a:gd name="connsiteY2" fmla="*/ 0 h 832206"/>
            </a:gdLst>
            <a:ahLst/>
            <a:cxnLst>
              <a:cxn ang="0">
                <a:pos x="connsiteX0" y="connsiteY0"/>
              </a:cxn>
              <a:cxn ang="0">
                <a:pos x="connsiteX1" y="connsiteY1"/>
              </a:cxn>
              <a:cxn ang="0">
                <a:pos x="connsiteX2" y="connsiteY2"/>
              </a:cxn>
            </a:cxnLst>
            <a:rect l="l" t="t" r="r" b="b"/>
            <a:pathLst>
              <a:path w="201384" h="832206">
                <a:moveTo>
                  <a:pt x="0" y="832206"/>
                </a:moveTo>
                <a:cubicBezTo>
                  <a:pt x="86474" y="639565"/>
                  <a:pt x="172948" y="446925"/>
                  <a:pt x="195209" y="308224"/>
                </a:cubicBezTo>
                <a:cubicBezTo>
                  <a:pt x="217470" y="169523"/>
                  <a:pt x="175517" y="84761"/>
                  <a:pt x="133564"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15"/>
          <p:cNvSpPr/>
          <p:nvPr/>
        </p:nvSpPr>
        <p:spPr>
          <a:xfrm>
            <a:off x="3688422" y="4073556"/>
            <a:ext cx="1397286" cy="169671"/>
          </a:xfrm>
          <a:custGeom>
            <a:avLst/>
            <a:gdLst>
              <a:gd name="connsiteX0" fmla="*/ 0 w 1397286"/>
              <a:gd name="connsiteY0" fmla="*/ 169671 h 169671"/>
              <a:gd name="connsiteX1" fmla="*/ 544531 w 1397286"/>
              <a:gd name="connsiteY1" fmla="*/ 15559 h 169671"/>
              <a:gd name="connsiteX2" fmla="*/ 1397286 w 1397286"/>
              <a:gd name="connsiteY2" fmla="*/ 5284 h 169671"/>
            </a:gdLst>
            <a:ahLst/>
            <a:cxnLst>
              <a:cxn ang="0">
                <a:pos x="connsiteX0" y="connsiteY0"/>
              </a:cxn>
              <a:cxn ang="0">
                <a:pos x="connsiteX1" y="connsiteY1"/>
              </a:cxn>
              <a:cxn ang="0">
                <a:pos x="connsiteX2" y="connsiteY2"/>
              </a:cxn>
            </a:cxnLst>
            <a:rect l="l" t="t" r="r" b="b"/>
            <a:pathLst>
              <a:path w="1397286" h="169671">
                <a:moveTo>
                  <a:pt x="0" y="169671"/>
                </a:moveTo>
                <a:cubicBezTo>
                  <a:pt x="155825" y="106314"/>
                  <a:pt x="311650" y="42957"/>
                  <a:pt x="544531" y="15559"/>
                </a:cubicBezTo>
                <a:cubicBezTo>
                  <a:pt x="777412" y="-11839"/>
                  <a:pt x="1397286" y="5284"/>
                  <a:pt x="1397286" y="5284"/>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16"/>
          <p:cNvSpPr/>
          <p:nvPr/>
        </p:nvSpPr>
        <p:spPr>
          <a:xfrm>
            <a:off x="3606229" y="3359649"/>
            <a:ext cx="616450" cy="565079"/>
          </a:xfrm>
          <a:custGeom>
            <a:avLst/>
            <a:gdLst>
              <a:gd name="connsiteX0" fmla="*/ 0 w 616450"/>
              <a:gd name="connsiteY0" fmla="*/ 565079 h 565079"/>
              <a:gd name="connsiteX1" fmla="*/ 102742 w 616450"/>
              <a:gd name="connsiteY1" fmla="*/ 195209 h 565079"/>
              <a:gd name="connsiteX2" fmla="*/ 616450 w 616450"/>
              <a:gd name="connsiteY2" fmla="*/ 0 h 565079"/>
            </a:gdLst>
            <a:ahLst/>
            <a:cxnLst>
              <a:cxn ang="0">
                <a:pos x="connsiteX0" y="connsiteY0"/>
              </a:cxn>
              <a:cxn ang="0">
                <a:pos x="connsiteX1" y="connsiteY1"/>
              </a:cxn>
              <a:cxn ang="0">
                <a:pos x="connsiteX2" y="connsiteY2"/>
              </a:cxn>
            </a:cxnLst>
            <a:rect l="l" t="t" r="r" b="b"/>
            <a:pathLst>
              <a:path w="616450" h="565079">
                <a:moveTo>
                  <a:pt x="0" y="565079"/>
                </a:moveTo>
                <a:cubicBezTo>
                  <a:pt x="0" y="427234"/>
                  <a:pt x="0" y="289389"/>
                  <a:pt x="102742" y="195209"/>
                </a:cubicBezTo>
                <a:cubicBezTo>
                  <a:pt x="205484" y="101029"/>
                  <a:pt x="616450" y="0"/>
                  <a:pt x="616450"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8"/>
          <p:cNvSpPr/>
          <p:nvPr/>
        </p:nvSpPr>
        <p:spPr>
          <a:xfrm>
            <a:off x="1890366" y="2732926"/>
            <a:ext cx="2352861" cy="534256"/>
          </a:xfrm>
          <a:custGeom>
            <a:avLst/>
            <a:gdLst>
              <a:gd name="connsiteX0" fmla="*/ 79 w 2352861"/>
              <a:gd name="connsiteY0" fmla="*/ 0 h 534256"/>
              <a:gd name="connsiteX1" fmla="*/ 390497 w 2352861"/>
              <a:gd name="connsiteY1" fmla="*/ 205483 h 534256"/>
              <a:gd name="connsiteX2" fmla="*/ 2352861 w 2352861"/>
              <a:gd name="connsiteY2" fmla="*/ 534256 h 534256"/>
            </a:gdLst>
            <a:ahLst/>
            <a:cxnLst>
              <a:cxn ang="0">
                <a:pos x="connsiteX0" y="connsiteY0"/>
              </a:cxn>
              <a:cxn ang="0">
                <a:pos x="connsiteX1" y="connsiteY1"/>
              </a:cxn>
              <a:cxn ang="0">
                <a:pos x="connsiteX2" y="connsiteY2"/>
              </a:cxn>
            </a:cxnLst>
            <a:rect l="l" t="t" r="r" b="b"/>
            <a:pathLst>
              <a:path w="2352861" h="534256">
                <a:moveTo>
                  <a:pt x="79" y="0"/>
                </a:moveTo>
                <a:cubicBezTo>
                  <a:pt x="-777" y="58220"/>
                  <a:pt x="-1633" y="116440"/>
                  <a:pt x="390497" y="205483"/>
                </a:cubicBezTo>
                <a:cubicBezTo>
                  <a:pt x="782627" y="294526"/>
                  <a:pt x="2352861" y="534256"/>
                  <a:pt x="2352861" y="534256"/>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Oval 73"/>
          <p:cNvSpPr/>
          <p:nvPr/>
        </p:nvSpPr>
        <p:spPr>
          <a:xfrm>
            <a:off x="5567662" y="6526553"/>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19"/>
          <p:cNvSpPr/>
          <p:nvPr/>
        </p:nvSpPr>
        <p:spPr>
          <a:xfrm>
            <a:off x="1304818" y="6657654"/>
            <a:ext cx="976045" cy="157775"/>
          </a:xfrm>
          <a:custGeom>
            <a:avLst/>
            <a:gdLst>
              <a:gd name="connsiteX0" fmla="*/ 0 w 976045"/>
              <a:gd name="connsiteY0" fmla="*/ 0 h 157775"/>
              <a:gd name="connsiteX1" fmla="*/ 462337 w 976045"/>
              <a:gd name="connsiteY1" fmla="*/ 154112 h 157775"/>
              <a:gd name="connsiteX2" fmla="*/ 976045 w 976045"/>
              <a:gd name="connsiteY2" fmla="*/ 113016 h 157775"/>
            </a:gdLst>
            <a:ahLst/>
            <a:cxnLst>
              <a:cxn ang="0">
                <a:pos x="connsiteX0" y="connsiteY0"/>
              </a:cxn>
              <a:cxn ang="0">
                <a:pos x="connsiteX1" y="connsiteY1"/>
              </a:cxn>
              <a:cxn ang="0">
                <a:pos x="connsiteX2" y="connsiteY2"/>
              </a:cxn>
            </a:cxnLst>
            <a:rect l="l" t="t" r="r" b="b"/>
            <a:pathLst>
              <a:path w="976045" h="157775">
                <a:moveTo>
                  <a:pt x="0" y="0"/>
                </a:moveTo>
                <a:cubicBezTo>
                  <a:pt x="149831" y="67638"/>
                  <a:pt x="299663" y="135276"/>
                  <a:pt x="462337" y="154112"/>
                </a:cubicBezTo>
                <a:cubicBezTo>
                  <a:pt x="625011" y="172948"/>
                  <a:pt x="976045" y="113016"/>
                  <a:pt x="976045" y="113016"/>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20"/>
          <p:cNvSpPr/>
          <p:nvPr/>
        </p:nvSpPr>
        <p:spPr>
          <a:xfrm>
            <a:off x="2537717" y="6626831"/>
            <a:ext cx="3020602" cy="172711"/>
          </a:xfrm>
          <a:custGeom>
            <a:avLst/>
            <a:gdLst>
              <a:gd name="connsiteX0" fmla="*/ 0 w 3020602"/>
              <a:gd name="connsiteY0" fmla="*/ 133565 h 172711"/>
              <a:gd name="connsiteX1" fmla="*/ 2486346 w 3020602"/>
              <a:gd name="connsiteY1" fmla="*/ 164387 h 172711"/>
              <a:gd name="connsiteX2" fmla="*/ 3020602 w 3020602"/>
              <a:gd name="connsiteY2" fmla="*/ 0 h 172711"/>
            </a:gdLst>
            <a:ahLst/>
            <a:cxnLst>
              <a:cxn ang="0">
                <a:pos x="connsiteX0" y="connsiteY0"/>
              </a:cxn>
              <a:cxn ang="0">
                <a:pos x="connsiteX1" y="connsiteY1"/>
              </a:cxn>
              <a:cxn ang="0">
                <a:pos x="connsiteX2" y="connsiteY2"/>
              </a:cxn>
            </a:cxnLst>
            <a:rect l="l" t="t" r="r" b="b"/>
            <a:pathLst>
              <a:path w="3020602" h="172711">
                <a:moveTo>
                  <a:pt x="0" y="133565"/>
                </a:moveTo>
                <a:cubicBezTo>
                  <a:pt x="991456" y="160106"/>
                  <a:pt x="1982912" y="186648"/>
                  <a:pt x="2486346" y="164387"/>
                </a:cubicBezTo>
                <a:cubicBezTo>
                  <a:pt x="2989780" y="142126"/>
                  <a:pt x="3020602" y="0"/>
                  <a:pt x="3020602"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Oval 78"/>
          <p:cNvSpPr/>
          <p:nvPr/>
        </p:nvSpPr>
        <p:spPr>
          <a:xfrm>
            <a:off x="5843316" y="1957462"/>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21"/>
          <p:cNvSpPr/>
          <p:nvPr/>
        </p:nvSpPr>
        <p:spPr>
          <a:xfrm>
            <a:off x="4469258" y="2866490"/>
            <a:ext cx="1921268" cy="487797"/>
          </a:xfrm>
          <a:custGeom>
            <a:avLst/>
            <a:gdLst>
              <a:gd name="connsiteX0" fmla="*/ 0 w 1921268"/>
              <a:gd name="connsiteY0" fmla="*/ 452063 h 487797"/>
              <a:gd name="connsiteX1" fmla="*/ 1376738 w 1921268"/>
              <a:gd name="connsiteY1" fmla="*/ 441789 h 487797"/>
              <a:gd name="connsiteX2" fmla="*/ 1921268 w 1921268"/>
              <a:gd name="connsiteY2" fmla="*/ 0 h 487797"/>
            </a:gdLst>
            <a:ahLst/>
            <a:cxnLst>
              <a:cxn ang="0">
                <a:pos x="connsiteX0" y="connsiteY0"/>
              </a:cxn>
              <a:cxn ang="0">
                <a:pos x="connsiteX1" y="connsiteY1"/>
              </a:cxn>
              <a:cxn ang="0">
                <a:pos x="connsiteX2" y="connsiteY2"/>
              </a:cxn>
            </a:cxnLst>
            <a:rect l="l" t="t" r="r" b="b"/>
            <a:pathLst>
              <a:path w="1921268" h="487797">
                <a:moveTo>
                  <a:pt x="0" y="452063"/>
                </a:moveTo>
                <a:cubicBezTo>
                  <a:pt x="528263" y="484598"/>
                  <a:pt x="1056527" y="517133"/>
                  <a:pt x="1376738" y="441789"/>
                </a:cubicBezTo>
                <a:cubicBezTo>
                  <a:pt x="1696949" y="366445"/>
                  <a:pt x="1809108" y="183222"/>
                  <a:pt x="1921268"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22"/>
          <p:cNvSpPr/>
          <p:nvPr/>
        </p:nvSpPr>
        <p:spPr>
          <a:xfrm>
            <a:off x="2462212" y="2146260"/>
            <a:ext cx="3445706" cy="821932"/>
          </a:xfrm>
          <a:custGeom>
            <a:avLst/>
            <a:gdLst>
              <a:gd name="connsiteX0" fmla="*/ 0 w 3445706"/>
              <a:gd name="connsiteY0" fmla="*/ 821932 h 821932"/>
              <a:gd name="connsiteX1" fmla="*/ 2948684 w 3445706"/>
              <a:gd name="connsiteY1" fmla="*/ 493159 h 821932"/>
              <a:gd name="connsiteX2" fmla="*/ 3441843 w 3445706"/>
              <a:gd name="connsiteY2" fmla="*/ 0 h 821932"/>
            </a:gdLst>
            <a:ahLst/>
            <a:cxnLst>
              <a:cxn ang="0">
                <a:pos x="connsiteX0" y="connsiteY0"/>
              </a:cxn>
              <a:cxn ang="0">
                <a:pos x="connsiteX1" y="connsiteY1"/>
              </a:cxn>
              <a:cxn ang="0">
                <a:pos x="connsiteX2" y="connsiteY2"/>
              </a:cxn>
            </a:cxnLst>
            <a:rect l="l" t="t" r="r" b="b"/>
            <a:pathLst>
              <a:path w="3445706" h="821932">
                <a:moveTo>
                  <a:pt x="0" y="821932"/>
                </a:moveTo>
                <a:cubicBezTo>
                  <a:pt x="1187522" y="726040"/>
                  <a:pt x="2375044" y="630148"/>
                  <a:pt x="2948684" y="493159"/>
                </a:cubicBezTo>
                <a:cubicBezTo>
                  <a:pt x="3522324" y="356170"/>
                  <a:pt x="3441843" y="0"/>
                  <a:pt x="3441843"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p:cNvSpPr/>
          <p:nvPr/>
        </p:nvSpPr>
        <p:spPr>
          <a:xfrm>
            <a:off x="5897366" y="2137025"/>
            <a:ext cx="674584" cy="339047"/>
          </a:xfrm>
          <a:custGeom>
            <a:avLst/>
            <a:gdLst>
              <a:gd name="connsiteX0" fmla="*/ 0 w 674584"/>
              <a:gd name="connsiteY0" fmla="*/ 0 h 339047"/>
              <a:gd name="connsiteX1" fmla="*/ 595901 w 674584"/>
              <a:gd name="connsiteY1" fmla="*/ 113015 h 339047"/>
              <a:gd name="connsiteX2" fmla="*/ 667821 w 674584"/>
              <a:gd name="connsiteY2" fmla="*/ 339047 h 339047"/>
            </a:gdLst>
            <a:ahLst/>
            <a:cxnLst>
              <a:cxn ang="0">
                <a:pos x="connsiteX0" y="connsiteY0"/>
              </a:cxn>
              <a:cxn ang="0">
                <a:pos x="connsiteX1" y="connsiteY1"/>
              </a:cxn>
              <a:cxn ang="0">
                <a:pos x="connsiteX2" y="connsiteY2"/>
              </a:cxn>
            </a:cxnLst>
            <a:rect l="l" t="t" r="r" b="b"/>
            <a:pathLst>
              <a:path w="674584" h="339047">
                <a:moveTo>
                  <a:pt x="0" y="0"/>
                </a:moveTo>
                <a:cubicBezTo>
                  <a:pt x="242299" y="28253"/>
                  <a:pt x="484598" y="56507"/>
                  <a:pt x="595901" y="113015"/>
                </a:cubicBezTo>
                <a:cubicBezTo>
                  <a:pt x="707204" y="169523"/>
                  <a:pt x="667821" y="339047"/>
                  <a:pt x="667821" y="33904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24"/>
          <p:cNvSpPr/>
          <p:nvPr/>
        </p:nvSpPr>
        <p:spPr>
          <a:xfrm>
            <a:off x="5121437" y="3092521"/>
            <a:ext cx="1690329" cy="914400"/>
          </a:xfrm>
          <a:custGeom>
            <a:avLst/>
            <a:gdLst>
              <a:gd name="connsiteX0" fmla="*/ 15642 w 1690329"/>
              <a:gd name="connsiteY0" fmla="*/ 914400 h 914400"/>
              <a:gd name="connsiteX1" fmla="*/ 241673 w 1690329"/>
              <a:gd name="connsiteY1" fmla="*/ 452063 h 914400"/>
              <a:gd name="connsiteX2" fmla="*/ 1690329 w 1690329"/>
              <a:gd name="connsiteY2" fmla="*/ 0 h 914400"/>
            </a:gdLst>
            <a:ahLst/>
            <a:cxnLst>
              <a:cxn ang="0">
                <a:pos x="connsiteX0" y="connsiteY0"/>
              </a:cxn>
              <a:cxn ang="0">
                <a:pos x="connsiteX1" y="connsiteY1"/>
              </a:cxn>
              <a:cxn ang="0">
                <a:pos x="connsiteX2" y="connsiteY2"/>
              </a:cxn>
            </a:cxnLst>
            <a:rect l="l" t="t" r="r" b="b"/>
            <a:pathLst>
              <a:path w="1690329" h="914400">
                <a:moveTo>
                  <a:pt x="15642" y="914400"/>
                </a:moveTo>
                <a:cubicBezTo>
                  <a:pt x="-10900" y="759431"/>
                  <a:pt x="-37441" y="604463"/>
                  <a:pt x="241673" y="452063"/>
                </a:cubicBezTo>
                <a:cubicBezTo>
                  <a:pt x="520787" y="299663"/>
                  <a:pt x="1690329" y="0"/>
                  <a:pt x="1690329"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Oval 82"/>
          <p:cNvSpPr/>
          <p:nvPr/>
        </p:nvSpPr>
        <p:spPr>
          <a:xfrm>
            <a:off x="4820494" y="5029343"/>
            <a:ext cx="771973" cy="678293"/>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25"/>
          <p:cNvSpPr/>
          <p:nvPr/>
        </p:nvSpPr>
        <p:spPr>
          <a:xfrm>
            <a:off x="3544584" y="4972692"/>
            <a:ext cx="1264709" cy="380144"/>
          </a:xfrm>
          <a:custGeom>
            <a:avLst/>
            <a:gdLst>
              <a:gd name="connsiteX0" fmla="*/ 0 w 1264709"/>
              <a:gd name="connsiteY0" fmla="*/ 0 h 380144"/>
              <a:gd name="connsiteX1" fmla="*/ 1078787 w 1264709"/>
              <a:gd name="connsiteY1" fmla="*/ 113016 h 380144"/>
              <a:gd name="connsiteX2" fmla="*/ 1263722 w 1264709"/>
              <a:gd name="connsiteY2" fmla="*/ 380144 h 380144"/>
            </a:gdLst>
            <a:ahLst/>
            <a:cxnLst>
              <a:cxn ang="0">
                <a:pos x="connsiteX0" y="connsiteY0"/>
              </a:cxn>
              <a:cxn ang="0">
                <a:pos x="connsiteX1" y="connsiteY1"/>
              </a:cxn>
              <a:cxn ang="0">
                <a:pos x="connsiteX2" y="connsiteY2"/>
              </a:cxn>
            </a:cxnLst>
            <a:rect l="l" t="t" r="r" b="b"/>
            <a:pathLst>
              <a:path w="1264709" h="380144">
                <a:moveTo>
                  <a:pt x="0" y="0"/>
                </a:moveTo>
                <a:cubicBezTo>
                  <a:pt x="434083" y="24829"/>
                  <a:pt x="868167" y="49659"/>
                  <a:pt x="1078787" y="113016"/>
                </a:cubicBezTo>
                <a:cubicBezTo>
                  <a:pt x="1289407" y="176373"/>
                  <a:pt x="1263722" y="380144"/>
                  <a:pt x="1263722" y="380144"/>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26"/>
          <p:cNvSpPr/>
          <p:nvPr/>
        </p:nvSpPr>
        <p:spPr>
          <a:xfrm>
            <a:off x="3174715" y="6164494"/>
            <a:ext cx="667820" cy="616450"/>
          </a:xfrm>
          <a:custGeom>
            <a:avLst/>
            <a:gdLst>
              <a:gd name="connsiteX0" fmla="*/ 0 w 667820"/>
              <a:gd name="connsiteY0" fmla="*/ 616450 h 616450"/>
              <a:gd name="connsiteX1" fmla="*/ 380143 w 667820"/>
              <a:gd name="connsiteY1" fmla="*/ 421241 h 616450"/>
              <a:gd name="connsiteX2" fmla="*/ 667820 w 667820"/>
              <a:gd name="connsiteY2" fmla="*/ 0 h 616450"/>
            </a:gdLst>
            <a:ahLst/>
            <a:cxnLst>
              <a:cxn ang="0">
                <a:pos x="connsiteX0" y="connsiteY0"/>
              </a:cxn>
              <a:cxn ang="0">
                <a:pos x="connsiteX1" y="connsiteY1"/>
              </a:cxn>
              <a:cxn ang="0">
                <a:pos x="connsiteX2" y="connsiteY2"/>
              </a:cxn>
            </a:cxnLst>
            <a:rect l="l" t="t" r="r" b="b"/>
            <a:pathLst>
              <a:path w="667820" h="616450">
                <a:moveTo>
                  <a:pt x="0" y="616450"/>
                </a:moveTo>
                <a:cubicBezTo>
                  <a:pt x="134420" y="570216"/>
                  <a:pt x="268840" y="523983"/>
                  <a:pt x="380143" y="421241"/>
                </a:cubicBezTo>
                <a:cubicBezTo>
                  <a:pt x="491446" y="318499"/>
                  <a:pt x="667820" y="0"/>
                  <a:pt x="667820"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Oval 87"/>
          <p:cNvSpPr/>
          <p:nvPr/>
        </p:nvSpPr>
        <p:spPr>
          <a:xfrm>
            <a:off x="9169922" y="1925140"/>
            <a:ext cx="771973" cy="678293"/>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Oval 90"/>
          <p:cNvSpPr/>
          <p:nvPr/>
        </p:nvSpPr>
        <p:spPr>
          <a:xfrm>
            <a:off x="8425660" y="3567558"/>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Oval 94"/>
          <p:cNvSpPr/>
          <p:nvPr/>
        </p:nvSpPr>
        <p:spPr>
          <a:xfrm>
            <a:off x="7275113" y="4636083"/>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TextBox 97"/>
          <p:cNvSpPr txBox="1"/>
          <p:nvPr/>
        </p:nvSpPr>
        <p:spPr>
          <a:xfrm>
            <a:off x="8239888" y="6103049"/>
            <a:ext cx="3674772" cy="584775"/>
          </a:xfrm>
          <a:prstGeom prst="rect">
            <a:avLst/>
          </a:prstGeom>
          <a:noFill/>
        </p:spPr>
        <p:txBody>
          <a:bodyPr wrap="square" rtlCol="0">
            <a:spAutoFit/>
          </a:bodyPr>
          <a:lstStyle/>
          <a:p>
            <a:r>
              <a:rPr lang="en-US" sz="3200" b="1" dirty="0">
                <a:solidFill>
                  <a:srgbClr val="FF0000"/>
                </a:solidFill>
              </a:rPr>
              <a:t>??????????????????</a:t>
            </a:r>
          </a:p>
        </p:txBody>
      </p:sp>
      <p:sp>
        <p:nvSpPr>
          <p:cNvPr id="108" name="Oval 107"/>
          <p:cNvSpPr/>
          <p:nvPr/>
        </p:nvSpPr>
        <p:spPr>
          <a:xfrm>
            <a:off x="7430385" y="6089086"/>
            <a:ext cx="771973" cy="678293"/>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p:cNvSpPr/>
          <p:nvPr/>
        </p:nvSpPr>
        <p:spPr>
          <a:xfrm>
            <a:off x="5815173" y="6411074"/>
            <a:ext cx="1613043" cy="369731"/>
          </a:xfrm>
          <a:custGeom>
            <a:avLst/>
            <a:gdLst>
              <a:gd name="connsiteX0" fmla="*/ 0 w 1613043"/>
              <a:gd name="connsiteY0" fmla="*/ 236306 h 369731"/>
              <a:gd name="connsiteX1" fmla="*/ 226031 w 1613043"/>
              <a:gd name="connsiteY1" fmla="*/ 318499 h 369731"/>
              <a:gd name="connsiteX2" fmla="*/ 1273996 w 1613043"/>
              <a:gd name="connsiteY2" fmla="*/ 349322 h 369731"/>
              <a:gd name="connsiteX3" fmla="*/ 1613043 w 1613043"/>
              <a:gd name="connsiteY3" fmla="*/ 0 h 369731"/>
            </a:gdLst>
            <a:ahLst/>
            <a:cxnLst>
              <a:cxn ang="0">
                <a:pos x="connsiteX0" y="connsiteY0"/>
              </a:cxn>
              <a:cxn ang="0">
                <a:pos x="connsiteX1" y="connsiteY1"/>
              </a:cxn>
              <a:cxn ang="0">
                <a:pos x="connsiteX2" y="connsiteY2"/>
              </a:cxn>
              <a:cxn ang="0">
                <a:pos x="connsiteX3" y="connsiteY3"/>
              </a:cxn>
            </a:cxnLst>
            <a:rect l="l" t="t" r="r" b="b"/>
            <a:pathLst>
              <a:path w="1613043" h="369731">
                <a:moveTo>
                  <a:pt x="0" y="236306"/>
                </a:moveTo>
                <a:cubicBezTo>
                  <a:pt x="6849" y="267984"/>
                  <a:pt x="13698" y="299663"/>
                  <a:pt x="226031" y="318499"/>
                </a:cubicBezTo>
                <a:cubicBezTo>
                  <a:pt x="438364" y="337335"/>
                  <a:pt x="1042827" y="402405"/>
                  <a:pt x="1273996" y="349322"/>
                </a:cubicBezTo>
                <a:cubicBezTo>
                  <a:pt x="1505165" y="296239"/>
                  <a:pt x="1613043" y="0"/>
                  <a:pt x="1613043"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Oval 108"/>
          <p:cNvSpPr/>
          <p:nvPr/>
        </p:nvSpPr>
        <p:spPr>
          <a:xfrm>
            <a:off x="6487685" y="1696480"/>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Oval 109"/>
          <p:cNvSpPr/>
          <p:nvPr/>
        </p:nvSpPr>
        <p:spPr>
          <a:xfrm>
            <a:off x="8351851" y="1635424"/>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30"/>
          <p:cNvSpPr/>
          <p:nvPr/>
        </p:nvSpPr>
        <p:spPr>
          <a:xfrm>
            <a:off x="6020656" y="1753069"/>
            <a:ext cx="472611" cy="219569"/>
          </a:xfrm>
          <a:custGeom>
            <a:avLst/>
            <a:gdLst>
              <a:gd name="connsiteX0" fmla="*/ 0 w 472611"/>
              <a:gd name="connsiteY0" fmla="*/ 219569 h 219569"/>
              <a:gd name="connsiteX1" fmla="*/ 380144 w 472611"/>
              <a:gd name="connsiteY1" fmla="*/ 14086 h 219569"/>
              <a:gd name="connsiteX2" fmla="*/ 472611 w 472611"/>
              <a:gd name="connsiteY2" fmla="*/ 34634 h 219569"/>
            </a:gdLst>
            <a:ahLst/>
            <a:cxnLst>
              <a:cxn ang="0">
                <a:pos x="connsiteX0" y="connsiteY0"/>
              </a:cxn>
              <a:cxn ang="0">
                <a:pos x="connsiteX1" y="connsiteY1"/>
              </a:cxn>
              <a:cxn ang="0">
                <a:pos x="connsiteX2" y="connsiteY2"/>
              </a:cxn>
            </a:cxnLst>
            <a:rect l="l" t="t" r="r" b="b"/>
            <a:pathLst>
              <a:path w="472611" h="219569">
                <a:moveTo>
                  <a:pt x="0" y="219569"/>
                </a:moveTo>
                <a:cubicBezTo>
                  <a:pt x="150688" y="132238"/>
                  <a:pt x="301376" y="44908"/>
                  <a:pt x="380144" y="14086"/>
                </a:cubicBezTo>
                <a:cubicBezTo>
                  <a:pt x="458913" y="-16737"/>
                  <a:pt x="465762" y="8948"/>
                  <a:pt x="472611" y="34634"/>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5" name="Freeform 224"/>
          <p:cNvSpPr/>
          <p:nvPr/>
        </p:nvSpPr>
        <p:spPr>
          <a:xfrm>
            <a:off x="6935056" y="1818526"/>
            <a:ext cx="1490877" cy="626723"/>
          </a:xfrm>
          <a:custGeom>
            <a:avLst/>
            <a:gdLst>
              <a:gd name="connsiteX0" fmla="*/ 0 w 1490877"/>
              <a:gd name="connsiteY0" fmla="*/ 626723 h 626723"/>
              <a:gd name="connsiteX1" fmla="*/ 1273996 w 1490877"/>
              <a:gd name="connsiteY1" fmla="*/ 205483 h 626723"/>
              <a:gd name="connsiteX2" fmla="*/ 1479479 w 1490877"/>
              <a:gd name="connsiteY2" fmla="*/ 0 h 626723"/>
            </a:gdLst>
            <a:ahLst/>
            <a:cxnLst>
              <a:cxn ang="0">
                <a:pos x="connsiteX0" y="connsiteY0"/>
              </a:cxn>
              <a:cxn ang="0">
                <a:pos x="connsiteX1" y="connsiteY1"/>
              </a:cxn>
              <a:cxn ang="0">
                <a:pos x="connsiteX2" y="connsiteY2"/>
              </a:cxn>
            </a:cxnLst>
            <a:rect l="l" t="t" r="r" b="b"/>
            <a:pathLst>
              <a:path w="1490877" h="626723">
                <a:moveTo>
                  <a:pt x="0" y="626723"/>
                </a:moveTo>
                <a:cubicBezTo>
                  <a:pt x="513708" y="468330"/>
                  <a:pt x="1027416" y="309937"/>
                  <a:pt x="1273996" y="205483"/>
                </a:cubicBezTo>
                <a:cubicBezTo>
                  <a:pt x="1520576" y="101029"/>
                  <a:pt x="1500027" y="50514"/>
                  <a:pt x="1479479"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7" name="Freeform 226"/>
          <p:cNvSpPr/>
          <p:nvPr/>
        </p:nvSpPr>
        <p:spPr>
          <a:xfrm>
            <a:off x="8609744" y="1768918"/>
            <a:ext cx="893852" cy="152349"/>
          </a:xfrm>
          <a:custGeom>
            <a:avLst/>
            <a:gdLst>
              <a:gd name="connsiteX0" fmla="*/ 0 w 893852"/>
              <a:gd name="connsiteY0" fmla="*/ 29060 h 152349"/>
              <a:gd name="connsiteX1" fmla="*/ 667820 w 893852"/>
              <a:gd name="connsiteY1" fmla="*/ 8511 h 152349"/>
              <a:gd name="connsiteX2" fmla="*/ 893852 w 893852"/>
              <a:gd name="connsiteY2" fmla="*/ 152349 h 152349"/>
            </a:gdLst>
            <a:ahLst/>
            <a:cxnLst>
              <a:cxn ang="0">
                <a:pos x="connsiteX0" y="connsiteY0"/>
              </a:cxn>
              <a:cxn ang="0">
                <a:pos x="connsiteX1" y="connsiteY1"/>
              </a:cxn>
              <a:cxn ang="0">
                <a:pos x="connsiteX2" y="connsiteY2"/>
              </a:cxn>
            </a:cxnLst>
            <a:rect l="l" t="t" r="r" b="b"/>
            <a:pathLst>
              <a:path w="893852" h="152349">
                <a:moveTo>
                  <a:pt x="0" y="29060"/>
                </a:moveTo>
                <a:cubicBezTo>
                  <a:pt x="259422" y="8511"/>
                  <a:pt x="518845" y="-12037"/>
                  <a:pt x="667820" y="8511"/>
                </a:cubicBezTo>
                <a:cubicBezTo>
                  <a:pt x="816795" y="29059"/>
                  <a:pt x="893852" y="152349"/>
                  <a:pt x="893852" y="152349"/>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8" name="Freeform 227"/>
          <p:cNvSpPr/>
          <p:nvPr/>
        </p:nvSpPr>
        <p:spPr>
          <a:xfrm>
            <a:off x="8507002" y="2492193"/>
            <a:ext cx="842481" cy="1072940"/>
          </a:xfrm>
          <a:custGeom>
            <a:avLst/>
            <a:gdLst>
              <a:gd name="connsiteX0" fmla="*/ 0 w 842481"/>
              <a:gd name="connsiteY0" fmla="*/ 1072940 h 1072940"/>
              <a:gd name="connsiteX1" fmla="*/ 380144 w 842481"/>
              <a:gd name="connsiteY1" fmla="*/ 96895 h 1072940"/>
              <a:gd name="connsiteX2" fmla="*/ 842481 w 842481"/>
              <a:gd name="connsiteY2" fmla="*/ 35250 h 1072940"/>
            </a:gdLst>
            <a:ahLst/>
            <a:cxnLst>
              <a:cxn ang="0">
                <a:pos x="connsiteX0" y="connsiteY0"/>
              </a:cxn>
              <a:cxn ang="0">
                <a:pos x="connsiteX1" y="connsiteY1"/>
              </a:cxn>
              <a:cxn ang="0">
                <a:pos x="connsiteX2" y="connsiteY2"/>
              </a:cxn>
            </a:cxnLst>
            <a:rect l="l" t="t" r="r" b="b"/>
            <a:pathLst>
              <a:path w="842481" h="1072940">
                <a:moveTo>
                  <a:pt x="0" y="1072940"/>
                </a:moveTo>
                <a:cubicBezTo>
                  <a:pt x="119865" y="671391"/>
                  <a:pt x="239731" y="269843"/>
                  <a:pt x="380144" y="96895"/>
                </a:cubicBezTo>
                <a:cubicBezTo>
                  <a:pt x="520557" y="-76053"/>
                  <a:pt x="842481" y="35250"/>
                  <a:pt x="842481" y="3525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9" name="Freeform 228"/>
          <p:cNvSpPr/>
          <p:nvPr/>
        </p:nvSpPr>
        <p:spPr>
          <a:xfrm>
            <a:off x="5301465" y="3750067"/>
            <a:ext cx="3267182" cy="664137"/>
          </a:xfrm>
          <a:custGeom>
            <a:avLst/>
            <a:gdLst>
              <a:gd name="connsiteX0" fmla="*/ 0 w 3267182"/>
              <a:gd name="connsiteY0" fmla="*/ 410967 h 664137"/>
              <a:gd name="connsiteX1" fmla="*/ 1099335 w 3267182"/>
              <a:gd name="connsiteY1" fmla="*/ 647272 h 664137"/>
              <a:gd name="connsiteX2" fmla="*/ 3267182 w 3267182"/>
              <a:gd name="connsiteY2" fmla="*/ 0 h 664137"/>
            </a:gdLst>
            <a:ahLst/>
            <a:cxnLst>
              <a:cxn ang="0">
                <a:pos x="connsiteX0" y="connsiteY0"/>
              </a:cxn>
              <a:cxn ang="0">
                <a:pos x="connsiteX1" y="connsiteY1"/>
              </a:cxn>
              <a:cxn ang="0">
                <a:pos x="connsiteX2" y="connsiteY2"/>
              </a:cxn>
            </a:cxnLst>
            <a:rect l="l" t="t" r="r" b="b"/>
            <a:pathLst>
              <a:path w="3267182" h="664137">
                <a:moveTo>
                  <a:pt x="0" y="410967"/>
                </a:moveTo>
                <a:cubicBezTo>
                  <a:pt x="277402" y="563366"/>
                  <a:pt x="554805" y="715766"/>
                  <a:pt x="1099335" y="647272"/>
                </a:cubicBezTo>
                <a:cubicBezTo>
                  <a:pt x="1643865" y="578778"/>
                  <a:pt x="3267182" y="0"/>
                  <a:pt x="3267182"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1" name="Freeform 230"/>
          <p:cNvSpPr/>
          <p:nvPr/>
        </p:nvSpPr>
        <p:spPr>
          <a:xfrm>
            <a:off x="6174769" y="3143892"/>
            <a:ext cx="1507611" cy="1489753"/>
          </a:xfrm>
          <a:custGeom>
            <a:avLst/>
            <a:gdLst>
              <a:gd name="connsiteX0" fmla="*/ 0 w 1507611"/>
              <a:gd name="connsiteY0" fmla="*/ 0 h 1489753"/>
              <a:gd name="connsiteX1" fmla="*/ 1417833 w 1507611"/>
              <a:gd name="connsiteY1" fmla="*/ 636998 h 1489753"/>
              <a:gd name="connsiteX2" fmla="*/ 1243173 w 1507611"/>
              <a:gd name="connsiteY2" fmla="*/ 1489753 h 1489753"/>
            </a:gdLst>
            <a:ahLst/>
            <a:cxnLst>
              <a:cxn ang="0">
                <a:pos x="connsiteX0" y="connsiteY0"/>
              </a:cxn>
              <a:cxn ang="0">
                <a:pos x="connsiteX1" y="connsiteY1"/>
              </a:cxn>
              <a:cxn ang="0">
                <a:pos x="connsiteX2" y="connsiteY2"/>
              </a:cxn>
            </a:cxnLst>
            <a:rect l="l" t="t" r="r" b="b"/>
            <a:pathLst>
              <a:path w="1507611" h="1489753">
                <a:moveTo>
                  <a:pt x="0" y="0"/>
                </a:moveTo>
                <a:cubicBezTo>
                  <a:pt x="605319" y="194353"/>
                  <a:pt x="1210638" y="388706"/>
                  <a:pt x="1417833" y="636998"/>
                </a:cubicBezTo>
                <a:cubicBezTo>
                  <a:pt x="1625028" y="885290"/>
                  <a:pt x="1434100" y="1187521"/>
                  <a:pt x="1243173" y="1489753"/>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Freeform 231"/>
          <p:cNvSpPr/>
          <p:nvPr/>
        </p:nvSpPr>
        <p:spPr>
          <a:xfrm>
            <a:off x="7438490" y="3770616"/>
            <a:ext cx="1068512" cy="863029"/>
          </a:xfrm>
          <a:custGeom>
            <a:avLst/>
            <a:gdLst>
              <a:gd name="connsiteX0" fmla="*/ 0 w 1068512"/>
              <a:gd name="connsiteY0" fmla="*/ 863029 h 863029"/>
              <a:gd name="connsiteX1" fmla="*/ 431514 w 1068512"/>
              <a:gd name="connsiteY1" fmla="*/ 400692 h 863029"/>
              <a:gd name="connsiteX2" fmla="*/ 1068512 w 1068512"/>
              <a:gd name="connsiteY2" fmla="*/ 0 h 863029"/>
            </a:gdLst>
            <a:ahLst/>
            <a:cxnLst>
              <a:cxn ang="0">
                <a:pos x="connsiteX0" y="connsiteY0"/>
              </a:cxn>
              <a:cxn ang="0">
                <a:pos x="connsiteX1" y="connsiteY1"/>
              </a:cxn>
              <a:cxn ang="0">
                <a:pos x="connsiteX2" y="connsiteY2"/>
              </a:cxn>
            </a:cxnLst>
            <a:rect l="l" t="t" r="r" b="b"/>
            <a:pathLst>
              <a:path w="1068512" h="863029">
                <a:moveTo>
                  <a:pt x="0" y="863029"/>
                </a:moveTo>
                <a:cubicBezTo>
                  <a:pt x="126714" y="703779"/>
                  <a:pt x="253429" y="544530"/>
                  <a:pt x="431514" y="400692"/>
                </a:cubicBezTo>
                <a:cubicBezTo>
                  <a:pt x="609599" y="256854"/>
                  <a:pt x="1068512" y="0"/>
                  <a:pt x="1068512"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3" name="Freeform 232"/>
          <p:cNvSpPr/>
          <p:nvPr/>
        </p:nvSpPr>
        <p:spPr>
          <a:xfrm>
            <a:off x="5260369" y="4717450"/>
            <a:ext cx="2013734" cy="316887"/>
          </a:xfrm>
          <a:custGeom>
            <a:avLst/>
            <a:gdLst>
              <a:gd name="connsiteX0" fmla="*/ 0 w 2013734"/>
              <a:gd name="connsiteY0" fmla="*/ 316887 h 316887"/>
              <a:gd name="connsiteX1" fmla="*/ 945222 w 2013734"/>
              <a:gd name="connsiteY1" fmla="*/ 18937 h 316887"/>
              <a:gd name="connsiteX2" fmla="*/ 2013734 w 2013734"/>
              <a:gd name="connsiteY2" fmla="*/ 29211 h 316887"/>
            </a:gdLst>
            <a:ahLst/>
            <a:cxnLst>
              <a:cxn ang="0">
                <a:pos x="connsiteX0" y="connsiteY0"/>
              </a:cxn>
              <a:cxn ang="0">
                <a:pos x="connsiteX1" y="connsiteY1"/>
              </a:cxn>
              <a:cxn ang="0">
                <a:pos x="connsiteX2" y="connsiteY2"/>
              </a:cxn>
            </a:cxnLst>
            <a:rect l="l" t="t" r="r" b="b"/>
            <a:pathLst>
              <a:path w="2013734" h="316887">
                <a:moveTo>
                  <a:pt x="0" y="316887"/>
                </a:moveTo>
                <a:cubicBezTo>
                  <a:pt x="304800" y="191885"/>
                  <a:pt x="609600" y="66883"/>
                  <a:pt x="945222" y="18937"/>
                </a:cubicBezTo>
                <a:cubicBezTo>
                  <a:pt x="1280844" y="-29009"/>
                  <a:pt x="2013734" y="29211"/>
                  <a:pt x="2013734" y="2921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Freeform 233"/>
          <p:cNvSpPr/>
          <p:nvPr/>
        </p:nvSpPr>
        <p:spPr>
          <a:xfrm>
            <a:off x="5106256" y="5722706"/>
            <a:ext cx="2345798" cy="667820"/>
          </a:xfrm>
          <a:custGeom>
            <a:avLst/>
            <a:gdLst>
              <a:gd name="connsiteX0" fmla="*/ 0 w 2345798"/>
              <a:gd name="connsiteY0" fmla="*/ 0 h 667820"/>
              <a:gd name="connsiteX1" fmla="*/ 1972638 w 2345798"/>
              <a:gd name="connsiteY1" fmla="*/ 246579 h 667820"/>
              <a:gd name="connsiteX2" fmla="*/ 2342508 w 2345798"/>
              <a:gd name="connsiteY2" fmla="*/ 667820 h 667820"/>
            </a:gdLst>
            <a:ahLst/>
            <a:cxnLst>
              <a:cxn ang="0">
                <a:pos x="connsiteX0" y="connsiteY0"/>
              </a:cxn>
              <a:cxn ang="0">
                <a:pos x="connsiteX1" y="connsiteY1"/>
              </a:cxn>
              <a:cxn ang="0">
                <a:pos x="connsiteX2" y="connsiteY2"/>
              </a:cxn>
            </a:cxnLst>
            <a:rect l="l" t="t" r="r" b="b"/>
            <a:pathLst>
              <a:path w="2345798" h="667820">
                <a:moveTo>
                  <a:pt x="0" y="0"/>
                </a:moveTo>
                <a:cubicBezTo>
                  <a:pt x="791110" y="67638"/>
                  <a:pt x="1582220" y="135276"/>
                  <a:pt x="1972638" y="246579"/>
                </a:cubicBezTo>
                <a:cubicBezTo>
                  <a:pt x="2363056" y="357882"/>
                  <a:pt x="2352782" y="512851"/>
                  <a:pt x="2342508" y="66782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5" name="Freeform 234"/>
          <p:cNvSpPr/>
          <p:nvPr/>
        </p:nvSpPr>
        <p:spPr>
          <a:xfrm>
            <a:off x="7756989" y="5527497"/>
            <a:ext cx="2465798" cy="565078"/>
          </a:xfrm>
          <a:custGeom>
            <a:avLst/>
            <a:gdLst>
              <a:gd name="connsiteX0" fmla="*/ 0 w 2465798"/>
              <a:gd name="connsiteY0" fmla="*/ 565078 h 565078"/>
              <a:gd name="connsiteX1" fmla="*/ 1910993 w 2465798"/>
              <a:gd name="connsiteY1" fmla="*/ 267128 h 565078"/>
              <a:gd name="connsiteX2" fmla="*/ 2465798 w 2465798"/>
              <a:gd name="connsiteY2" fmla="*/ 0 h 565078"/>
            </a:gdLst>
            <a:ahLst/>
            <a:cxnLst>
              <a:cxn ang="0">
                <a:pos x="connsiteX0" y="connsiteY0"/>
              </a:cxn>
              <a:cxn ang="0">
                <a:pos x="connsiteX1" y="connsiteY1"/>
              </a:cxn>
              <a:cxn ang="0">
                <a:pos x="connsiteX2" y="connsiteY2"/>
              </a:cxn>
            </a:cxnLst>
            <a:rect l="l" t="t" r="r" b="b"/>
            <a:pathLst>
              <a:path w="2465798" h="565078">
                <a:moveTo>
                  <a:pt x="0" y="565078"/>
                </a:moveTo>
                <a:cubicBezTo>
                  <a:pt x="750013" y="463193"/>
                  <a:pt x="1500027" y="361308"/>
                  <a:pt x="1910993" y="267128"/>
                </a:cubicBezTo>
                <a:cubicBezTo>
                  <a:pt x="2321959" y="172948"/>
                  <a:pt x="2465798" y="0"/>
                  <a:pt x="2465798"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 name="Freeform 235"/>
          <p:cNvSpPr/>
          <p:nvPr/>
        </p:nvSpPr>
        <p:spPr>
          <a:xfrm>
            <a:off x="9596063" y="2599361"/>
            <a:ext cx="1903133" cy="2225519"/>
          </a:xfrm>
          <a:custGeom>
            <a:avLst/>
            <a:gdLst>
              <a:gd name="connsiteX0" fmla="*/ 544530 w 2508274"/>
              <a:gd name="connsiteY0" fmla="*/ 2219218 h 2219218"/>
              <a:gd name="connsiteX1" fmla="*/ 2332234 w 2508274"/>
              <a:gd name="connsiteY1" fmla="*/ 1458930 h 2219218"/>
              <a:gd name="connsiteX2" fmla="*/ 2178121 w 2508274"/>
              <a:gd name="connsiteY2" fmla="*/ 565078 h 2219218"/>
              <a:gd name="connsiteX3" fmla="*/ 0 w 2508274"/>
              <a:gd name="connsiteY3" fmla="*/ 0 h 2219218"/>
            </a:gdLst>
            <a:ahLst/>
            <a:cxnLst>
              <a:cxn ang="0">
                <a:pos x="connsiteX0" y="connsiteY0"/>
              </a:cxn>
              <a:cxn ang="0">
                <a:pos x="connsiteX1" y="connsiteY1"/>
              </a:cxn>
              <a:cxn ang="0">
                <a:pos x="connsiteX2" y="connsiteY2"/>
              </a:cxn>
              <a:cxn ang="0">
                <a:pos x="connsiteX3" y="connsiteY3"/>
              </a:cxn>
            </a:cxnLst>
            <a:rect l="l" t="t" r="r" b="b"/>
            <a:pathLst>
              <a:path w="2508274" h="2219218">
                <a:moveTo>
                  <a:pt x="544530" y="2219218"/>
                </a:moveTo>
                <a:cubicBezTo>
                  <a:pt x="1302249" y="1976919"/>
                  <a:pt x="2059969" y="1734620"/>
                  <a:pt x="2332234" y="1458930"/>
                </a:cubicBezTo>
                <a:cubicBezTo>
                  <a:pt x="2604499" y="1183240"/>
                  <a:pt x="2566827" y="808233"/>
                  <a:pt x="2178121" y="565078"/>
                </a:cubicBezTo>
                <a:cubicBezTo>
                  <a:pt x="1789415" y="321923"/>
                  <a:pt x="0" y="0"/>
                  <a:pt x="0"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7" name="Freeform 236"/>
          <p:cNvSpPr/>
          <p:nvPr/>
        </p:nvSpPr>
        <p:spPr>
          <a:xfrm>
            <a:off x="6729573" y="1777429"/>
            <a:ext cx="1633591" cy="216122"/>
          </a:xfrm>
          <a:custGeom>
            <a:avLst/>
            <a:gdLst>
              <a:gd name="connsiteX0" fmla="*/ 0 w 1633591"/>
              <a:gd name="connsiteY0" fmla="*/ 41097 h 216122"/>
              <a:gd name="connsiteX1" fmla="*/ 770562 w 1633591"/>
              <a:gd name="connsiteY1" fmla="*/ 215758 h 216122"/>
              <a:gd name="connsiteX2" fmla="*/ 1633591 w 1633591"/>
              <a:gd name="connsiteY2" fmla="*/ 0 h 216122"/>
            </a:gdLst>
            <a:ahLst/>
            <a:cxnLst>
              <a:cxn ang="0">
                <a:pos x="connsiteX0" y="connsiteY0"/>
              </a:cxn>
              <a:cxn ang="0">
                <a:pos x="connsiteX1" y="connsiteY1"/>
              </a:cxn>
              <a:cxn ang="0">
                <a:pos x="connsiteX2" y="connsiteY2"/>
              </a:cxn>
            </a:cxnLst>
            <a:rect l="l" t="t" r="r" b="b"/>
            <a:pathLst>
              <a:path w="1633591" h="216122">
                <a:moveTo>
                  <a:pt x="0" y="41097"/>
                </a:moveTo>
                <a:cubicBezTo>
                  <a:pt x="249148" y="131852"/>
                  <a:pt x="498297" y="222607"/>
                  <a:pt x="770562" y="215758"/>
                </a:cubicBezTo>
                <a:cubicBezTo>
                  <a:pt x="1042827" y="208909"/>
                  <a:pt x="1338209" y="104454"/>
                  <a:pt x="1633591"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8" name="Freeform 237"/>
          <p:cNvSpPr/>
          <p:nvPr/>
        </p:nvSpPr>
        <p:spPr>
          <a:xfrm>
            <a:off x="7426797" y="4839128"/>
            <a:ext cx="330192" cy="1243173"/>
          </a:xfrm>
          <a:custGeom>
            <a:avLst/>
            <a:gdLst>
              <a:gd name="connsiteX0" fmla="*/ 21967 w 330192"/>
              <a:gd name="connsiteY0" fmla="*/ 0 h 1243173"/>
              <a:gd name="connsiteX1" fmla="*/ 32241 w 330192"/>
              <a:gd name="connsiteY1" fmla="*/ 1027416 h 1243173"/>
              <a:gd name="connsiteX2" fmla="*/ 330192 w 330192"/>
              <a:gd name="connsiteY2" fmla="*/ 1243173 h 1243173"/>
            </a:gdLst>
            <a:ahLst/>
            <a:cxnLst>
              <a:cxn ang="0">
                <a:pos x="connsiteX0" y="connsiteY0"/>
              </a:cxn>
              <a:cxn ang="0">
                <a:pos x="connsiteX1" y="connsiteY1"/>
              </a:cxn>
              <a:cxn ang="0">
                <a:pos x="connsiteX2" y="connsiteY2"/>
              </a:cxn>
            </a:cxnLst>
            <a:rect l="l" t="t" r="r" b="b"/>
            <a:pathLst>
              <a:path w="330192" h="1243173">
                <a:moveTo>
                  <a:pt x="21967" y="0"/>
                </a:moveTo>
                <a:cubicBezTo>
                  <a:pt x="1418" y="410110"/>
                  <a:pt x="-19130" y="820221"/>
                  <a:pt x="32241" y="1027416"/>
                </a:cubicBezTo>
                <a:cubicBezTo>
                  <a:pt x="83612" y="1234611"/>
                  <a:pt x="330192" y="1243173"/>
                  <a:pt x="330192" y="1243173"/>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TextBox 106">
            <a:extLst>
              <a:ext uri="{FF2B5EF4-FFF2-40B4-BE49-F238E27FC236}">
                <a16:creationId xmlns:a16="http://schemas.microsoft.com/office/drawing/2014/main" id="{25287FB0-DB52-C345-909B-73755484AA80}"/>
              </a:ext>
            </a:extLst>
          </p:cNvPr>
          <p:cNvSpPr txBox="1"/>
          <p:nvPr/>
        </p:nvSpPr>
        <p:spPr>
          <a:xfrm>
            <a:off x="76234" y="3483320"/>
            <a:ext cx="1589357" cy="3600986"/>
          </a:xfrm>
          <a:prstGeom prst="rect">
            <a:avLst/>
          </a:prstGeom>
          <a:solidFill>
            <a:schemeClr val="bg1"/>
          </a:solidFill>
          <a:ln>
            <a:solidFill>
              <a:srgbClr val="0070C0"/>
            </a:solidFill>
          </a:ln>
        </p:spPr>
        <p:txBody>
          <a:bodyPr wrap="square" rtlCol="0">
            <a:spAutoFit/>
          </a:bodyPr>
          <a:lstStyle/>
          <a:p>
            <a:r>
              <a:rPr lang="en-US" b="1" dirty="0">
                <a:solidFill>
                  <a:schemeClr val="accent1"/>
                </a:solidFill>
              </a:rPr>
              <a:t>Your first task </a:t>
            </a:r>
            <a:r>
              <a:rPr lang="en-US" dirty="0">
                <a:solidFill>
                  <a:schemeClr val="accent1"/>
                </a:solidFill>
              </a:rPr>
              <a:t>is to identify the most important </a:t>
            </a:r>
          </a:p>
          <a:p>
            <a:r>
              <a:rPr lang="en-US" dirty="0">
                <a:solidFill>
                  <a:schemeClr val="accent1"/>
                </a:solidFill>
              </a:rPr>
              <a:t>Mega Trends &amp; Economic Drivers and list them here with the most important at the top as a TOPIC</a:t>
            </a:r>
          </a:p>
          <a:p>
            <a:endParaRPr lang="en-US" sz="1200" dirty="0">
              <a:solidFill>
                <a:schemeClr val="accent1"/>
              </a:solidFill>
            </a:endParaRPr>
          </a:p>
        </p:txBody>
      </p:sp>
      <p:sp>
        <p:nvSpPr>
          <p:cNvPr id="3" name="Left Arrow 2">
            <a:extLst>
              <a:ext uri="{FF2B5EF4-FFF2-40B4-BE49-F238E27FC236}">
                <a16:creationId xmlns:a16="http://schemas.microsoft.com/office/drawing/2014/main" id="{4AA8DDA8-AB65-2D4E-9A7C-58A1C1D92B10}"/>
              </a:ext>
            </a:extLst>
          </p:cNvPr>
          <p:cNvSpPr/>
          <p:nvPr/>
        </p:nvSpPr>
        <p:spPr>
          <a:xfrm>
            <a:off x="2092026" y="2526404"/>
            <a:ext cx="370186" cy="216796"/>
          </a:xfrm>
          <a:prstGeom prst="lef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Left Arrow 110">
            <a:extLst>
              <a:ext uri="{FF2B5EF4-FFF2-40B4-BE49-F238E27FC236}">
                <a16:creationId xmlns:a16="http://schemas.microsoft.com/office/drawing/2014/main" id="{3B928BF9-62B4-7B42-B612-DA61D8803B27}"/>
              </a:ext>
            </a:extLst>
          </p:cNvPr>
          <p:cNvSpPr/>
          <p:nvPr/>
        </p:nvSpPr>
        <p:spPr>
          <a:xfrm rot="5400000">
            <a:off x="911008" y="3276291"/>
            <a:ext cx="370186" cy="216796"/>
          </a:xfrm>
          <a:prstGeom prst="leftArrow">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TextBox 111">
            <a:extLst>
              <a:ext uri="{FF2B5EF4-FFF2-40B4-BE49-F238E27FC236}">
                <a16:creationId xmlns:a16="http://schemas.microsoft.com/office/drawing/2014/main" id="{84467FFA-2FC8-304B-921E-56AA0A9F8646}"/>
              </a:ext>
            </a:extLst>
          </p:cNvPr>
          <p:cNvSpPr txBox="1"/>
          <p:nvPr/>
        </p:nvSpPr>
        <p:spPr>
          <a:xfrm>
            <a:off x="4110942" y="3493886"/>
            <a:ext cx="3404186" cy="1477328"/>
          </a:xfrm>
          <a:prstGeom prst="rect">
            <a:avLst/>
          </a:prstGeom>
          <a:solidFill>
            <a:schemeClr val="bg1"/>
          </a:solidFill>
          <a:ln>
            <a:solidFill>
              <a:srgbClr val="FF0000"/>
            </a:solidFill>
          </a:ln>
        </p:spPr>
        <p:txBody>
          <a:bodyPr wrap="square" rtlCol="0">
            <a:spAutoFit/>
          </a:bodyPr>
          <a:lstStyle/>
          <a:p>
            <a:r>
              <a:rPr lang="en-US" b="1" dirty="0">
                <a:solidFill>
                  <a:srgbClr val="FF0000"/>
                </a:solidFill>
              </a:rPr>
              <a:t>Your third task </a:t>
            </a:r>
            <a:r>
              <a:rPr lang="en-US" dirty="0">
                <a:solidFill>
                  <a:srgbClr val="FF0000"/>
                </a:solidFill>
              </a:rPr>
              <a:t>is to define any symbiotic relationships between the trends that foster exponential change manifesting as S-curve adoption patterns</a:t>
            </a:r>
          </a:p>
        </p:txBody>
      </p:sp>
      <p:sp>
        <p:nvSpPr>
          <p:cNvPr id="113" name="TextBox 112">
            <a:extLst>
              <a:ext uri="{FF2B5EF4-FFF2-40B4-BE49-F238E27FC236}">
                <a16:creationId xmlns:a16="http://schemas.microsoft.com/office/drawing/2014/main" id="{57055699-8F91-6B4C-A17C-462CCE0863D0}"/>
              </a:ext>
            </a:extLst>
          </p:cNvPr>
          <p:cNvSpPr txBox="1"/>
          <p:nvPr/>
        </p:nvSpPr>
        <p:spPr>
          <a:xfrm>
            <a:off x="8167307" y="3866217"/>
            <a:ext cx="3404186" cy="2308324"/>
          </a:xfrm>
          <a:prstGeom prst="rect">
            <a:avLst/>
          </a:prstGeom>
          <a:solidFill>
            <a:schemeClr val="bg1"/>
          </a:solidFill>
          <a:ln>
            <a:solidFill>
              <a:srgbClr val="FF0000"/>
            </a:solidFill>
          </a:ln>
        </p:spPr>
        <p:txBody>
          <a:bodyPr wrap="square" rtlCol="0">
            <a:spAutoFit/>
          </a:bodyPr>
          <a:lstStyle/>
          <a:p>
            <a:r>
              <a:rPr lang="en-US" b="1" dirty="0">
                <a:solidFill>
                  <a:srgbClr val="FF0000"/>
                </a:solidFill>
              </a:rPr>
              <a:t>Your fourth task </a:t>
            </a:r>
            <a:r>
              <a:rPr lang="en-US" dirty="0">
                <a:solidFill>
                  <a:srgbClr val="FF0000"/>
                </a:solidFill>
              </a:rPr>
              <a:t>is to identify the tipping  point where things will never be quite the same again, as a direct consequence of these converging dynamics impacting the relationships of people, things (IoT), systems, sectors, economies &amp; the eco-system itself  </a:t>
            </a:r>
          </a:p>
        </p:txBody>
      </p:sp>
      <p:sp>
        <p:nvSpPr>
          <p:cNvPr id="117" name="TextBox 116">
            <a:extLst>
              <a:ext uri="{FF2B5EF4-FFF2-40B4-BE49-F238E27FC236}">
                <a16:creationId xmlns:a16="http://schemas.microsoft.com/office/drawing/2014/main" id="{65328B3F-7CD6-8C4C-A055-9433CD4897C2}"/>
              </a:ext>
            </a:extLst>
          </p:cNvPr>
          <p:cNvSpPr txBox="1"/>
          <p:nvPr/>
        </p:nvSpPr>
        <p:spPr>
          <a:xfrm>
            <a:off x="3538405" y="3636540"/>
            <a:ext cx="624108" cy="276999"/>
          </a:xfrm>
          <a:prstGeom prst="rect">
            <a:avLst/>
          </a:prstGeom>
          <a:noFill/>
        </p:spPr>
        <p:txBody>
          <a:bodyPr wrap="square" rtlCol="0">
            <a:spAutoFit/>
          </a:bodyPr>
          <a:lstStyle/>
          <a:p>
            <a:r>
              <a:rPr lang="en-US" sz="1200" dirty="0">
                <a:solidFill>
                  <a:srgbClr val="FF0000"/>
                </a:solidFill>
              </a:rPr>
              <a:t>?????</a:t>
            </a:r>
          </a:p>
        </p:txBody>
      </p:sp>
      <p:sp>
        <p:nvSpPr>
          <p:cNvPr id="118" name="Left Arrow 117">
            <a:extLst>
              <a:ext uri="{FF2B5EF4-FFF2-40B4-BE49-F238E27FC236}">
                <a16:creationId xmlns:a16="http://schemas.microsoft.com/office/drawing/2014/main" id="{2F7CAE92-AB22-C841-AF14-01EEAA7CC9CE}"/>
              </a:ext>
            </a:extLst>
          </p:cNvPr>
          <p:cNvSpPr/>
          <p:nvPr/>
        </p:nvSpPr>
        <p:spPr>
          <a:xfrm rot="16200000">
            <a:off x="7700955" y="5712994"/>
            <a:ext cx="370186" cy="216796"/>
          </a:xfrm>
          <a:prstGeom prst="lef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543431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2" name="Straight Connector 31"/>
          <p:cNvCxnSpPr/>
          <p:nvPr/>
        </p:nvCxnSpPr>
        <p:spPr>
          <a:xfrm flipH="1">
            <a:off x="-10912" y="600468"/>
            <a:ext cx="8319542" cy="2364874"/>
          </a:xfrm>
          <a:prstGeom prst="line">
            <a:avLst/>
          </a:prstGeom>
          <a:ln w="28575">
            <a:solidFill>
              <a:srgbClr val="B09B7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61497" y="1372327"/>
            <a:ext cx="1626629" cy="1015663"/>
          </a:xfrm>
          <a:prstGeom prst="rect">
            <a:avLst/>
          </a:prstGeom>
          <a:noFill/>
        </p:spPr>
        <p:txBody>
          <a:bodyPr wrap="square" rtlCol="0">
            <a:spAutoFit/>
          </a:bodyPr>
          <a:lstStyle/>
          <a:p>
            <a:r>
              <a:rPr lang="en-US" b="1" dirty="0"/>
              <a:t>Today</a:t>
            </a:r>
          </a:p>
          <a:p>
            <a:r>
              <a:rPr lang="en-US" sz="1400" dirty="0"/>
              <a:t>Understood and/or embraced by the enterprise</a:t>
            </a:r>
          </a:p>
        </p:txBody>
      </p:sp>
      <p:cxnSp>
        <p:nvCxnSpPr>
          <p:cNvPr id="116" name="Straight Connector 115"/>
          <p:cNvCxnSpPr/>
          <p:nvPr/>
        </p:nvCxnSpPr>
        <p:spPr>
          <a:xfrm flipH="1">
            <a:off x="1313276" y="2560662"/>
            <a:ext cx="41858" cy="4297338"/>
          </a:xfrm>
          <a:prstGeom prst="line">
            <a:avLst/>
          </a:prstGeom>
          <a:ln>
            <a:solidFill>
              <a:srgbClr val="B09B71"/>
            </a:solidFill>
            <a:prstDash val="dash"/>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183730" y="42439"/>
            <a:ext cx="3471837" cy="2062103"/>
          </a:xfrm>
          <a:prstGeom prst="rect">
            <a:avLst/>
          </a:prstGeom>
          <a:noFill/>
        </p:spPr>
        <p:txBody>
          <a:bodyPr wrap="square" rtlCol="0">
            <a:spAutoFit/>
          </a:bodyPr>
          <a:lstStyle/>
          <a:p>
            <a:r>
              <a:rPr lang="en-US" sz="4000" dirty="0">
                <a:latin typeface="+mj-lt"/>
                <a:ea typeface="+mj-ea"/>
                <a:cs typeface="+mj-cs"/>
              </a:rPr>
              <a:t>Smart City     </a:t>
            </a:r>
          </a:p>
          <a:p>
            <a:r>
              <a:rPr lang="en-US" sz="2400" dirty="0">
                <a:solidFill>
                  <a:srgbClr val="B09B71"/>
                </a:solidFill>
                <a:latin typeface="+mj-lt"/>
                <a:ea typeface="+mj-ea"/>
                <a:cs typeface="+mj-cs"/>
                <a:sym typeface="Helvetica Light"/>
              </a:rPr>
              <a:t>Key digital disruption that will impact all sectors</a:t>
            </a:r>
          </a:p>
          <a:p>
            <a:pPr algn="ctr"/>
            <a:endParaRPr lang="en-US" sz="4000" dirty="0">
              <a:latin typeface="+mj-lt"/>
              <a:ea typeface="+mj-ea"/>
              <a:cs typeface="+mj-cs"/>
            </a:endParaRPr>
          </a:p>
        </p:txBody>
      </p:sp>
      <p:sp>
        <p:nvSpPr>
          <p:cNvPr id="30" name="Oval 29"/>
          <p:cNvSpPr/>
          <p:nvPr/>
        </p:nvSpPr>
        <p:spPr>
          <a:xfrm>
            <a:off x="960389" y="3520244"/>
            <a:ext cx="247030" cy="188798"/>
          </a:xfrm>
          <a:prstGeom prst="ellipse">
            <a:avLst/>
          </a:prstGeom>
          <a:solidFill>
            <a:srgbClr val="B09B7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TextBox 76"/>
          <p:cNvSpPr txBox="1"/>
          <p:nvPr/>
        </p:nvSpPr>
        <p:spPr>
          <a:xfrm>
            <a:off x="12043" y="3458056"/>
            <a:ext cx="1077534" cy="461665"/>
          </a:xfrm>
          <a:prstGeom prst="rect">
            <a:avLst/>
          </a:prstGeom>
          <a:noFill/>
        </p:spPr>
        <p:txBody>
          <a:bodyPr wrap="square" rtlCol="0">
            <a:spAutoFit/>
          </a:bodyPr>
          <a:lstStyle/>
          <a:p>
            <a:r>
              <a:rPr lang="en-US" sz="1200" b="1" dirty="0">
                <a:solidFill>
                  <a:srgbClr val="B09B71"/>
                </a:solidFill>
              </a:rPr>
              <a:t>Enterprise Core systems</a:t>
            </a:r>
          </a:p>
        </p:txBody>
      </p:sp>
      <p:sp>
        <p:nvSpPr>
          <p:cNvPr id="129" name="TextBox 128"/>
          <p:cNvSpPr txBox="1"/>
          <p:nvPr/>
        </p:nvSpPr>
        <p:spPr>
          <a:xfrm>
            <a:off x="4635" y="4020324"/>
            <a:ext cx="1479476" cy="461665"/>
          </a:xfrm>
          <a:prstGeom prst="rect">
            <a:avLst/>
          </a:prstGeom>
          <a:noFill/>
        </p:spPr>
        <p:txBody>
          <a:bodyPr wrap="square" rtlCol="0">
            <a:spAutoFit/>
          </a:bodyPr>
          <a:lstStyle/>
          <a:p>
            <a:r>
              <a:rPr lang="en-US" sz="1200" b="1" dirty="0">
                <a:solidFill>
                  <a:srgbClr val="B09B71"/>
                </a:solidFill>
              </a:rPr>
              <a:t>Fledgling </a:t>
            </a:r>
          </a:p>
          <a:p>
            <a:r>
              <a:rPr lang="en-US" sz="1200" b="1" dirty="0">
                <a:solidFill>
                  <a:srgbClr val="B09B71"/>
                </a:solidFill>
              </a:rPr>
              <a:t>sharing Economy  </a:t>
            </a:r>
          </a:p>
        </p:txBody>
      </p:sp>
      <p:sp>
        <p:nvSpPr>
          <p:cNvPr id="130" name="TextBox 129"/>
          <p:cNvSpPr txBox="1"/>
          <p:nvPr/>
        </p:nvSpPr>
        <p:spPr>
          <a:xfrm>
            <a:off x="13662" y="6019375"/>
            <a:ext cx="1352170" cy="830997"/>
          </a:xfrm>
          <a:prstGeom prst="rect">
            <a:avLst/>
          </a:prstGeom>
          <a:noFill/>
        </p:spPr>
        <p:txBody>
          <a:bodyPr wrap="square" rtlCol="0">
            <a:spAutoFit/>
          </a:bodyPr>
          <a:lstStyle/>
          <a:p>
            <a:r>
              <a:rPr lang="en-US" sz="1200" b="1" dirty="0">
                <a:solidFill>
                  <a:srgbClr val="B09B71"/>
                </a:solidFill>
              </a:rPr>
              <a:t>Exponential growth of capacity or cost reduction</a:t>
            </a:r>
          </a:p>
        </p:txBody>
      </p:sp>
      <p:sp>
        <p:nvSpPr>
          <p:cNvPr id="131" name="TextBox 130"/>
          <p:cNvSpPr txBox="1"/>
          <p:nvPr/>
        </p:nvSpPr>
        <p:spPr>
          <a:xfrm>
            <a:off x="-340" y="4622638"/>
            <a:ext cx="1043359" cy="276999"/>
          </a:xfrm>
          <a:prstGeom prst="rect">
            <a:avLst/>
          </a:prstGeom>
          <a:noFill/>
        </p:spPr>
        <p:txBody>
          <a:bodyPr wrap="square" rtlCol="0">
            <a:spAutoFit/>
          </a:bodyPr>
          <a:lstStyle/>
          <a:p>
            <a:r>
              <a:rPr lang="en-US" sz="1200" b="1" dirty="0">
                <a:solidFill>
                  <a:srgbClr val="B09B71"/>
                </a:solidFill>
              </a:rPr>
              <a:t>Standards</a:t>
            </a:r>
          </a:p>
        </p:txBody>
      </p:sp>
      <p:sp>
        <p:nvSpPr>
          <p:cNvPr id="62" name="TextBox 61"/>
          <p:cNvSpPr txBox="1"/>
          <p:nvPr/>
        </p:nvSpPr>
        <p:spPr>
          <a:xfrm>
            <a:off x="9039" y="2896413"/>
            <a:ext cx="1316906" cy="461665"/>
          </a:xfrm>
          <a:prstGeom prst="rect">
            <a:avLst/>
          </a:prstGeom>
          <a:noFill/>
        </p:spPr>
        <p:txBody>
          <a:bodyPr wrap="square" rtlCol="0">
            <a:spAutoFit/>
          </a:bodyPr>
          <a:lstStyle/>
          <a:p>
            <a:r>
              <a:rPr lang="en-US" sz="1200" b="1" dirty="0">
                <a:solidFill>
                  <a:srgbClr val="B09B71"/>
                </a:solidFill>
              </a:rPr>
              <a:t>Business process automation</a:t>
            </a:r>
            <a:endParaRPr lang="en-US" sz="1200" dirty="0">
              <a:solidFill>
                <a:srgbClr val="B09B71"/>
              </a:solidFill>
            </a:endParaRPr>
          </a:p>
        </p:txBody>
      </p:sp>
      <p:sp>
        <p:nvSpPr>
          <p:cNvPr id="63" name="Oval 62"/>
          <p:cNvSpPr/>
          <p:nvPr/>
        </p:nvSpPr>
        <p:spPr>
          <a:xfrm>
            <a:off x="961625" y="3145878"/>
            <a:ext cx="247030" cy="188798"/>
          </a:xfrm>
          <a:prstGeom prst="ellipse">
            <a:avLst/>
          </a:prstGeom>
          <a:solidFill>
            <a:srgbClr val="B09B7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Oval 103"/>
          <p:cNvSpPr/>
          <p:nvPr/>
        </p:nvSpPr>
        <p:spPr>
          <a:xfrm>
            <a:off x="1397176" y="2960927"/>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Oval 120"/>
          <p:cNvSpPr/>
          <p:nvPr/>
        </p:nvSpPr>
        <p:spPr>
          <a:xfrm>
            <a:off x="4725929" y="1584193"/>
            <a:ext cx="1423688" cy="678293"/>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Oval 153"/>
          <p:cNvSpPr/>
          <p:nvPr/>
        </p:nvSpPr>
        <p:spPr>
          <a:xfrm>
            <a:off x="5617752" y="4436090"/>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Oval 154"/>
          <p:cNvSpPr/>
          <p:nvPr/>
        </p:nvSpPr>
        <p:spPr>
          <a:xfrm>
            <a:off x="3110793" y="2280796"/>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TextBox 158"/>
          <p:cNvSpPr txBox="1"/>
          <p:nvPr/>
        </p:nvSpPr>
        <p:spPr>
          <a:xfrm>
            <a:off x="3409587" y="2063983"/>
            <a:ext cx="1194555" cy="276999"/>
          </a:xfrm>
          <a:prstGeom prst="rect">
            <a:avLst/>
          </a:prstGeom>
          <a:noFill/>
        </p:spPr>
        <p:txBody>
          <a:bodyPr wrap="square" rtlCol="0">
            <a:spAutoFit/>
          </a:bodyPr>
          <a:lstStyle/>
          <a:p>
            <a:r>
              <a:rPr lang="en-US" sz="1200" dirty="0">
                <a:solidFill>
                  <a:srgbClr val="FF0000"/>
                </a:solidFill>
              </a:rPr>
              <a:t>Intelligent Bots</a:t>
            </a:r>
          </a:p>
        </p:txBody>
      </p:sp>
      <p:sp>
        <p:nvSpPr>
          <p:cNvPr id="176" name="TextBox 175"/>
          <p:cNvSpPr txBox="1"/>
          <p:nvPr/>
        </p:nvSpPr>
        <p:spPr>
          <a:xfrm>
            <a:off x="4899657" y="1763369"/>
            <a:ext cx="1293103" cy="307777"/>
          </a:xfrm>
          <a:prstGeom prst="rect">
            <a:avLst/>
          </a:prstGeom>
          <a:noFill/>
        </p:spPr>
        <p:txBody>
          <a:bodyPr wrap="square" rtlCol="0">
            <a:spAutoFit/>
          </a:bodyPr>
          <a:lstStyle/>
          <a:p>
            <a:r>
              <a:rPr lang="en-US" sz="1400" b="1" dirty="0">
                <a:solidFill>
                  <a:schemeClr val="bg1"/>
                </a:solidFill>
              </a:rPr>
              <a:t>Automation</a:t>
            </a:r>
          </a:p>
        </p:txBody>
      </p:sp>
      <p:sp>
        <p:nvSpPr>
          <p:cNvPr id="114" name="Oval 113"/>
          <p:cNvSpPr/>
          <p:nvPr/>
        </p:nvSpPr>
        <p:spPr>
          <a:xfrm>
            <a:off x="3675892" y="2998668"/>
            <a:ext cx="1423688" cy="678293"/>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TextBox 114"/>
          <p:cNvSpPr txBox="1"/>
          <p:nvPr/>
        </p:nvSpPr>
        <p:spPr>
          <a:xfrm>
            <a:off x="3830027" y="3178604"/>
            <a:ext cx="1293103" cy="307777"/>
          </a:xfrm>
          <a:prstGeom prst="rect">
            <a:avLst/>
          </a:prstGeom>
          <a:noFill/>
        </p:spPr>
        <p:txBody>
          <a:bodyPr wrap="square" rtlCol="0">
            <a:spAutoFit/>
          </a:bodyPr>
          <a:lstStyle/>
          <a:p>
            <a:r>
              <a:rPr lang="en-US" sz="1400" b="1" dirty="0">
                <a:solidFill>
                  <a:schemeClr val="bg1"/>
                </a:solidFill>
              </a:rPr>
              <a:t>Connectivity</a:t>
            </a:r>
          </a:p>
        </p:txBody>
      </p:sp>
      <p:sp>
        <p:nvSpPr>
          <p:cNvPr id="126" name="Oval 125"/>
          <p:cNvSpPr/>
          <p:nvPr/>
        </p:nvSpPr>
        <p:spPr>
          <a:xfrm>
            <a:off x="5611813" y="6119698"/>
            <a:ext cx="1423688" cy="678293"/>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TextBox 127"/>
          <p:cNvSpPr txBox="1"/>
          <p:nvPr/>
        </p:nvSpPr>
        <p:spPr>
          <a:xfrm>
            <a:off x="5883137" y="6197234"/>
            <a:ext cx="1293103" cy="523220"/>
          </a:xfrm>
          <a:prstGeom prst="rect">
            <a:avLst/>
          </a:prstGeom>
          <a:noFill/>
        </p:spPr>
        <p:txBody>
          <a:bodyPr wrap="square" rtlCol="0">
            <a:spAutoFit/>
          </a:bodyPr>
          <a:lstStyle/>
          <a:p>
            <a:r>
              <a:rPr lang="en-US" sz="1400" b="1" dirty="0">
                <a:solidFill>
                  <a:schemeClr val="bg1"/>
                </a:solidFill>
              </a:rPr>
              <a:t>S-Curve Adoption</a:t>
            </a:r>
          </a:p>
        </p:txBody>
      </p:sp>
      <p:sp>
        <p:nvSpPr>
          <p:cNvPr id="142" name="Oval 141"/>
          <p:cNvSpPr/>
          <p:nvPr/>
        </p:nvSpPr>
        <p:spPr>
          <a:xfrm>
            <a:off x="5864782" y="2797775"/>
            <a:ext cx="1423688" cy="678293"/>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TextBox 164"/>
          <p:cNvSpPr txBox="1"/>
          <p:nvPr/>
        </p:nvSpPr>
        <p:spPr>
          <a:xfrm>
            <a:off x="6018917" y="2977711"/>
            <a:ext cx="1293103" cy="307777"/>
          </a:xfrm>
          <a:prstGeom prst="rect">
            <a:avLst/>
          </a:prstGeom>
          <a:noFill/>
        </p:spPr>
        <p:txBody>
          <a:bodyPr wrap="square" rtlCol="0">
            <a:spAutoFit/>
          </a:bodyPr>
          <a:lstStyle/>
          <a:p>
            <a:r>
              <a:rPr lang="en-US" sz="1400" b="1" dirty="0">
                <a:solidFill>
                  <a:schemeClr val="bg1"/>
                </a:solidFill>
              </a:rPr>
              <a:t>Convergence</a:t>
            </a:r>
          </a:p>
        </p:txBody>
      </p:sp>
      <p:sp>
        <p:nvSpPr>
          <p:cNvPr id="170" name="Oval 169"/>
          <p:cNvSpPr/>
          <p:nvPr/>
        </p:nvSpPr>
        <p:spPr>
          <a:xfrm>
            <a:off x="9836939" y="1715238"/>
            <a:ext cx="1423688" cy="678293"/>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1" name="TextBox 170"/>
          <p:cNvSpPr txBox="1"/>
          <p:nvPr/>
        </p:nvSpPr>
        <p:spPr>
          <a:xfrm>
            <a:off x="9899470" y="1795197"/>
            <a:ext cx="1293103" cy="523220"/>
          </a:xfrm>
          <a:prstGeom prst="rect">
            <a:avLst/>
          </a:prstGeom>
          <a:noFill/>
        </p:spPr>
        <p:txBody>
          <a:bodyPr wrap="square" rtlCol="0">
            <a:spAutoFit/>
          </a:bodyPr>
          <a:lstStyle/>
          <a:p>
            <a:pPr algn="ctr"/>
            <a:r>
              <a:rPr lang="en-US" sz="1400" b="1" dirty="0">
                <a:solidFill>
                  <a:schemeClr val="bg1"/>
                </a:solidFill>
              </a:rPr>
              <a:t>Digital</a:t>
            </a:r>
          </a:p>
          <a:p>
            <a:pPr algn="ctr"/>
            <a:r>
              <a:rPr lang="en-US" sz="1400" b="1" dirty="0">
                <a:solidFill>
                  <a:schemeClr val="bg1"/>
                </a:solidFill>
              </a:rPr>
              <a:t>Economies</a:t>
            </a:r>
          </a:p>
        </p:txBody>
      </p:sp>
      <p:sp>
        <p:nvSpPr>
          <p:cNvPr id="172" name="Oval 171"/>
          <p:cNvSpPr/>
          <p:nvPr/>
        </p:nvSpPr>
        <p:spPr>
          <a:xfrm>
            <a:off x="7008681" y="4496150"/>
            <a:ext cx="1423688" cy="678293"/>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TextBox 172"/>
          <p:cNvSpPr txBox="1"/>
          <p:nvPr/>
        </p:nvSpPr>
        <p:spPr>
          <a:xfrm>
            <a:off x="7281293" y="4700658"/>
            <a:ext cx="1293103" cy="307777"/>
          </a:xfrm>
          <a:prstGeom prst="rect">
            <a:avLst/>
          </a:prstGeom>
          <a:noFill/>
        </p:spPr>
        <p:txBody>
          <a:bodyPr wrap="square" rtlCol="0">
            <a:spAutoFit/>
          </a:bodyPr>
          <a:lstStyle/>
          <a:p>
            <a:r>
              <a:rPr lang="en-US" sz="1400" b="1" dirty="0">
                <a:solidFill>
                  <a:schemeClr val="bg1"/>
                </a:solidFill>
              </a:rPr>
              <a:t>Crowds</a:t>
            </a:r>
          </a:p>
        </p:txBody>
      </p:sp>
      <p:sp>
        <p:nvSpPr>
          <p:cNvPr id="174" name="Oval 173"/>
          <p:cNvSpPr/>
          <p:nvPr/>
        </p:nvSpPr>
        <p:spPr>
          <a:xfrm>
            <a:off x="9624724" y="3045166"/>
            <a:ext cx="1423688" cy="678293"/>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5" name="TextBox 174"/>
          <p:cNvSpPr txBox="1"/>
          <p:nvPr/>
        </p:nvSpPr>
        <p:spPr>
          <a:xfrm>
            <a:off x="9673278" y="3229031"/>
            <a:ext cx="1682946" cy="307777"/>
          </a:xfrm>
          <a:prstGeom prst="rect">
            <a:avLst/>
          </a:prstGeom>
          <a:noFill/>
        </p:spPr>
        <p:txBody>
          <a:bodyPr wrap="square" rtlCol="0">
            <a:spAutoFit/>
          </a:bodyPr>
          <a:lstStyle/>
          <a:p>
            <a:r>
              <a:rPr lang="en-US" sz="1400" b="1" dirty="0">
                <a:solidFill>
                  <a:schemeClr val="bg1"/>
                </a:solidFill>
              </a:rPr>
              <a:t>commoditization</a:t>
            </a:r>
          </a:p>
        </p:txBody>
      </p:sp>
      <p:sp>
        <p:nvSpPr>
          <p:cNvPr id="177" name="Oval 176"/>
          <p:cNvSpPr/>
          <p:nvPr/>
        </p:nvSpPr>
        <p:spPr>
          <a:xfrm>
            <a:off x="8385359" y="5826500"/>
            <a:ext cx="1423688" cy="678293"/>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8" name="TextBox 177"/>
          <p:cNvSpPr txBox="1"/>
          <p:nvPr/>
        </p:nvSpPr>
        <p:spPr>
          <a:xfrm>
            <a:off x="8539494" y="6006436"/>
            <a:ext cx="1293103" cy="307777"/>
          </a:xfrm>
          <a:prstGeom prst="rect">
            <a:avLst/>
          </a:prstGeom>
          <a:noFill/>
        </p:spPr>
        <p:txBody>
          <a:bodyPr wrap="square" rtlCol="0">
            <a:spAutoFit/>
          </a:bodyPr>
          <a:lstStyle/>
          <a:p>
            <a:r>
              <a:rPr lang="en-US" sz="1400" b="1" dirty="0">
                <a:solidFill>
                  <a:schemeClr val="bg1"/>
                </a:solidFill>
              </a:rPr>
              <a:t>Sentiment</a:t>
            </a:r>
          </a:p>
        </p:txBody>
      </p:sp>
      <p:sp>
        <p:nvSpPr>
          <p:cNvPr id="179" name="Oval 178"/>
          <p:cNvSpPr/>
          <p:nvPr/>
        </p:nvSpPr>
        <p:spPr>
          <a:xfrm>
            <a:off x="4295125" y="3846565"/>
            <a:ext cx="1423688" cy="678293"/>
          </a:xfrm>
          <a:prstGeom prst="ellipse">
            <a:avLst/>
          </a:prstGeom>
          <a:solidFill>
            <a:srgbClr val="B09B7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0" name="TextBox 179"/>
          <p:cNvSpPr txBox="1"/>
          <p:nvPr/>
        </p:nvSpPr>
        <p:spPr>
          <a:xfrm>
            <a:off x="4461251" y="4022082"/>
            <a:ext cx="1293103" cy="307777"/>
          </a:xfrm>
          <a:prstGeom prst="rect">
            <a:avLst/>
          </a:prstGeom>
          <a:noFill/>
        </p:spPr>
        <p:txBody>
          <a:bodyPr wrap="square" rtlCol="0">
            <a:spAutoFit/>
          </a:bodyPr>
          <a:lstStyle/>
          <a:p>
            <a:r>
              <a:rPr lang="en-US" sz="1400" b="1" dirty="0">
                <a:solidFill>
                  <a:schemeClr val="bg1"/>
                </a:solidFill>
              </a:rPr>
              <a:t>Governance</a:t>
            </a:r>
          </a:p>
        </p:txBody>
      </p:sp>
      <p:sp>
        <p:nvSpPr>
          <p:cNvPr id="186" name="TextBox 185"/>
          <p:cNvSpPr txBox="1"/>
          <p:nvPr/>
        </p:nvSpPr>
        <p:spPr>
          <a:xfrm>
            <a:off x="2965167" y="2477569"/>
            <a:ext cx="1366184" cy="287402"/>
          </a:xfrm>
          <a:prstGeom prst="rect">
            <a:avLst/>
          </a:prstGeom>
          <a:noFill/>
          <a:ln>
            <a:noFill/>
          </a:ln>
        </p:spPr>
        <p:txBody>
          <a:bodyPr wrap="square" rtlCol="0">
            <a:spAutoFit/>
          </a:bodyPr>
          <a:lstStyle/>
          <a:p>
            <a:r>
              <a:rPr lang="en-US" sz="1200" dirty="0">
                <a:solidFill>
                  <a:srgbClr val="FF0000"/>
                </a:solidFill>
              </a:rPr>
              <a:t>Machine-learning</a:t>
            </a:r>
          </a:p>
        </p:txBody>
      </p:sp>
      <p:sp>
        <p:nvSpPr>
          <p:cNvPr id="192" name="TextBox 191"/>
          <p:cNvSpPr txBox="1"/>
          <p:nvPr/>
        </p:nvSpPr>
        <p:spPr>
          <a:xfrm>
            <a:off x="2854573" y="2161658"/>
            <a:ext cx="397365" cy="276999"/>
          </a:xfrm>
          <a:prstGeom prst="rect">
            <a:avLst/>
          </a:prstGeom>
          <a:noFill/>
        </p:spPr>
        <p:txBody>
          <a:bodyPr wrap="square" rtlCol="0">
            <a:spAutoFit/>
          </a:bodyPr>
          <a:lstStyle/>
          <a:p>
            <a:r>
              <a:rPr lang="en-US" sz="1200">
                <a:solidFill>
                  <a:srgbClr val="FF0000"/>
                </a:solidFill>
              </a:rPr>
              <a:t>AI</a:t>
            </a:r>
            <a:endParaRPr lang="en-US" sz="1200" dirty="0">
              <a:solidFill>
                <a:srgbClr val="FF0000"/>
              </a:solidFill>
            </a:endParaRPr>
          </a:p>
        </p:txBody>
      </p:sp>
      <p:sp>
        <p:nvSpPr>
          <p:cNvPr id="193" name="TextBox 192"/>
          <p:cNvSpPr txBox="1"/>
          <p:nvPr/>
        </p:nvSpPr>
        <p:spPr>
          <a:xfrm>
            <a:off x="1417332" y="2469594"/>
            <a:ext cx="1439059" cy="461665"/>
          </a:xfrm>
          <a:prstGeom prst="rect">
            <a:avLst/>
          </a:prstGeom>
          <a:noFill/>
        </p:spPr>
        <p:txBody>
          <a:bodyPr wrap="square" rtlCol="0">
            <a:spAutoFit/>
          </a:bodyPr>
          <a:lstStyle/>
          <a:p>
            <a:r>
              <a:rPr lang="en-US" sz="1200" dirty="0">
                <a:solidFill>
                  <a:srgbClr val="FF0000"/>
                </a:solidFill>
              </a:rPr>
              <a:t>Multi system/party process automation</a:t>
            </a:r>
          </a:p>
        </p:txBody>
      </p:sp>
      <p:sp>
        <p:nvSpPr>
          <p:cNvPr id="194" name="TextBox 193"/>
          <p:cNvSpPr txBox="1"/>
          <p:nvPr/>
        </p:nvSpPr>
        <p:spPr>
          <a:xfrm>
            <a:off x="1386630" y="3430918"/>
            <a:ext cx="814674" cy="461665"/>
          </a:xfrm>
          <a:prstGeom prst="rect">
            <a:avLst/>
          </a:prstGeom>
          <a:noFill/>
        </p:spPr>
        <p:txBody>
          <a:bodyPr wrap="square" rtlCol="0">
            <a:spAutoFit/>
          </a:bodyPr>
          <a:lstStyle/>
          <a:p>
            <a:r>
              <a:rPr lang="en-US" sz="1200" dirty="0">
                <a:solidFill>
                  <a:srgbClr val="FF0000"/>
                </a:solidFill>
              </a:rPr>
              <a:t>Suppliers systems</a:t>
            </a:r>
          </a:p>
        </p:txBody>
      </p:sp>
      <p:sp>
        <p:nvSpPr>
          <p:cNvPr id="195" name="TextBox 194"/>
          <p:cNvSpPr txBox="1"/>
          <p:nvPr/>
        </p:nvSpPr>
        <p:spPr>
          <a:xfrm>
            <a:off x="6200595" y="1150363"/>
            <a:ext cx="1128255" cy="276999"/>
          </a:xfrm>
          <a:prstGeom prst="rect">
            <a:avLst/>
          </a:prstGeom>
          <a:noFill/>
        </p:spPr>
        <p:txBody>
          <a:bodyPr wrap="square" rtlCol="0">
            <a:spAutoFit/>
          </a:bodyPr>
          <a:lstStyle/>
          <a:p>
            <a:r>
              <a:rPr lang="en-US" sz="1200" dirty="0">
                <a:solidFill>
                  <a:srgbClr val="FF0000"/>
                </a:solidFill>
              </a:rPr>
              <a:t>Quantum logic </a:t>
            </a:r>
          </a:p>
        </p:txBody>
      </p:sp>
      <p:sp>
        <p:nvSpPr>
          <p:cNvPr id="196" name="TextBox 195"/>
          <p:cNvSpPr txBox="1"/>
          <p:nvPr/>
        </p:nvSpPr>
        <p:spPr>
          <a:xfrm>
            <a:off x="1324033" y="4783493"/>
            <a:ext cx="942231" cy="461665"/>
          </a:xfrm>
          <a:prstGeom prst="rect">
            <a:avLst/>
          </a:prstGeom>
          <a:noFill/>
        </p:spPr>
        <p:txBody>
          <a:bodyPr wrap="square" rtlCol="0">
            <a:spAutoFit/>
          </a:bodyPr>
          <a:lstStyle/>
          <a:p>
            <a:r>
              <a:rPr lang="en-US" sz="1200" dirty="0">
                <a:solidFill>
                  <a:srgbClr val="FF0000"/>
                </a:solidFill>
              </a:rPr>
              <a:t>Business agreements</a:t>
            </a:r>
          </a:p>
        </p:txBody>
      </p:sp>
      <p:sp>
        <p:nvSpPr>
          <p:cNvPr id="197" name="TextBox 196"/>
          <p:cNvSpPr txBox="1"/>
          <p:nvPr/>
        </p:nvSpPr>
        <p:spPr>
          <a:xfrm>
            <a:off x="3231892" y="3152261"/>
            <a:ext cx="459964" cy="276999"/>
          </a:xfrm>
          <a:prstGeom prst="rect">
            <a:avLst/>
          </a:prstGeom>
          <a:noFill/>
        </p:spPr>
        <p:txBody>
          <a:bodyPr wrap="square" rtlCol="0">
            <a:spAutoFit/>
          </a:bodyPr>
          <a:lstStyle/>
          <a:p>
            <a:r>
              <a:rPr lang="en-US" sz="1200">
                <a:solidFill>
                  <a:srgbClr val="FF0000"/>
                </a:solidFill>
              </a:rPr>
              <a:t>IOT</a:t>
            </a:r>
            <a:endParaRPr lang="en-US" sz="1200" dirty="0">
              <a:solidFill>
                <a:srgbClr val="FF0000"/>
              </a:solidFill>
            </a:endParaRPr>
          </a:p>
        </p:txBody>
      </p:sp>
      <p:sp>
        <p:nvSpPr>
          <p:cNvPr id="198" name="TextBox 197"/>
          <p:cNvSpPr txBox="1"/>
          <p:nvPr/>
        </p:nvSpPr>
        <p:spPr>
          <a:xfrm>
            <a:off x="1999966" y="3116737"/>
            <a:ext cx="1335784" cy="276999"/>
          </a:xfrm>
          <a:prstGeom prst="rect">
            <a:avLst/>
          </a:prstGeom>
          <a:noFill/>
        </p:spPr>
        <p:txBody>
          <a:bodyPr wrap="square" rtlCol="0">
            <a:spAutoFit/>
          </a:bodyPr>
          <a:lstStyle/>
          <a:p>
            <a:r>
              <a:rPr lang="en-US" sz="1200">
                <a:solidFill>
                  <a:srgbClr val="FF0000"/>
                </a:solidFill>
              </a:rPr>
              <a:t>Customer devices</a:t>
            </a:r>
            <a:endParaRPr lang="en-US" sz="1200" dirty="0">
              <a:solidFill>
                <a:srgbClr val="FF0000"/>
              </a:solidFill>
            </a:endParaRPr>
          </a:p>
        </p:txBody>
      </p:sp>
      <p:sp>
        <p:nvSpPr>
          <p:cNvPr id="199" name="Oval 198"/>
          <p:cNvSpPr/>
          <p:nvPr/>
        </p:nvSpPr>
        <p:spPr>
          <a:xfrm>
            <a:off x="4423449" y="2276677"/>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0" name="Oval 199"/>
          <p:cNvSpPr/>
          <p:nvPr/>
        </p:nvSpPr>
        <p:spPr>
          <a:xfrm>
            <a:off x="4155560" y="1802376"/>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1" name="Oval 200"/>
          <p:cNvSpPr/>
          <p:nvPr/>
        </p:nvSpPr>
        <p:spPr>
          <a:xfrm>
            <a:off x="6125785" y="1423184"/>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2" name="Oval 201"/>
          <p:cNvSpPr/>
          <p:nvPr/>
        </p:nvSpPr>
        <p:spPr>
          <a:xfrm>
            <a:off x="2448334" y="3337814"/>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3" name="Oval 202"/>
          <p:cNvSpPr/>
          <p:nvPr/>
        </p:nvSpPr>
        <p:spPr>
          <a:xfrm>
            <a:off x="3218739" y="3372901"/>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4" name="Oval 203"/>
          <p:cNvSpPr/>
          <p:nvPr/>
        </p:nvSpPr>
        <p:spPr>
          <a:xfrm>
            <a:off x="1441852" y="4012467"/>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 name="Oval 204"/>
          <p:cNvSpPr/>
          <p:nvPr/>
        </p:nvSpPr>
        <p:spPr>
          <a:xfrm>
            <a:off x="1793967" y="3314762"/>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 name="TextBox 205"/>
          <p:cNvSpPr txBox="1"/>
          <p:nvPr/>
        </p:nvSpPr>
        <p:spPr>
          <a:xfrm>
            <a:off x="3053255" y="5027073"/>
            <a:ext cx="929921" cy="276999"/>
          </a:xfrm>
          <a:prstGeom prst="rect">
            <a:avLst/>
          </a:prstGeom>
          <a:noFill/>
        </p:spPr>
        <p:txBody>
          <a:bodyPr wrap="square" rtlCol="0">
            <a:spAutoFit/>
          </a:bodyPr>
          <a:lstStyle/>
          <a:p>
            <a:r>
              <a:rPr lang="en-US" sz="1200">
                <a:solidFill>
                  <a:srgbClr val="FF0000"/>
                </a:solidFill>
              </a:rPr>
              <a:t>Regulations</a:t>
            </a:r>
            <a:endParaRPr lang="en-US" sz="1200" dirty="0">
              <a:solidFill>
                <a:srgbClr val="FF0000"/>
              </a:solidFill>
            </a:endParaRPr>
          </a:p>
        </p:txBody>
      </p:sp>
      <p:sp>
        <p:nvSpPr>
          <p:cNvPr id="207" name="TextBox 206"/>
          <p:cNvSpPr txBox="1"/>
          <p:nvPr/>
        </p:nvSpPr>
        <p:spPr>
          <a:xfrm>
            <a:off x="3110793" y="4330401"/>
            <a:ext cx="1190022" cy="276999"/>
          </a:xfrm>
          <a:prstGeom prst="rect">
            <a:avLst/>
          </a:prstGeom>
          <a:noFill/>
        </p:spPr>
        <p:txBody>
          <a:bodyPr wrap="square" rtlCol="0">
            <a:spAutoFit/>
          </a:bodyPr>
          <a:lstStyle/>
          <a:p>
            <a:r>
              <a:rPr lang="en-US" sz="1200" dirty="0">
                <a:solidFill>
                  <a:srgbClr val="FF0000"/>
                </a:solidFill>
              </a:rPr>
              <a:t>Digital contracts</a:t>
            </a:r>
          </a:p>
        </p:txBody>
      </p:sp>
      <p:sp>
        <p:nvSpPr>
          <p:cNvPr id="208" name="TextBox 207"/>
          <p:cNvSpPr txBox="1"/>
          <p:nvPr/>
        </p:nvSpPr>
        <p:spPr>
          <a:xfrm>
            <a:off x="3610304" y="4716158"/>
            <a:ext cx="1716537" cy="276999"/>
          </a:xfrm>
          <a:prstGeom prst="rect">
            <a:avLst/>
          </a:prstGeom>
          <a:noFill/>
        </p:spPr>
        <p:txBody>
          <a:bodyPr wrap="square" rtlCol="0">
            <a:spAutoFit/>
          </a:bodyPr>
          <a:lstStyle/>
          <a:p>
            <a:r>
              <a:rPr lang="en-US" sz="1200" dirty="0">
                <a:solidFill>
                  <a:srgbClr val="FF0000"/>
                </a:solidFill>
              </a:rPr>
              <a:t>Laws (Multi distortional)</a:t>
            </a:r>
          </a:p>
        </p:txBody>
      </p:sp>
      <p:sp>
        <p:nvSpPr>
          <p:cNvPr id="209" name="TextBox 208"/>
          <p:cNvSpPr txBox="1"/>
          <p:nvPr/>
        </p:nvSpPr>
        <p:spPr>
          <a:xfrm>
            <a:off x="2371795" y="4791348"/>
            <a:ext cx="782593" cy="276999"/>
          </a:xfrm>
          <a:prstGeom prst="rect">
            <a:avLst/>
          </a:prstGeom>
          <a:noFill/>
        </p:spPr>
        <p:txBody>
          <a:bodyPr wrap="square" rtlCol="0">
            <a:spAutoFit/>
          </a:bodyPr>
          <a:lstStyle/>
          <a:p>
            <a:r>
              <a:rPr lang="en-US" sz="1200" dirty="0">
                <a:solidFill>
                  <a:srgbClr val="FF0000"/>
                </a:solidFill>
              </a:rPr>
              <a:t>Consent </a:t>
            </a:r>
          </a:p>
        </p:txBody>
      </p:sp>
      <p:sp>
        <p:nvSpPr>
          <p:cNvPr id="210" name="TextBox 209"/>
          <p:cNvSpPr txBox="1"/>
          <p:nvPr/>
        </p:nvSpPr>
        <p:spPr>
          <a:xfrm>
            <a:off x="6465346" y="5281470"/>
            <a:ext cx="824136" cy="276999"/>
          </a:xfrm>
          <a:prstGeom prst="rect">
            <a:avLst/>
          </a:prstGeom>
          <a:noFill/>
        </p:spPr>
        <p:txBody>
          <a:bodyPr wrap="square" rtlCol="0">
            <a:spAutoFit/>
          </a:bodyPr>
          <a:lstStyle/>
          <a:p>
            <a:r>
              <a:rPr lang="en-US" sz="1200" dirty="0">
                <a:solidFill>
                  <a:srgbClr val="FF0000"/>
                </a:solidFill>
              </a:rPr>
              <a:t>Excluded</a:t>
            </a:r>
          </a:p>
        </p:txBody>
      </p:sp>
      <p:sp>
        <p:nvSpPr>
          <p:cNvPr id="211" name="TextBox 210"/>
          <p:cNvSpPr txBox="1"/>
          <p:nvPr/>
        </p:nvSpPr>
        <p:spPr>
          <a:xfrm>
            <a:off x="2925701" y="3725980"/>
            <a:ext cx="1058310" cy="276999"/>
          </a:xfrm>
          <a:prstGeom prst="rect">
            <a:avLst/>
          </a:prstGeom>
          <a:noFill/>
        </p:spPr>
        <p:txBody>
          <a:bodyPr wrap="square" rtlCol="0">
            <a:spAutoFit/>
          </a:bodyPr>
          <a:lstStyle/>
          <a:p>
            <a:r>
              <a:rPr lang="en-US" sz="1200" dirty="0">
                <a:solidFill>
                  <a:srgbClr val="FF0000"/>
                </a:solidFill>
              </a:rPr>
              <a:t>Multi Clouds</a:t>
            </a:r>
          </a:p>
        </p:txBody>
      </p:sp>
      <p:sp>
        <p:nvSpPr>
          <p:cNvPr id="212" name="Oval 211"/>
          <p:cNvSpPr/>
          <p:nvPr/>
        </p:nvSpPr>
        <p:spPr>
          <a:xfrm>
            <a:off x="6431070" y="3605413"/>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3" name="Oval 212"/>
          <p:cNvSpPr/>
          <p:nvPr/>
        </p:nvSpPr>
        <p:spPr>
          <a:xfrm>
            <a:off x="1536068" y="4633970"/>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4" name="Oval 213"/>
          <p:cNvSpPr/>
          <p:nvPr/>
        </p:nvSpPr>
        <p:spPr>
          <a:xfrm>
            <a:off x="2521174" y="4594072"/>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5" name="Oval 214"/>
          <p:cNvSpPr/>
          <p:nvPr/>
        </p:nvSpPr>
        <p:spPr>
          <a:xfrm>
            <a:off x="2718036" y="3653010"/>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reeform 3"/>
          <p:cNvSpPr/>
          <p:nvPr/>
        </p:nvSpPr>
        <p:spPr>
          <a:xfrm>
            <a:off x="1175657" y="3360057"/>
            <a:ext cx="642257" cy="210457"/>
          </a:xfrm>
          <a:custGeom>
            <a:avLst/>
            <a:gdLst>
              <a:gd name="connsiteX0" fmla="*/ 0 w 642257"/>
              <a:gd name="connsiteY0" fmla="*/ 210457 h 210457"/>
              <a:gd name="connsiteX1" fmla="*/ 283029 w 642257"/>
              <a:gd name="connsiteY1" fmla="*/ 14514 h 210457"/>
              <a:gd name="connsiteX2" fmla="*/ 642257 w 642257"/>
              <a:gd name="connsiteY2" fmla="*/ 14514 h 210457"/>
            </a:gdLst>
            <a:ahLst/>
            <a:cxnLst>
              <a:cxn ang="0">
                <a:pos x="connsiteX0" y="connsiteY0"/>
              </a:cxn>
              <a:cxn ang="0">
                <a:pos x="connsiteX1" y="connsiteY1"/>
              </a:cxn>
              <a:cxn ang="0">
                <a:pos x="connsiteX2" y="connsiteY2"/>
              </a:cxn>
            </a:cxnLst>
            <a:rect l="l" t="t" r="r" b="b"/>
            <a:pathLst>
              <a:path w="642257" h="210457">
                <a:moveTo>
                  <a:pt x="0" y="210457"/>
                </a:moveTo>
                <a:cubicBezTo>
                  <a:pt x="87993" y="128814"/>
                  <a:pt x="175986" y="47171"/>
                  <a:pt x="283029" y="14514"/>
                </a:cubicBezTo>
                <a:cubicBezTo>
                  <a:pt x="390072" y="-18143"/>
                  <a:pt x="642257" y="14514"/>
                  <a:pt x="642257" y="14514"/>
                </a:cubicBezTo>
              </a:path>
            </a:pathLst>
          </a:custGeom>
          <a:no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5"/>
          <p:cNvSpPr/>
          <p:nvPr/>
        </p:nvSpPr>
        <p:spPr>
          <a:xfrm>
            <a:off x="1197429" y="3123547"/>
            <a:ext cx="338639" cy="194177"/>
          </a:xfrm>
          <a:custGeom>
            <a:avLst/>
            <a:gdLst>
              <a:gd name="connsiteX0" fmla="*/ 0 w 326571"/>
              <a:gd name="connsiteY0" fmla="*/ 108857 h 128209"/>
              <a:gd name="connsiteX1" fmla="*/ 206828 w 326571"/>
              <a:gd name="connsiteY1" fmla="*/ 119743 h 128209"/>
              <a:gd name="connsiteX2" fmla="*/ 326571 w 326571"/>
              <a:gd name="connsiteY2" fmla="*/ 0 h 128209"/>
            </a:gdLst>
            <a:ahLst/>
            <a:cxnLst>
              <a:cxn ang="0">
                <a:pos x="connsiteX0" y="connsiteY0"/>
              </a:cxn>
              <a:cxn ang="0">
                <a:pos x="connsiteX1" y="connsiteY1"/>
              </a:cxn>
              <a:cxn ang="0">
                <a:pos x="connsiteX2" y="connsiteY2"/>
              </a:cxn>
            </a:cxnLst>
            <a:rect l="l" t="t" r="r" b="b"/>
            <a:pathLst>
              <a:path w="326571" h="128209">
                <a:moveTo>
                  <a:pt x="0" y="108857"/>
                </a:moveTo>
                <a:cubicBezTo>
                  <a:pt x="76200" y="123371"/>
                  <a:pt x="152400" y="137886"/>
                  <a:pt x="206828" y="119743"/>
                </a:cubicBezTo>
                <a:cubicBezTo>
                  <a:pt x="261257" y="101600"/>
                  <a:pt x="326571" y="0"/>
                  <a:pt x="326571" y="0"/>
                </a:cubicBezTo>
              </a:path>
            </a:pathLst>
          </a:custGeom>
          <a:no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a:off x="1632857" y="2449286"/>
            <a:ext cx="1502229" cy="625085"/>
          </a:xfrm>
          <a:custGeom>
            <a:avLst/>
            <a:gdLst>
              <a:gd name="connsiteX0" fmla="*/ 0 w 1502229"/>
              <a:gd name="connsiteY0" fmla="*/ 598714 h 625085"/>
              <a:gd name="connsiteX1" fmla="*/ 1055914 w 1502229"/>
              <a:gd name="connsiteY1" fmla="*/ 555171 h 625085"/>
              <a:gd name="connsiteX2" fmla="*/ 1502229 w 1502229"/>
              <a:gd name="connsiteY2" fmla="*/ 0 h 625085"/>
            </a:gdLst>
            <a:ahLst/>
            <a:cxnLst>
              <a:cxn ang="0">
                <a:pos x="connsiteX0" y="connsiteY0"/>
              </a:cxn>
              <a:cxn ang="0">
                <a:pos x="connsiteX1" y="connsiteY1"/>
              </a:cxn>
              <a:cxn ang="0">
                <a:pos x="connsiteX2" y="connsiteY2"/>
              </a:cxn>
            </a:cxnLst>
            <a:rect l="l" t="t" r="r" b="b"/>
            <a:pathLst>
              <a:path w="1502229" h="625085">
                <a:moveTo>
                  <a:pt x="0" y="598714"/>
                </a:moveTo>
                <a:cubicBezTo>
                  <a:pt x="402771" y="626835"/>
                  <a:pt x="805543" y="654957"/>
                  <a:pt x="1055914" y="555171"/>
                </a:cubicBezTo>
                <a:cubicBezTo>
                  <a:pt x="1306285" y="455385"/>
                  <a:pt x="1502229" y="0"/>
                  <a:pt x="1502229"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p:nvPr/>
        </p:nvSpPr>
        <p:spPr>
          <a:xfrm>
            <a:off x="3222171" y="1951321"/>
            <a:ext cx="969072" cy="334679"/>
          </a:xfrm>
          <a:custGeom>
            <a:avLst/>
            <a:gdLst>
              <a:gd name="connsiteX0" fmla="*/ 0 w 870858"/>
              <a:gd name="connsiteY0" fmla="*/ 293914 h 293914"/>
              <a:gd name="connsiteX1" fmla="*/ 261258 w 870858"/>
              <a:gd name="connsiteY1" fmla="*/ 87085 h 293914"/>
              <a:gd name="connsiteX2" fmla="*/ 870858 w 870858"/>
              <a:gd name="connsiteY2" fmla="*/ 0 h 293914"/>
            </a:gdLst>
            <a:ahLst/>
            <a:cxnLst>
              <a:cxn ang="0">
                <a:pos x="connsiteX0" y="connsiteY0"/>
              </a:cxn>
              <a:cxn ang="0">
                <a:pos x="connsiteX1" y="connsiteY1"/>
              </a:cxn>
              <a:cxn ang="0">
                <a:pos x="connsiteX2" y="connsiteY2"/>
              </a:cxn>
            </a:cxnLst>
            <a:rect l="l" t="t" r="r" b="b"/>
            <a:pathLst>
              <a:path w="870858" h="293914">
                <a:moveTo>
                  <a:pt x="0" y="293914"/>
                </a:moveTo>
                <a:cubicBezTo>
                  <a:pt x="58057" y="214992"/>
                  <a:pt x="116115" y="136071"/>
                  <a:pt x="261258" y="87085"/>
                </a:cubicBezTo>
                <a:cubicBezTo>
                  <a:pt x="406401" y="38099"/>
                  <a:pt x="870858" y="0"/>
                  <a:pt x="870858"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p:cNvSpPr/>
          <p:nvPr/>
        </p:nvSpPr>
        <p:spPr>
          <a:xfrm flipV="1">
            <a:off x="3341914" y="2381795"/>
            <a:ext cx="1097076" cy="45719"/>
          </a:xfrm>
          <a:custGeom>
            <a:avLst/>
            <a:gdLst>
              <a:gd name="connsiteX0" fmla="*/ 0 w 1045029"/>
              <a:gd name="connsiteY0" fmla="*/ 0 h 217715"/>
              <a:gd name="connsiteX1" fmla="*/ 674915 w 1045029"/>
              <a:gd name="connsiteY1" fmla="*/ 87086 h 217715"/>
              <a:gd name="connsiteX2" fmla="*/ 1045029 w 1045029"/>
              <a:gd name="connsiteY2" fmla="*/ 217715 h 217715"/>
            </a:gdLst>
            <a:ahLst/>
            <a:cxnLst>
              <a:cxn ang="0">
                <a:pos x="connsiteX0" y="connsiteY0"/>
              </a:cxn>
              <a:cxn ang="0">
                <a:pos x="connsiteX1" y="connsiteY1"/>
              </a:cxn>
              <a:cxn ang="0">
                <a:pos x="connsiteX2" y="connsiteY2"/>
              </a:cxn>
            </a:cxnLst>
            <a:rect l="l" t="t" r="r" b="b"/>
            <a:pathLst>
              <a:path w="1045029" h="217715">
                <a:moveTo>
                  <a:pt x="0" y="0"/>
                </a:moveTo>
                <a:cubicBezTo>
                  <a:pt x="250371" y="25400"/>
                  <a:pt x="500743" y="50800"/>
                  <a:pt x="674915" y="87086"/>
                </a:cubicBezTo>
                <a:cubicBezTo>
                  <a:pt x="849087" y="123372"/>
                  <a:pt x="1045029" y="217715"/>
                  <a:pt x="1045029" y="217715"/>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10"/>
          <p:cNvSpPr/>
          <p:nvPr/>
        </p:nvSpPr>
        <p:spPr>
          <a:xfrm>
            <a:off x="4378362" y="1724356"/>
            <a:ext cx="374208" cy="75866"/>
          </a:xfrm>
          <a:custGeom>
            <a:avLst/>
            <a:gdLst>
              <a:gd name="connsiteX0" fmla="*/ 0 w 555171"/>
              <a:gd name="connsiteY0" fmla="*/ 120601 h 175030"/>
              <a:gd name="connsiteX1" fmla="*/ 250371 w 555171"/>
              <a:gd name="connsiteY1" fmla="*/ 858 h 175030"/>
              <a:gd name="connsiteX2" fmla="*/ 555171 w 555171"/>
              <a:gd name="connsiteY2" fmla="*/ 175030 h 175030"/>
            </a:gdLst>
            <a:ahLst/>
            <a:cxnLst>
              <a:cxn ang="0">
                <a:pos x="connsiteX0" y="connsiteY0"/>
              </a:cxn>
              <a:cxn ang="0">
                <a:pos x="connsiteX1" y="connsiteY1"/>
              </a:cxn>
              <a:cxn ang="0">
                <a:pos x="connsiteX2" y="connsiteY2"/>
              </a:cxn>
            </a:cxnLst>
            <a:rect l="l" t="t" r="r" b="b"/>
            <a:pathLst>
              <a:path w="555171" h="175030">
                <a:moveTo>
                  <a:pt x="0" y="120601"/>
                </a:moveTo>
                <a:cubicBezTo>
                  <a:pt x="78921" y="56194"/>
                  <a:pt x="157843" y="-8213"/>
                  <a:pt x="250371" y="858"/>
                </a:cubicBezTo>
                <a:cubicBezTo>
                  <a:pt x="342899" y="9929"/>
                  <a:pt x="555171" y="175030"/>
                  <a:pt x="555171" y="17503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1"/>
          <p:cNvSpPr/>
          <p:nvPr/>
        </p:nvSpPr>
        <p:spPr>
          <a:xfrm>
            <a:off x="4651446" y="2247450"/>
            <a:ext cx="631372" cy="169501"/>
          </a:xfrm>
          <a:custGeom>
            <a:avLst/>
            <a:gdLst>
              <a:gd name="connsiteX0" fmla="*/ 0 w 631372"/>
              <a:gd name="connsiteY0" fmla="*/ 119743 h 169501"/>
              <a:gd name="connsiteX1" fmla="*/ 272143 w 631372"/>
              <a:gd name="connsiteY1" fmla="*/ 163286 h 169501"/>
              <a:gd name="connsiteX2" fmla="*/ 631372 w 631372"/>
              <a:gd name="connsiteY2" fmla="*/ 0 h 169501"/>
            </a:gdLst>
            <a:ahLst/>
            <a:cxnLst>
              <a:cxn ang="0">
                <a:pos x="connsiteX0" y="connsiteY0"/>
              </a:cxn>
              <a:cxn ang="0">
                <a:pos x="connsiteX1" y="connsiteY1"/>
              </a:cxn>
              <a:cxn ang="0">
                <a:pos x="connsiteX2" y="connsiteY2"/>
              </a:cxn>
            </a:cxnLst>
            <a:rect l="l" t="t" r="r" b="b"/>
            <a:pathLst>
              <a:path w="631372" h="169501">
                <a:moveTo>
                  <a:pt x="0" y="119743"/>
                </a:moveTo>
                <a:cubicBezTo>
                  <a:pt x="83457" y="151493"/>
                  <a:pt x="166914" y="183243"/>
                  <a:pt x="272143" y="163286"/>
                </a:cubicBezTo>
                <a:cubicBezTo>
                  <a:pt x="377372" y="143329"/>
                  <a:pt x="631372" y="0"/>
                  <a:pt x="631372"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12"/>
          <p:cNvSpPr/>
          <p:nvPr/>
        </p:nvSpPr>
        <p:spPr>
          <a:xfrm>
            <a:off x="6077246" y="1569012"/>
            <a:ext cx="207303" cy="283029"/>
          </a:xfrm>
          <a:custGeom>
            <a:avLst/>
            <a:gdLst>
              <a:gd name="connsiteX0" fmla="*/ 0 w 207303"/>
              <a:gd name="connsiteY0" fmla="*/ 283029 h 283029"/>
              <a:gd name="connsiteX1" fmla="*/ 195942 w 207303"/>
              <a:gd name="connsiteY1" fmla="*/ 163286 h 283029"/>
              <a:gd name="connsiteX2" fmla="*/ 185057 w 207303"/>
              <a:gd name="connsiteY2" fmla="*/ 0 h 283029"/>
            </a:gdLst>
            <a:ahLst/>
            <a:cxnLst>
              <a:cxn ang="0">
                <a:pos x="connsiteX0" y="connsiteY0"/>
              </a:cxn>
              <a:cxn ang="0">
                <a:pos x="connsiteX1" y="connsiteY1"/>
              </a:cxn>
              <a:cxn ang="0">
                <a:pos x="connsiteX2" y="connsiteY2"/>
              </a:cxn>
            </a:cxnLst>
            <a:rect l="l" t="t" r="r" b="b"/>
            <a:pathLst>
              <a:path w="207303" h="283029">
                <a:moveTo>
                  <a:pt x="0" y="283029"/>
                </a:moveTo>
                <a:cubicBezTo>
                  <a:pt x="82549" y="246743"/>
                  <a:pt x="165099" y="210457"/>
                  <a:pt x="195942" y="163286"/>
                </a:cubicBezTo>
                <a:cubicBezTo>
                  <a:pt x="226785" y="116115"/>
                  <a:pt x="185057" y="0"/>
                  <a:pt x="185057"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13"/>
          <p:cNvSpPr/>
          <p:nvPr/>
        </p:nvSpPr>
        <p:spPr>
          <a:xfrm>
            <a:off x="1632857" y="2466527"/>
            <a:ext cx="2828394" cy="592360"/>
          </a:xfrm>
          <a:custGeom>
            <a:avLst/>
            <a:gdLst>
              <a:gd name="connsiteX0" fmla="*/ 0 w 2656114"/>
              <a:gd name="connsiteY0" fmla="*/ 293915 h 293915"/>
              <a:gd name="connsiteX1" fmla="*/ 1055914 w 2656114"/>
              <a:gd name="connsiteY1" fmla="*/ 261258 h 293915"/>
              <a:gd name="connsiteX2" fmla="*/ 2656114 w 2656114"/>
              <a:gd name="connsiteY2" fmla="*/ 0 h 293915"/>
            </a:gdLst>
            <a:ahLst/>
            <a:cxnLst>
              <a:cxn ang="0">
                <a:pos x="connsiteX0" y="connsiteY0"/>
              </a:cxn>
              <a:cxn ang="0">
                <a:pos x="connsiteX1" y="connsiteY1"/>
              </a:cxn>
              <a:cxn ang="0">
                <a:pos x="connsiteX2" y="connsiteY2"/>
              </a:cxn>
            </a:cxnLst>
            <a:rect l="l" t="t" r="r" b="b"/>
            <a:pathLst>
              <a:path w="2656114" h="293915">
                <a:moveTo>
                  <a:pt x="0" y="293915"/>
                </a:moveTo>
                <a:lnTo>
                  <a:pt x="1055914" y="261258"/>
                </a:lnTo>
                <a:cubicBezTo>
                  <a:pt x="1498600" y="212272"/>
                  <a:pt x="2656114" y="0"/>
                  <a:pt x="2656114"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4"/>
          <p:cNvSpPr/>
          <p:nvPr/>
        </p:nvSpPr>
        <p:spPr>
          <a:xfrm>
            <a:off x="4378362" y="1879600"/>
            <a:ext cx="275875" cy="410637"/>
          </a:xfrm>
          <a:custGeom>
            <a:avLst/>
            <a:gdLst>
              <a:gd name="connsiteX0" fmla="*/ 0 w 188968"/>
              <a:gd name="connsiteY0" fmla="*/ 0 h 620485"/>
              <a:gd name="connsiteX1" fmla="*/ 185057 w 188968"/>
              <a:gd name="connsiteY1" fmla="*/ 174171 h 620485"/>
              <a:gd name="connsiteX2" fmla="*/ 130628 w 188968"/>
              <a:gd name="connsiteY2" fmla="*/ 620485 h 620485"/>
            </a:gdLst>
            <a:ahLst/>
            <a:cxnLst>
              <a:cxn ang="0">
                <a:pos x="connsiteX0" y="connsiteY0"/>
              </a:cxn>
              <a:cxn ang="0">
                <a:pos x="connsiteX1" y="connsiteY1"/>
              </a:cxn>
              <a:cxn ang="0">
                <a:pos x="connsiteX2" y="connsiteY2"/>
              </a:cxn>
            </a:cxnLst>
            <a:rect l="l" t="t" r="r" b="b"/>
            <a:pathLst>
              <a:path w="188968" h="620485">
                <a:moveTo>
                  <a:pt x="0" y="0"/>
                </a:moveTo>
                <a:cubicBezTo>
                  <a:pt x="81643" y="35378"/>
                  <a:pt x="163286" y="70757"/>
                  <a:pt x="185057" y="174171"/>
                </a:cubicBezTo>
                <a:cubicBezTo>
                  <a:pt x="206828" y="277585"/>
                  <a:pt x="130628" y="620485"/>
                  <a:pt x="130628" y="620485"/>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9" name="Oval 218"/>
          <p:cNvSpPr/>
          <p:nvPr/>
        </p:nvSpPr>
        <p:spPr>
          <a:xfrm>
            <a:off x="7607737" y="1710526"/>
            <a:ext cx="1423688" cy="678293"/>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0" name="TextBox 219"/>
          <p:cNvSpPr txBox="1"/>
          <p:nvPr/>
        </p:nvSpPr>
        <p:spPr>
          <a:xfrm>
            <a:off x="7772787" y="1939933"/>
            <a:ext cx="1293103" cy="307777"/>
          </a:xfrm>
          <a:prstGeom prst="rect">
            <a:avLst/>
          </a:prstGeom>
          <a:noFill/>
        </p:spPr>
        <p:txBody>
          <a:bodyPr wrap="square" rtlCol="0">
            <a:spAutoFit/>
          </a:bodyPr>
          <a:lstStyle/>
          <a:p>
            <a:r>
              <a:rPr lang="en-US" sz="1400" b="1" dirty="0">
                <a:solidFill>
                  <a:schemeClr val="bg1"/>
                </a:solidFill>
              </a:rPr>
              <a:t>Digital assets</a:t>
            </a:r>
          </a:p>
        </p:txBody>
      </p:sp>
      <p:sp>
        <p:nvSpPr>
          <p:cNvPr id="17" name="Freeform 16"/>
          <p:cNvSpPr/>
          <p:nvPr/>
        </p:nvSpPr>
        <p:spPr>
          <a:xfrm>
            <a:off x="2017986" y="3426372"/>
            <a:ext cx="515007" cy="171449"/>
          </a:xfrm>
          <a:custGeom>
            <a:avLst/>
            <a:gdLst>
              <a:gd name="connsiteX0" fmla="*/ 0 w 515007"/>
              <a:gd name="connsiteY0" fmla="*/ 0 h 171449"/>
              <a:gd name="connsiteX1" fmla="*/ 136635 w 515007"/>
              <a:gd name="connsiteY1" fmla="*/ 168166 h 171449"/>
              <a:gd name="connsiteX2" fmla="*/ 515007 w 515007"/>
              <a:gd name="connsiteY2" fmla="*/ 115614 h 171449"/>
            </a:gdLst>
            <a:ahLst/>
            <a:cxnLst>
              <a:cxn ang="0">
                <a:pos x="connsiteX0" y="connsiteY0"/>
              </a:cxn>
              <a:cxn ang="0">
                <a:pos x="connsiteX1" y="connsiteY1"/>
              </a:cxn>
              <a:cxn ang="0">
                <a:pos x="connsiteX2" y="connsiteY2"/>
              </a:cxn>
            </a:cxnLst>
            <a:rect l="l" t="t" r="r" b="b"/>
            <a:pathLst>
              <a:path w="515007" h="171449">
                <a:moveTo>
                  <a:pt x="0" y="0"/>
                </a:moveTo>
                <a:cubicBezTo>
                  <a:pt x="25400" y="74448"/>
                  <a:pt x="50801" y="148897"/>
                  <a:pt x="136635" y="168166"/>
                </a:cubicBezTo>
                <a:cubicBezTo>
                  <a:pt x="222469" y="187435"/>
                  <a:pt x="515007" y="115614"/>
                  <a:pt x="515007" y="115614"/>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8"/>
          <p:cNvSpPr/>
          <p:nvPr/>
        </p:nvSpPr>
        <p:spPr>
          <a:xfrm>
            <a:off x="2569387" y="3520966"/>
            <a:ext cx="142282" cy="273268"/>
          </a:xfrm>
          <a:custGeom>
            <a:avLst/>
            <a:gdLst>
              <a:gd name="connsiteX0" fmla="*/ 5647 w 142282"/>
              <a:gd name="connsiteY0" fmla="*/ 0 h 273268"/>
              <a:gd name="connsiteX1" fmla="*/ 16158 w 142282"/>
              <a:gd name="connsiteY1" fmla="*/ 189186 h 273268"/>
              <a:gd name="connsiteX2" fmla="*/ 142282 w 142282"/>
              <a:gd name="connsiteY2" fmla="*/ 273268 h 273268"/>
            </a:gdLst>
            <a:ahLst/>
            <a:cxnLst>
              <a:cxn ang="0">
                <a:pos x="connsiteX0" y="connsiteY0"/>
              </a:cxn>
              <a:cxn ang="0">
                <a:pos x="connsiteX1" y="connsiteY1"/>
              </a:cxn>
              <a:cxn ang="0">
                <a:pos x="connsiteX2" y="connsiteY2"/>
              </a:cxn>
            </a:cxnLst>
            <a:rect l="l" t="t" r="r" b="b"/>
            <a:pathLst>
              <a:path w="142282" h="273268">
                <a:moveTo>
                  <a:pt x="5647" y="0"/>
                </a:moveTo>
                <a:cubicBezTo>
                  <a:pt x="-484" y="71820"/>
                  <a:pt x="-6614" y="143641"/>
                  <a:pt x="16158" y="189186"/>
                </a:cubicBezTo>
                <a:cubicBezTo>
                  <a:pt x="38930" y="234731"/>
                  <a:pt x="90606" y="253999"/>
                  <a:pt x="142282" y="273268"/>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19"/>
          <p:cNvSpPr/>
          <p:nvPr/>
        </p:nvSpPr>
        <p:spPr>
          <a:xfrm>
            <a:off x="2659117" y="3384331"/>
            <a:ext cx="567559" cy="192559"/>
          </a:xfrm>
          <a:custGeom>
            <a:avLst/>
            <a:gdLst>
              <a:gd name="connsiteX0" fmla="*/ 0 w 567559"/>
              <a:gd name="connsiteY0" fmla="*/ 0 h 192559"/>
              <a:gd name="connsiteX1" fmla="*/ 252249 w 567559"/>
              <a:gd name="connsiteY1" fmla="*/ 189186 h 192559"/>
              <a:gd name="connsiteX2" fmla="*/ 567559 w 567559"/>
              <a:gd name="connsiteY2" fmla="*/ 126124 h 192559"/>
            </a:gdLst>
            <a:ahLst/>
            <a:cxnLst>
              <a:cxn ang="0">
                <a:pos x="connsiteX0" y="connsiteY0"/>
              </a:cxn>
              <a:cxn ang="0">
                <a:pos x="connsiteX1" y="connsiteY1"/>
              </a:cxn>
              <a:cxn ang="0">
                <a:pos x="connsiteX2" y="connsiteY2"/>
              </a:cxn>
            </a:cxnLst>
            <a:rect l="l" t="t" r="r" b="b"/>
            <a:pathLst>
              <a:path w="567559" h="192559">
                <a:moveTo>
                  <a:pt x="0" y="0"/>
                </a:moveTo>
                <a:cubicBezTo>
                  <a:pt x="78828" y="84082"/>
                  <a:pt x="157656" y="168165"/>
                  <a:pt x="252249" y="189186"/>
                </a:cubicBezTo>
                <a:cubicBezTo>
                  <a:pt x="346842" y="210207"/>
                  <a:pt x="567559" y="126124"/>
                  <a:pt x="567559" y="126124"/>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20"/>
          <p:cNvSpPr/>
          <p:nvPr/>
        </p:nvSpPr>
        <p:spPr>
          <a:xfrm>
            <a:off x="2953407" y="3573429"/>
            <a:ext cx="987972" cy="157743"/>
          </a:xfrm>
          <a:custGeom>
            <a:avLst/>
            <a:gdLst>
              <a:gd name="connsiteX0" fmla="*/ 0 w 987972"/>
              <a:gd name="connsiteY0" fmla="*/ 157743 h 157743"/>
              <a:gd name="connsiteX1" fmla="*/ 304800 w 987972"/>
              <a:gd name="connsiteY1" fmla="*/ 126212 h 157743"/>
              <a:gd name="connsiteX2" fmla="*/ 367862 w 987972"/>
              <a:gd name="connsiteY2" fmla="*/ 88 h 157743"/>
              <a:gd name="connsiteX3" fmla="*/ 725214 w 987972"/>
              <a:gd name="connsiteY3" fmla="*/ 105192 h 157743"/>
              <a:gd name="connsiteX4" fmla="*/ 987972 w 987972"/>
              <a:gd name="connsiteY4" fmla="*/ 42130 h 1577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7972" h="157743">
                <a:moveTo>
                  <a:pt x="0" y="157743"/>
                </a:moveTo>
                <a:cubicBezTo>
                  <a:pt x="121745" y="155115"/>
                  <a:pt x="243490" y="152488"/>
                  <a:pt x="304800" y="126212"/>
                </a:cubicBezTo>
                <a:cubicBezTo>
                  <a:pt x="366110" y="99936"/>
                  <a:pt x="297793" y="3591"/>
                  <a:pt x="367862" y="88"/>
                </a:cubicBezTo>
                <a:cubicBezTo>
                  <a:pt x="437931" y="-3415"/>
                  <a:pt x="621862" y="98185"/>
                  <a:pt x="725214" y="105192"/>
                </a:cubicBezTo>
                <a:cubicBezTo>
                  <a:pt x="828566" y="112199"/>
                  <a:pt x="908269" y="77164"/>
                  <a:pt x="987972" y="4213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1" name="Oval 220"/>
          <p:cNvSpPr/>
          <p:nvPr/>
        </p:nvSpPr>
        <p:spPr>
          <a:xfrm>
            <a:off x="967283" y="4686297"/>
            <a:ext cx="247030" cy="188798"/>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7" name="Oval 226"/>
          <p:cNvSpPr/>
          <p:nvPr/>
        </p:nvSpPr>
        <p:spPr>
          <a:xfrm>
            <a:off x="3282553" y="4208365"/>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8" name="Oval 227"/>
          <p:cNvSpPr/>
          <p:nvPr/>
        </p:nvSpPr>
        <p:spPr>
          <a:xfrm>
            <a:off x="3377036" y="4875281"/>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9" name="Oval 228"/>
          <p:cNvSpPr/>
          <p:nvPr/>
        </p:nvSpPr>
        <p:spPr>
          <a:xfrm>
            <a:off x="4279853" y="4584964"/>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25"/>
          <p:cNvSpPr/>
          <p:nvPr/>
        </p:nvSpPr>
        <p:spPr>
          <a:xfrm>
            <a:off x="1166648" y="4693087"/>
            <a:ext cx="367862" cy="110141"/>
          </a:xfrm>
          <a:custGeom>
            <a:avLst/>
            <a:gdLst>
              <a:gd name="connsiteX0" fmla="*/ 0 w 367862"/>
              <a:gd name="connsiteY0" fmla="*/ 110141 h 110141"/>
              <a:gd name="connsiteX1" fmla="*/ 115614 w 367862"/>
              <a:gd name="connsiteY1" fmla="*/ 5037 h 110141"/>
              <a:gd name="connsiteX2" fmla="*/ 367862 w 367862"/>
              <a:gd name="connsiteY2" fmla="*/ 15547 h 110141"/>
            </a:gdLst>
            <a:ahLst/>
            <a:cxnLst>
              <a:cxn ang="0">
                <a:pos x="connsiteX0" y="connsiteY0"/>
              </a:cxn>
              <a:cxn ang="0">
                <a:pos x="connsiteX1" y="connsiteY1"/>
              </a:cxn>
              <a:cxn ang="0">
                <a:pos x="connsiteX2" y="connsiteY2"/>
              </a:cxn>
            </a:cxnLst>
            <a:rect l="l" t="t" r="r" b="b"/>
            <a:pathLst>
              <a:path w="367862" h="110141">
                <a:moveTo>
                  <a:pt x="0" y="110141"/>
                </a:moveTo>
                <a:cubicBezTo>
                  <a:pt x="27152" y="65472"/>
                  <a:pt x="54304" y="20803"/>
                  <a:pt x="115614" y="5037"/>
                </a:cubicBezTo>
                <a:cubicBezTo>
                  <a:pt x="176924" y="-10729"/>
                  <a:pt x="367862" y="15547"/>
                  <a:pt x="367862" y="15547"/>
                </a:cubicBezTo>
              </a:path>
            </a:pathLst>
          </a:custGeom>
          <a:no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26"/>
          <p:cNvSpPr/>
          <p:nvPr/>
        </p:nvSpPr>
        <p:spPr>
          <a:xfrm>
            <a:off x="1786759" y="4598312"/>
            <a:ext cx="798786" cy="141854"/>
          </a:xfrm>
          <a:custGeom>
            <a:avLst/>
            <a:gdLst>
              <a:gd name="connsiteX0" fmla="*/ 0 w 798786"/>
              <a:gd name="connsiteY0" fmla="*/ 141854 h 141854"/>
              <a:gd name="connsiteX1" fmla="*/ 168165 w 798786"/>
              <a:gd name="connsiteY1" fmla="*/ 5219 h 141854"/>
              <a:gd name="connsiteX2" fmla="*/ 798786 w 798786"/>
              <a:gd name="connsiteY2" fmla="*/ 26240 h 141854"/>
            </a:gdLst>
            <a:ahLst/>
            <a:cxnLst>
              <a:cxn ang="0">
                <a:pos x="connsiteX0" y="connsiteY0"/>
              </a:cxn>
              <a:cxn ang="0">
                <a:pos x="connsiteX1" y="connsiteY1"/>
              </a:cxn>
              <a:cxn ang="0">
                <a:pos x="connsiteX2" y="connsiteY2"/>
              </a:cxn>
            </a:cxnLst>
            <a:rect l="l" t="t" r="r" b="b"/>
            <a:pathLst>
              <a:path w="798786" h="141854">
                <a:moveTo>
                  <a:pt x="0" y="141854"/>
                </a:moveTo>
                <a:cubicBezTo>
                  <a:pt x="17517" y="83171"/>
                  <a:pt x="35034" y="24488"/>
                  <a:pt x="168165" y="5219"/>
                </a:cubicBezTo>
                <a:cubicBezTo>
                  <a:pt x="301296" y="-14050"/>
                  <a:pt x="798786" y="26240"/>
                  <a:pt x="798786" y="2624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27"/>
          <p:cNvSpPr/>
          <p:nvPr/>
        </p:nvSpPr>
        <p:spPr>
          <a:xfrm>
            <a:off x="2669628" y="4309241"/>
            <a:ext cx="620110" cy="283780"/>
          </a:xfrm>
          <a:custGeom>
            <a:avLst/>
            <a:gdLst>
              <a:gd name="connsiteX0" fmla="*/ 0 w 620110"/>
              <a:gd name="connsiteY0" fmla="*/ 283780 h 283780"/>
              <a:gd name="connsiteX1" fmla="*/ 136634 w 620110"/>
              <a:gd name="connsiteY1" fmla="*/ 73573 h 283780"/>
              <a:gd name="connsiteX2" fmla="*/ 620110 w 620110"/>
              <a:gd name="connsiteY2" fmla="*/ 0 h 283780"/>
            </a:gdLst>
            <a:ahLst/>
            <a:cxnLst>
              <a:cxn ang="0">
                <a:pos x="connsiteX0" y="connsiteY0"/>
              </a:cxn>
              <a:cxn ang="0">
                <a:pos x="connsiteX1" y="connsiteY1"/>
              </a:cxn>
              <a:cxn ang="0">
                <a:pos x="connsiteX2" y="connsiteY2"/>
              </a:cxn>
            </a:cxnLst>
            <a:rect l="l" t="t" r="r" b="b"/>
            <a:pathLst>
              <a:path w="620110" h="283780">
                <a:moveTo>
                  <a:pt x="0" y="283780"/>
                </a:moveTo>
                <a:cubicBezTo>
                  <a:pt x="16641" y="202325"/>
                  <a:pt x="33282" y="120870"/>
                  <a:pt x="136634" y="73573"/>
                </a:cubicBezTo>
                <a:cubicBezTo>
                  <a:pt x="239986" y="26276"/>
                  <a:pt x="620110" y="0"/>
                  <a:pt x="620110"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p:cNvSpPr/>
          <p:nvPr/>
        </p:nvSpPr>
        <p:spPr>
          <a:xfrm>
            <a:off x="2722180" y="4754504"/>
            <a:ext cx="630621" cy="195868"/>
          </a:xfrm>
          <a:custGeom>
            <a:avLst/>
            <a:gdLst>
              <a:gd name="connsiteX0" fmla="*/ 0 w 630621"/>
              <a:gd name="connsiteY0" fmla="*/ 17193 h 195868"/>
              <a:gd name="connsiteX1" fmla="*/ 199697 w 630621"/>
              <a:gd name="connsiteY1" fmla="*/ 17193 h 195868"/>
              <a:gd name="connsiteX2" fmla="*/ 630621 w 630621"/>
              <a:gd name="connsiteY2" fmla="*/ 195868 h 195868"/>
            </a:gdLst>
            <a:ahLst/>
            <a:cxnLst>
              <a:cxn ang="0">
                <a:pos x="connsiteX0" y="connsiteY0"/>
              </a:cxn>
              <a:cxn ang="0">
                <a:pos x="connsiteX1" y="connsiteY1"/>
              </a:cxn>
              <a:cxn ang="0">
                <a:pos x="connsiteX2" y="connsiteY2"/>
              </a:cxn>
            </a:cxnLst>
            <a:rect l="l" t="t" r="r" b="b"/>
            <a:pathLst>
              <a:path w="630621" h="195868">
                <a:moveTo>
                  <a:pt x="0" y="17193"/>
                </a:moveTo>
                <a:cubicBezTo>
                  <a:pt x="47297" y="2303"/>
                  <a:pt x="94594" y="-12586"/>
                  <a:pt x="199697" y="17193"/>
                </a:cubicBezTo>
                <a:cubicBezTo>
                  <a:pt x="304800" y="46972"/>
                  <a:pt x="630621" y="195868"/>
                  <a:pt x="630621" y="195868"/>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30"/>
          <p:cNvSpPr/>
          <p:nvPr/>
        </p:nvSpPr>
        <p:spPr>
          <a:xfrm flipV="1">
            <a:off x="3491822" y="4293387"/>
            <a:ext cx="894125" cy="94928"/>
          </a:xfrm>
          <a:custGeom>
            <a:avLst/>
            <a:gdLst>
              <a:gd name="connsiteX0" fmla="*/ 0 w 756745"/>
              <a:gd name="connsiteY0" fmla="*/ 164218 h 164218"/>
              <a:gd name="connsiteX1" fmla="*/ 252248 w 756745"/>
              <a:gd name="connsiteY1" fmla="*/ 6563 h 164218"/>
              <a:gd name="connsiteX2" fmla="*/ 756745 w 756745"/>
              <a:gd name="connsiteY2" fmla="*/ 27583 h 164218"/>
            </a:gdLst>
            <a:ahLst/>
            <a:cxnLst>
              <a:cxn ang="0">
                <a:pos x="connsiteX0" y="connsiteY0"/>
              </a:cxn>
              <a:cxn ang="0">
                <a:pos x="connsiteX1" y="connsiteY1"/>
              </a:cxn>
              <a:cxn ang="0">
                <a:pos x="connsiteX2" y="connsiteY2"/>
              </a:cxn>
            </a:cxnLst>
            <a:rect l="l" t="t" r="r" b="b"/>
            <a:pathLst>
              <a:path w="756745" h="164218">
                <a:moveTo>
                  <a:pt x="0" y="164218"/>
                </a:moveTo>
                <a:cubicBezTo>
                  <a:pt x="63062" y="96776"/>
                  <a:pt x="126124" y="29335"/>
                  <a:pt x="252248" y="6563"/>
                </a:cubicBezTo>
                <a:cubicBezTo>
                  <a:pt x="378372" y="-16209"/>
                  <a:pt x="756745" y="27583"/>
                  <a:pt x="756745" y="27583"/>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32"/>
          <p:cNvSpPr/>
          <p:nvPr/>
        </p:nvSpPr>
        <p:spPr>
          <a:xfrm>
            <a:off x="3510455" y="4655986"/>
            <a:ext cx="756745" cy="210304"/>
          </a:xfrm>
          <a:custGeom>
            <a:avLst/>
            <a:gdLst>
              <a:gd name="connsiteX0" fmla="*/ 0 w 756745"/>
              <a:gd name="connsiteY0" fmla="*/ 210304 h 210304"/>
              <a:gd name="connsiteX1" fmla="*/ 273269 w 756745"/>
              <a:gd name="connsiteY1" fmla="*/ 31628 h 210304"/>
              <a:gd name="connsiteX2" fmla="*/ 756745 w 756745"/>
              <a:gd name="connsiteY2" fmla="*/ 97 h 210304"/>
              <a:gd name="connsiteX3" fmla="*/ 756745 w 756745"/>
              <a:gd name="connsiteY3" fmla="*/ 97 h 210304"/>
            </a:gdLst>
            <a:ahLst/>
            <a:cxnLst>
              <a:cxn ang="0">
                <a:pos x="connsiteX0" y="connsiteY0"/>
              </a:cxn>
              <a:cxn ang="0">
                <a:pos x="connsiteX1" y="connsiteY1"/>
              </a:cxn>
              <a:cxn ang="0">
                <a:pos x="connsiteX2" y="connsiteY2"/>
              </a:cxn>
              <a:cxn ang="0">
                <a:pos x="connsiteX3" y="connsiteY3"/>
              </a:cxn>
            </a:cxnLst>
            <a:rect l="l" t="t" r="r" b="b"/>
            <a:pathLst>
              <a:path w="756745" h="210304">
                <a:moveTo>
                  <a:pt x="0" y="210304"/>
                </a:moveTo>
                <a:cubicBezTo>
                  <a:pt x="73572" y="138483"/>
                  <a:pt x="147145" y="66662"/>
                  <a:pt x="273269" y="31628"/>
                </a:cubicBezTo>
                <a:cubicBezTo>
                  <a:pt x="399393" y="-3406"/>
                  <a:pt x="756745" y="97"/>
                  <a:pt x="756745" y="97"/>
                </a:cubicBezTo>
                <a:lnTo>
                  <a:pt x="756745" y="97"/>
                </a:ln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Freeform 34"/>
          <p:cNvSpPr/>
          <p:nvPr/>
        </p:nvSpPr>
        <p:spPr>
          <a:xfrm>
            <a:off x="4529959" y="4540469"/>
            <a:ext cx="599089" cy="176680"/>
          </a:xfrm>
          <a:custGeom>
            <a:avLst/>
            <a:gdLst>
              <a:gd name="connsiteX0" fmla="*/ 0 w 599089"/>
              <a:gd name="connsiteY0" fmla="*/ 136634 h 176680"/>
              <a:gd name="connsiteX1" fmla="*/ 283779 w 599089"/>
              <a:gd name="connsiteY1" fmla="*/ 168165 h 176680"/>
              <a:gd name="connsiteX2" fmla="*/ 599089 w 599089"/>
              <a:gd name="connsiteY2" fmla="*/ 0 h 176680"/>
            </a:gdLst>
            <a:ahLst/>
            <a:cxnLst>
              <a:cxn ang="0">
                <a:pos x="connsiteX0" y="connsiteY0"/>
              </a:cxn>
              <a:cxn ang="0">
                <a:pos x="connsiteX1" y="connsiteY1"/>
              </a:cxn>
              <a:cxn ang="0">
                <a:pos x="connsiteX2" y="connsiteY2"/>
              </a:cxn>
            </a:cxnLst>
            <a:rect l="l" t="t" r="r" b="b"/>
            <a:pathLst>
              <a:path w="599089" h="176680">
                <a:moveTo>
                  <a:pt x="0" y="136634"/>
                </a:moveTo>
                <a:cubicBezTo>
                  <a:pt x="91965" y="163785"/>
                  <a:pt x="183931" y="190937"/>
                  <a:pt x="283779" y="168165"/>
                </a:cubicBezTo>
                <a:cubicBezTo>
                  <a:pt x="383627" y="145393"/>
                  <a:pt x="491358" y="72696"/>
                  <a:pt x="599089"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1" name="TextBox 230"/>
          <p:cNvSpPr txBox="1"/>
          <p:nvPr/>
        </p:nvSpPr>
        <p:spPr>
          <a:xfrm>
            <a:off x="1285141" y="4218454"/>
            <a:ext cx="824136" cy="276999"/>
          </a:xfrm>
          <a:prstGeom prst="rect">
            <a:avLst/>
          </a:prstGeom>
          <a:noFill/>
        </p:spPr>
        <p:txBody>
          <a:bodyPr wrap="square" rtlCol="0">
            <a:spAutoFit/>
          </a:bodyPr>
          <a:lstStyle/>
          <a:p>
            <a:r>
              <a:rPr lang="en-US" sz="1200" dirty="0">
                <a:solidFill>
                  <a:srgbClr val="FF0000"/>
                </a:solidFill>
              </a:rPr>
              <a:t>Transport</a:t>
            </a:r>
          </a:p>
        </p:txBody>
      </p:sp>
      <p:sp>
        <p:nvSpPr>
          <p:cNvPr id="232" name="TextBox 231"/>
          <p:cNvSpPr txBox="1"/>
          <p:nvPr/>
        </p:nvSpPr>
        <p:spPr>
          <a:xfrm>
            <a:off x="5419954" y="4589291"/>
            <a:ext cx="1057802" cy="276999"/>
          </a:xfrm>
          <a:prstGeom prst="rect">
            <a:avLst/>
          </a:prstGeom>
          <a:noFill/>
        </p:spPr>
        <p:txBody>
          <a:bodyPr wrap="square" rtlCol="0">
            <a:spAutoFit/>
          </a:bodyPr>
          <a:lstStyle/>
          <a:p>
            <a:r>
              <a:rPr lang="en-US" sz="1200" dirty="0">
                <a:solidFill>
                  <a:srgbClr val="FF0000"/>
                </a:solidFill>
              </a:rPr>
              <a:t>Liabilities/risk</a:t>
            </a:r>
          </a:p>
        </p:txBody>
      </p:sp>
      <p:sp>
        <p:nvSpPr>
          <p:cNvPr id="233" name="TextBox 232"/>
          <p:cNvSpPr txBox="1"/>
          <p:nvPr/>
        </p:nvSpPr>
        <p:spPr>
          <a:xfrm>
            <a:off x="4887222" y="4942753"/>
            <a:ext cx="1277443" cy="276999"/>
          </a:xfrm>
          <a:prstGeom prst="rect">
            <a:avLst/>
          </a:prstGeom>
          <a:noFill/>
        </p:spPr>
        <p:txBody>
          <a:bodyPr wrap="square" rtlCol="0">
            <a:spAutoFit/>
          </a:bodyPr>
          <a:lstStyle/>
          <a:p>
            <a:r>
              <a:rPr lang="en-US" sz="1200">
                <a:solidFill>
                  <a:srgbClr val="FF0000"/>
                </a:solidFill>
              </a:rPr>
              <a:t>Holistic security</a:t>
            </a:r>
            <a:endParaRPr lang="en-US" sz="1200" dirty="0">
              <a:solidFill>
                <a:srgbClr val="FF0000"/>
              </a:solidFill>
            </a:endParaRPr>
          </a:p>
        </p:txBody>
      </p:sp>
      <p:sp>
        <p:nvSpPr>
          <p:cNvPr id="234" name="Oval 233"/>
          <p:cNvSpPr/>
          <p:nvPr/>
        </p:nvSpPr>
        <p:spPr>
          <a:xfrm>
            <a:off x="4689091" y="4976774"/>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35"/>
          <p:cNvSpPr/>
          <p:nvPr/>
        </p:nvSpPr>
        <p:spPr>
          <a:xfrm>
            <a:off x="3605048" y="5023945"/>
            <a:ext cx="1093076" cy="97305"/>
          </a:xfrm>
          <a:custGeom>
            <a:avLst/>
            <a:gdLst>
              <a:gd name="connsiteX0" fmla="*/ 0 w 1093076"/>
              <a:gd name="connsiteY0" fmla="*/ 0 h 97305"/>
              <a:gd name="connsiteX1" fmla="*/ 357352 w 1093076"/>
              <a:gd name="connsiteY1" fmla="*/ 94593 h 97305"/>
              <a:gd name="connsiteX2" fmla="*/ 1093076 w 1093076"/>
              <a:gd name="connsiteY2" fmla="*/ 73572 h 97305"/>
              <a:gd name="connsiteX3" fmla="*/ 1093076 w 1093076"/>
              <a:gd name="connsiteY3" fmla="*/ 73572 h 97305"/>
            </a:gdLst>
            <a:ahLst/>
            <a:cxnLst>
              <a:cxn ang="0">
                <a:pos x="connsiteX0" y="connsiteY0"/>
              </a:cxn>
              <a:cxn ang="0">
                <a:pos x="connsiteX1" y="connsiteY1"/>
              </a:cxn>
              <a:cxn ang="0">
                <a:pos x="connsiteX2" y="connsiteY2"/>
              </a:cxn>
              <a:cxn ang="0">
                <a:pos x="connsiteX3" y="connsiteY3"/>
              </a:cxn>
            </a:cxnLst>
            <a:rect l="l" t="t" r="r" b="b"/>
            <a:pathLst>
              <a:path w="1093076" h="97305">
                <a:moveTo>
                  <a:pt x="0" y="0"/>
                </a:moveTo>
                <a:cubicBezTo>
                  <a:pt x="87586" y="41165"/>
                  <a:pt x="175173" y="82331"/>
                  <a:pt x="357352" y="94593"/>
                </a:cubicBezTo>
                <a:cubicBezTo>
                  <a:pt x="539531" y="106855"/>
                  <a:pt x="1093076" y="73572"/>
                  <a:pt x="1093076" y="73572"/>
                </a:cubicBezTo>
                <a:lnTo>
                  <a:pt x="1093076" y="73572"/>
                </a:ln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Freeform 37"/>
          <p:cNvSpPr/>
          <p:nvPr/>
        </p:nvSpPr>
        <p:spPr>
          <a:xfrm>
            <a:off x="5517931" y="4424855"/>
            <a:ext cx="115614" cy="84083"/>
          </a:xfrm>
          <a:custGeom>
            <a:avLst/>
            <a:gdLst>
              <a:gd name="connsiteX0" fmla="*/ 0 w 115614"/>
              <a:gd name="connsiteY0" fmla="*/ 0 h 84083"/>
              <a:gd name="connsiteX1" fmla="*/ 52552 w 115614"/>
              <a:gd name="connsiteY1" fmla="*/ 21021 h 84083"/>
              <a:gd name="connsiteX2" fmla="*/ 115614 w 115614"/>
              <a:gd name="connsiteY2" fmla="*/ 84083 h 84083"/>
            </a:gdLst>
            <a:ahLst/>
            <a:cxnLst>
              <a:cxn ang="0">
                <a:pos x="connsiteX0" y="connsiteY0"/>
              </a:cxn>
              <a:cxn ang="0">
                <a:pos x="connsiteX1" y="connsiteY1"/>
              </a:cxn>
              <a:cxn ang="0">
                <a:pos x="connsiteX2" y="connsiteY2"/>
              </a:cxn>
            </a:cxnLst>
            <a:rect l="l" t="t" r="r" b="b"/>
            <a:pathLst>
              <a:path w="115614" h="84083">
                <a:moveTo>
                  <a:pt x="0" y="0"/>
                </a:moveTo>
                <a:cubicBezTo>
                  <a:pt x="16641" y="3503"/>
                  <a:pt x="33283" y="7007"/>
                  <a:pt x="52552" y="21021"/>
                </a:cubicBezTo>
                <a:cubicBezTo>
                  <a:pt x="71821" y="35035"/>
                  <a:pt x="115614" y="84083"/>
                  <a:pt x="115614" y="84083"/>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5" name="Oval 234"/>
          <p:cNvSpPr/>
          <p:nvPr/>
        </p:nvSpPr>
        <p:spPr>
          <a:xfrm>
            <a:off x="3491822" y="5625722"/>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 name="Oval 235"/>
          <p:cNvSpPr/>
          <p:nvPr/>
        </p:nvSpPr>
        <p:spPr>
          <a:xfrm>
            <a:off x="5368967" y="6629761"/>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7" name="Oval 236"/>
          <p:cNvSpPr/>
          <p:nvPr/>
        </p:nvSpPr>
        <p:spPr>
          <a:xfrm>
            <a:off x="1412553" y="6327585"/>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8" name="Oval 237"/>
          <p:cNvSpPr/>
          <p:nvPr/>
        </p:nvSpPr>
        <p:spPr>
          <a:xfrm>
            <a:off x="1627954" y="5646523"/>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0" name="TextBox 249"/>
          <p:cNvSpPr txBox="1"/>
          <p:nvPr/>
        </p:nvSpPr>
        <p:spPr>
          <a:xfrm>
            <a:off x="1791554" y="5581622"/>
            <a:ext cx="1071602" cy="276999"/>
          </a:xfrm>
          <a:prstGeom prst="rect">
            <a:avLst/>
          </a:prstGeom>
          <a:noFill/>
        </p:spPr>
        <p:txBody>
          <a:bodyPr wrap="square" rtlCol="0">
            <a:spAutoFit/>
          </a:bodyPr>
          <a:lstStyle/>
          <a:p>
            <a:r>
              <a:rPr lang="en-US" sz="1200">
                <a:solidFill>
                  <a:srgbClr val="FF0000"/>
                </a:solidFill>
              </a:rPr>
              <a:t>Collaboration</a:t>
            </a:r>
            <a:endParaRPr lang="en-US" sz="1200" dirty="0">
              <a:solidFill>
                <a:srgbClr val="FF0000"/>
              </a:solidFill>
            </a:endParaRPr>
          </a:p>
        </p:txBody>
      </p:sp>
      <p:sp>
        <p:nvSpPr>
          <p:cNvPr id="251" name="TextBox 250"/>
          <p:cNvSpPr txBox="1"/>
          <p:nvPr/>
        </p:nvSpPr>
        <p:spPr>
          <a:xfrm>
            <a:off x="3022562" y="5619196"/>
            <a:ext cx="513788" cy="276999"/>
          </a:xfrm>
          <a:prstGeom prst="rect">
            <a:avLst/>
          </a:prstGeom>
          <a:noFill/>
        </p:spPr>
        <p:txBody>
          <a:bodyPr wrap="square" rtlCol="0">
            <a:spAutoFit/>
          </a:bodyPr>
          <a:lstStyle/>
          <a:p>
            <a:r>
              <a:rPr lang="en-US" sz="1200" dirty="0">
                <a:solidFill>
                  <a:srgbClr val="FF0000"/>
                </a:solidFill>
              </a:rPr>
              <a:t>Trust</a:t>
            </a:r>
          </a:p>
        </p:txBody>
      </p:sp>
      <p:sp>
        <p:nvSpPr>
          <p:cNvPr id="252" name="TextBox 251"/>
          <p:cNvSpPr txBox="1"/>
          <p:nvPr/>
        </p:nvSpPr>
        <p:spPr>
          <a:xfrm>
            <a:off x="3445528" y="6226190"/>
            <a:ext cx="1621428" cy="276999"/>
          </a:xfrm>
          <a:prstGeom prst="rect">
            <a:avLst/>
          </a:prstGeom>
          <a:noFill/>
        </p:spPr>
        <p:txBody>
          <a:bodyPr wrap="square" rtlCol="0">
            <a:spAutoFit/>
          </a:bodyPr>
          <a:lstStyle/>
          <a:p>
            <a:r>
              <a:rPr lang="en-US" sz="1200" dirty="0">
                <a:solidFill>
                  <a:srgbClr val="FF0000"/>
                </a:solidFill>
              </a:rPr>
              <a:t>Demand aggregation</a:t>
            </a:r>
          </a:p>
        </p:txBody>
      </p:sp>
      <p:sp>
        <p:nvSpPr>
          <p:cNvPr id="256" name="TextBox 255"/>
          <p:cNvSpPr txBox="1"/>
          <p:nvPr/>
        </p:nvSpPr>
        <p:spPr>
          <a:xfrm>
            <a:off x="4399359" y="5515727"/>
            <a:ext cx="824136" cy="276999"/>
          </a:xfrm>
          <a:prstGeom prst="rect">
            <a:avLst/>
          </a:prstGeom>
          <a:noFill/>
        </p:spPr>
        <p:txBody>
          <a:bodyPr wrap="square" rtlCol="0">
            <a:spAutoFit/>
          </a:bodyPr>
          <a:lstStyle/>
          <a:p>
            <a:r>
              <a:rPr lang="en-US" sz="1200" dirty="0">
                <a:solidFill>
                  <a:srgbClr val="FF0000"/>
                </a:solidFill>
              </a:rPr>
              <a:t>Values</a:t>
            </a:r>
          </a:p>
        </p:txBody>
      </p:sp>
      <p:sp>
        <p:nvSpPr>
          <p:cNvPr id="257" name="Oval 256"/>
          <p:cNvSpPr/>
          <p:nvPr/>
        </p:nvSpPr>
        <p:spPr>
          <a:xfrm>
            <a:off x="4916003" y="5505086"/>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8" name="TextBox 257"/>
          <p:cNvSpPr txBox="1"/>
          <p:nvPr/>
        </p:nvSpPr>
        <p:spPr>
          <a:xfrm>
            <a:off x="-14516" y="5602663"/>
            <a:ext cx="1043359" cy="276999"/>
          </a:xfrm>
          <a:prstGeom prst="rect">
            <a:avLst/>
          </a:prstGeom>
          <a:noFill/>
        </p:spPr>
        <p:txBody>
          <a:bodyPr wrap="square" rtlCol="0">
            <a:spAutoFit/>
          </a:bodyPr>
          <a:lstStyle/>
          <a:p>
            <a:r>
              <a:rPr lang="en-US" sz="1200" b="1" dirty="0">
                <a:solidFill>
                  <a:srgbClr val="B09B71"/>
                </a:solidFill>
              </a:rPr>
              <a:t>Culture</a:t>
            </a:r>
          </a:p>
        </p:txBody>
      </p:sp>
      <p:sp>
        <p:nvSpPr>
          <p:cNvPr id="259" name="Oval 258"/>
          <p:cNvSpPr/>
          <p:nvPr/>
        </p:nvSpPr>
        <p:spPr>
          <a:xfrm>
            <a:off x="972999" y="5636565"/>
            <a:ext cx="247030" cy="188798"/>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0" name="TextBox 259"/>
          <p:cNvSpPr txBox="1"/>
          <p:nvPr/>
        </p:nvSpPr>
        <p:spPr>
          <a:xfrm>
            <a:off x="7238612" y="6166398"/>
            <a:ext cx="824136" cy="276999"/>
          </a:xfrm>
          <a:prstGeom prst="rect">
            <a:avLst/>
          </a:prstGeom>
          <a:noFill/>
        </p:spPr>
        <p:txBody>
          <a:bodyPr wrap="square" rtlCol="0">
            <a:spAutoFit/>
          </a:bodyPr>
          <a:lstStyle/>
          <a:p>
            <a:r>
              <a:rPr lang="en-US" sz="1200" dirty="0">
                <a:solidFill>
                  <a:srgbClr val="FF0000"/>
                </a:solidFill>
              </a:rPr>
              <a:t>E- Guilds</a:t>
            </a:r>
          </a:p>
        </p:txBody>
      </p:sp>
      <p:sp>
        <p:nvSpPr>
          <p:cNvPr id="261" name="TextBox 260"/>
          <p:cNvSpPr txBox="1"/>
          <p:nvPr/>
        </p:nvSpPr>
        <p:spPr>
          <a:xfrm>
            <a:off x="6292236" y="3853559"/>
            <a:ext cx="1117054" cy="276999"/>
          </a:xfrm>
          <a:prstGeom prst="rect">
            <a:avLst/>
          </a:prstGeom>
          <a:noFill/>
        </p:spPr>
        <p:txBody>
          <a:bodyPr wrap="square" rtlCol="0">
            <a:spAutoFit/>
          </a:bodyPr>
          <a:lstStyle/>
          <a:p>
            <a:r>
              <a:rPr lang="en-US" sz="1200" dirty="0">
                <a:solidFill>
                  <a:srgbClr val="FF0000"/>
                </a:solidFill>
              </a:rPr>
              <a:t>Digital rights</a:t>
            </a:r>
          </a:p>
        </p:txBody>
      </p:sp>
      <p:sp>
        <p:nvSpPr>
          <p:cNvPr id="262" name="TextBox 261"/>
          <p:cNvSpPr txBox="1"/>
          <p:nvPr/>
        </p:nvSpPr>
        <p:spPr>
          <a:xfrm>
            <a:off x="9131265" y="2186629"/>
            <a:ext cx="1266730" cy="461665"/>
          </a:xfrm>
          <a:prstGeom prst="rect">
            <a:avLst/>
          </a:prstGeom>
          <a:noFill/>
        </p:spPr>
        <p:txBody>
          <a:bodyPr wrap="square" rtlCol="0">
            <a:spAutoFit/>
          </a:bodyPr>
          <a:lstStyle/>
          <a:p>
            <a:r>
              <a:rPr lang="en-US" sz="1200" dirty="0">
                <a:solidFill>
                  <a:srgbClr val="FF0000"/>
                </a:solidFill>
              </a:rPr>
              <a:t>Smart Cities regions/nations</a:t>
            </a:r>
          </a:p>
        </p:txBody>
      </p:sp>
      <p:sp>
        <p:nvSpPr>
          <p:cNvPr id="263" name="Oval 262"/>
          <p:cNvSpPr/>
          <p:nvPr/>
        </p:nvSpPr>
        <p:spPr>
          <a:xfrm>
            <a:off x="7538172" y="6443397"/>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4" name="Oval 263"/>
          <p:cNvSpPr/>
          <p:nvPr/>
        </p:nvSpPr>
        <p:spPr>
          <a:xfrm>
            <a:off x="9531011" y="2639432"/>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5" name="Oval 264"/>
          <p:cNvSpPr/>
          <p:nvPr/>
        </p:nvSpPr>
        <p:spPr>
          <a:xfrm>
            <a:off x="6699924" y="5089947"/>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6" name="TextBox 265"/>
          <p:cNvSpPr txBox="1"/>
          <p:nvPr/>
        </p:nvSpPr>
        <p:spPr>
          <a:xfrm>
            <a:off x="7597018" y="2959942"/>
            <a:ext cx="1049506" cy="461665"/>
          </a:xfrm>
          <a:prstGeom prst="rect">
            <a:avLst/>
          </a:prstGeom>
          <a:noFill/>
        </p:spPr>
        <p:txBody>
          <a:bodyPr wrap="square" rtlCol="0">
            <a:spAutoFit/>
          </a:bodyPr>
          <a:lstStyle/>
          <a:p>
            <a:r>
              <a:rPr lang="en-US" sz="1200" dirty="0">
                <a:solidFill>
                  <a:srgbClr val="FF0000"/>
                </a:solidFill>
              </a:rPr>
              <a:t>Real time pricing</a:t>
            </a:r>
          </a:p>
        </p:txBody>
      </p:sp>
      <p:sp>
        <p:nvSpPr>
          <p:cNvPr id="267" name="Oval 266"/>
          <p:cNvSpPr/>
          <p:nvPr/>
        </p:nvSpPr>
        <p:spPr>
          <a:xfrm>
            <a:off x="7561778" y="2445553"/>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8" name="TextBox 267"/>
          <p:cNvSpPr txBox="1"/>
          <p:nvPr/>
        </p:nvSpPr>
        <p:spPr>
          <a:xfrm>
            <a:off x="5372601" y="3509460"/>
            <a:ext cx="1117054" cy="276999"/>
          </a:xfrm>
          <a:prstGeom prst="rect">
            <a:avLst/>
          </a:prstGeom>
          <a:noFill/>
        </p:spPr>
        <p:txBody>
          <a:bodyPr wrap="square" rtlCol="0">
            <a:spAutoFit/>
          </a:bodyPr>
          <a:lstStyle/>
          <a:p>
            <a:r>
              <a:rPr lang="en-US" sz="1200" dirty="0">
                <a:solidFill>
                  <a:srgbClr val="FF0000"/>
                </a:solidFill>
              </a:rPr>
              <a:t>Market sectors</a:t>
            </a:r>
          </a:p>
        </p:txBody>
      </p:sp>
      <p:sp>
        <p:nvSpPr>
          <p:cNvPr id="269" name="TextBox 268"/>
          <p:cNvSpPr txBox="1"/>
          <p:nvPr/>
        </p:nvSpPr>
        <p:spPr>
          <a:xfrm>
            <a:off x="6715257" y="2202987"/>
            <a:ext cx="1117054" cy="461665"/>
          </a:xfrm>
          <a:prstGeom prst="rect">
            <a:avLst/>
          </a:prstGeom>
          <a:noFill/>
        </p:spPr>
        <p:txBody>
          <a:bodyPr wrap="square" rtlCol="0">
            <a:spAutoFit/>
          </a:bodyPr>
          <a:lstStyle/>
          <a:p>
            <a:r>
              <a:rPr lang="en-US" sz="1200" dirty="0">
                <a:solidFill>
                  <a:srgbClr val="FF0000"/>
                </a:solidFill>
              </a:rPr>
              <a:t>Knowledge of what works</a:t>
            </a:r>
          </a:p>
        </p:txBody>
      </p:sp>
      <p:sp>
        <p:nvSpPr>
          <p:cNvPr id="270" name="Oval 269"/>
          <p:cNvSpPr/>
          <p:nvPr/>
        </p:nvSpPr>
        <p:spPr>
          <a:xfrm>
            <a:off x="10072504" y="5323368"/>
            <a:ext cx="1423688" cy="678293"/>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1" name="TextBox 270"/>
          <p:cNvSpPr txBox="1"/>
          <p:nvPr/>
        </p:nvSpPr>
        <p:spPr>
          <a:xfrm>
            <a:off x="10202082" y="5506743"/>
            <a:ext cx="1076340" cy="307777"/>
          </a:xfrm>
          <a:prstGeom prst="rect">
            <a:avLst/>
          </a:prstGeom>
          <a:noFill/>
        </p:spPr>
        <p:txBody>
          <a:bodyPr wrap="square" rtlCol="0">
            <a:spAutoFit/>
          </a:bodyPr>
          <a:lstStyle/>
          <a:p>
            <a:r>
              <a:rPr lang="en-US" sz="1400" b="1">
                <a:solidFill>
                  <a:schemeClr val="bg1"/>
                </a:solidFill>
              </a:rPr>
              <a:t>Value based</a:t>
            </a:r>
            <a:endParaRPr lang="en-US" sz="1400" b="1" dirty="0">
              <a:solidFill>
                <a:schemeClr val="bg1"/>
              </a:solidFill>
            </a:endParaRPr>
          </a:p>
        </p:txBody>
      </p:sp>
      <p:sp>
        <p:nvSpPr>
          <p:cNvPr id="272" name="TextBox 271"/>
          <p:cNvSpPr txBox="1"/>
          <p:nvPr/>
        </p:nvSpPr>
        <p:spPr>
          <a:xfrm>
            <a:off x="8610598" y="4584964"/>
            <a:ext cx="1117054" cy="646331"/>
          </a:xfrm>
          <a:prstGeom prst="rect">
            <a:avLst/>
          </a:prstGeom>
          <a:noFill/>
        </p:spPr>
        <p:txBody>
          <a:bodyPr wrap="square" rtlCol="0">
            <a:spAutoFit/>
          </a:bodyPr>
          <a:lstStyle/>
          <a:p>
            <a:r>
              <a:rPr lang="en-US" sz="1200" dirty="0">
                <a:solidFill>
                  <a:srgbClr val="FF0000"/>
                </a:solidFill>
              </a:rPr>
              <a:t>Collective decision making</a:t>
            </a:r>
          </a:p>
        </p:txBody>
      </p:sp>
      <p:sp>
        <p:nvSpPr>
          <p:cNvPr id="273" name="TextBox 272"/>
          <p:cNvSpPr txBox="1"/>
          <p:nvPr/>
        </p:nvSpPr>
        <p:spPr>
          <a:xfrm>
            <a:off x="5039372" y="2606475"/>
            <a:ext cx="1128401" cy="276999"/>
          </a:xfrm>
          <a:prstGeom prst="rect">
            <a:avLst/>
          </a:prstGeom>
          <a:noFill/>
        </p:spPr>
        <p:txBody>
          <a:bodyPr wrap="square" rtlCol="0">
            <a:spAutoFit/>
          </a:bodyPr>
          <a:lstStyle/>
          <a:p>
            <a:r>
              <a:rPr lang="en-US" sz="1200">
                <a:solidFill>
                  <a:srgbClr val="FF0000"/>
                </a:solidFill>
              </a:rPr>
              <a:t>Procurement</a:t>
            </a:r>
            <a:endParaRPr lang="en-US" sz="1200" dirty="0">
              <a:solidFill>
                <a:srgbClr val="FF0000"/>
              </a:solidFill>
            </a:endParaRPr>
          </a:p>
        </p:txBody>
      </p:sp>
      <p:sp>
        <p:nvSpPr>
          <p:cNvPr id="274" name="TextBox 273"/>
          <p:cNvSpPr txBox="1"/>
          <p:nvPr/>
        </p:nvSpPr>
        <p:spPr>
          <a:xfrm>
            <a:off x="5843992" y="4035447"/>
            <a:ext cx="1379426" cy="461665"/>
          </a:xfrm>
          <a:prstGeom prst="rect">
            <a:avLst/>
          </a:prstGeom>
          <a:noFill/>
        </p:spPr>
        <p:txBody>
          <a:bodyPr wrap="square" rtlCol="0">
            <a:spAutoFit/>
          </a:bodyPr>
          <a:lstStyle/>
          <a:p>
            <a:r>
              <a:rPr lang="en-US" sz="1200" dirty="0">
                <a:solidFill>
                  <a:srgbClr val="FF0000"/>
                </a:solidFill>
              </a:rPr>
              <a:t>Embedded Legal instruments</a:t>
            </a:r>
          </a:p>
        </p:txBody>
      </p:sp>
      <p:sp>
        <p:nvSpPr>
          <p:cNvPr id="275" name="Oval 274"/>
          <p:cNvSpPr/>
          <p:nvPr/>
        </p:nvSpPr>
        <p:spPr>
          <a:xfrm>
            <a:off x="4873365" y="2650467"/>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Freeform 46"/>
          <p:cNvSpPr/>
          <p:nvPr/>
        </p:nvSpPr>
        <p:spPr>
          <a:xfrm>
            <a:off x="5013064" y="2248348"/>
            <a:ext cx="484094" cy="430306"/>
          </a:xfrm>
          <a:custGeom>
            <a:avLst/>
            <a:gdLst>
              <a:gd name="connsiteX0" fmla="*/ 484094 w 484094"/>
              <a:gd name="connsiteY0" fmla="*/ 0 h 430306"/>
              <a:gd name="connsiteX1" fmla="*/ 398032 w 484094"/>
              <a:gd name="connsiteY1" fmla="*/ 268941 h 430306"/>
              <a:gd name="connsiteX2" fmla="*/ 0 w 484094"/>
              <a:gd name="connsiteY2" fmla="*/ 430306 h 430306"/>
            </a:gdLst>
            <a:ahLst/>
            <a:cxnLst>
              <a:cxn ang="0">
                <a:pos x="connsiteX0" y="connsiteY0"/>
              </a:cxn>
              <a:cxn ang="0">
                <a:pos x="connsiteX1" y="connsiteY1"/>
              </a:cxn>
              <a:cxn ang="0">
                <a:pos x="connsiteX2" y="connsiteY2"/>
              </a:cxn>
            </a:cxnLst>
            <a:rect l="l" t="t" r="r" b="b"/>
            <a:pathLst>
              <a:path w="484094" h="430306">
                <a:moveTo>
                  <a:pt x="484094" y="0"/>
                </a:moveTo>
                <a:cubicBezTo>
                  <a:pt x="481404" y="98611"/>
                  <a:pt x="478714" y="197223"/>
                  <a:pt x="398032" y="268941"/>
                </a:cubicBezTo>
                <a:cubicBezTo>
                  <a:pt x="317350" y="340659"/>
                  <a:pt x="0" y="430306"/>
                  <a:pt x="0" y="430306"/>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Freeform 48"/>
          <p:cNvSpPr/>
          <p:nvPr/>
        </p:nvSpPr>
        <p:spPr>
          <a:xfrm>
            <a:off x="3474720" y="2840019"/>
            <a:ext cx="1825914" cy="1387736"/>
          </a:xfrm>
          <a:custGeom>
            <a:avLst/>
            <a:gdLst>
              <a:gd name="connsiteX0" fmla="*/ 0 w 1825914"/>
              <a:gd name="connsiteY0" fmla="*/ 1387736 h 1387736"/>
              <a:gd name="connsiteX1" fmla="*/ 1032734 w 1825914"/>
              <a:gd name="connsiteY1" fmla="*/ 978946 h 1387736"/>
              <a:gd name="connsiteX2" fmla="*/ 1807285 w 1825914"/>
              <a:gd name="connsiteY2" fmla="*/ 720762 h 1387736"/>
              <a:gd name="connsiteX3" fmla="*/ 1602889 w 1825914"/>
              <a:gd name="connsiteY3" fmla="*/ 0 h 1387736"/>
            </a:gdLst>
            <a:ahLst/>
            <a:cxnLst>
              <a:cxn ang="0">
                <a:pos x="connsiteX0" y="connsiteY0"/>
              </a:cxn>
              <a:cxn ang="0">
                <a:pos x="connsiteX1" y="connsiteY1"/>
              </a:cxn>
              <a:cxn ang="0">
                <a:pos x="connsiteX2" y="connsiteY2"/>
              </a:cxn>
              <a:cxn ang="0">
                <a:pos x="connsiteX3" y="connsiteY3"/>
              </a:cxn>
            </a:cxnLst>
            <a:rect l="l" t="t" r="r" b="b"/>
            <a:pathLst>
              <a:path w="1825914" h="1387736">
                <a:moveTo>
                  <a:pt x="0" y="1387736"/>
                </a:moveTo>
                <a:cubicBezTo>
                  <a:pt x="365760" y="1238922"/>
                  <a:pt x="731520" y="1090108"/>
                  <a:pt x="1032734" y="978946"/>
                </a:cubicBezTo>
                <a:cubicBezTo>
                  <a:pt x="1333948" y="867784"/>
                  <a:pt x="1712259" y="883920"/>
                  <a:pt x="1807285" y="720762"/>
                </a:cubicBezTo>
                <a:cubicBezTo>
                  <a:pt x="1902311" y="557604"/>
                  <a:pt x="1602889" y="0"/>
                  <a:pt x="1602889"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6" name="TextBox 275"/>
          <p:cNvSpPr txBox="1"/>
          <p:nvPr/>
        </p:nvSpPr>
        <p:spPr>
          <a:xfrm>
            <a:off x="2944234" y="5296745"/>
            <a:ext cx="1321547" cy="276999"/>
          </a:xfrm>
          <a:prstGeom prst="rect">
            <a:avLst/>
          </a:prstGeom>
          <a:noFill/>
        </p:spPr>
        <p:txBody>
          <a:bodyPr wrap="square" rtlCol="0">
            <a:spAutoFit/>
          </a:bodyPr>
          <a:lstStyle/>
          <a:p>
            <a:r>
              <a:rPr lang="en-US" sz="1200">
                <a:solidFill>
                  <a:srgbClr val="FF0000"/>
                </a:solidFill>
              </a:rPr>
              <a:t>Religious groups</a:t>
            </a:r>
            <a:endParaRPr lang="en-US" sz="1200" dirty="0">
              <a:solidFill>
                <a:srgbClr val="FF0000"/>
              </a:solidFill>
            </a:endParaRPr>
          </a:p>
        </p:txBody>
      </p:sp>
      <p:sp>
        <p:nvSpPr>
          <p:cNvPr id="277" name="TextBox 276"/>
          <p:cNvSpPr txBox="1"/>
          <p:nvPr/>
        </p:nvSpPr>
        <p:spPr>
          <a:xfrm>
            <a:off x="4685834" y="5196829"/>
            <a:ext cx="1868751" cy="276999"/>
          </a:xfrm>
          <a:prstGeom prst="rect">
            <a:avLst/>
          </a:prstGeom>
          <a:noFill/>
        </p:spPr>
        <p:txBody>
          <a:bodyPr wrap="square" rtlCol="0">
            <a:spAutoFit/>
          </a:bodyPr>
          <a:lstStyle/>
          <a:p>
            <a:r>
              <a:rPr lang="en-US" sz="1200" dirty="0">
                <a:solidFill>
                  <a:srgbClr val="FF0000"/>
                </a:solidFill>
              </a:rPr>
              <a:t>Professional e-Guilds</a:t>
            </a:r>
          </a:p>
        </p:txBody>
      </p:sp>
      <p:sp>
        <p:nvSpPr>
          <p:cNvPr id="52" name="Freeform 51"/>
          <p:cNvSpPr/>
          <p:nvPr/>
        </p:nvSpPr>
        <p:spPr>
          <a:xfrm>
            <a:off x="1850315" y="5809129"/>
            <a:ext cx="1775012" cy="97114"/>
          </a:xfrm>
          <a:custGeom>
            <a:avLst/>
            <a:gdLst>
              <a:gd name="connsiteX0" fmla="*/ 0 w 1775012"/>
              <a:gd name="connsiteY0" fmla="*/ 0 h 97114"/>
              <a:gd name="connsiteX1" fmla="*/ 914400 w 1775012"/>
              <a:gd name="connsiteY1" fmla="*/ 96819 h 97114"/>
              <a:gd name="connsiteX2" fmla="*/ 1775012 w 1775012"/>
              <a:gd name="connsiteY2" fmla="*/ 32273 h 97114"/>
            </a:gdLst>
            <a:ahLst/>
            <a:cxnLst>
              <a:cxn ang="0">
                <a:pos x="connsiteX0" y="connsiteY0"/>
              </a:cxn>
              <a:cxn ang="0">
                <a:pos x="connsiteX1" y="connsiteY1"/>
              </a:cxn>
              <a:cxn ang="0">
                <a:pos x="connsiteX2" y="connsiteY2"/>
              </a:cxn>
            </a:cxnLst>
            <a:rect l="l" t="t" r="r" b="b"/>
            <a:pathLst>
              <a:path w="1775012" h="97114">
                <a:moveTo>
                  <a:pt x="0" y="0"/>
                </a:moveTo>
                <a:cubicBezTo>
                  <a:pt x="309282" y="45720"/>
                  <a:pt x="618565" y="91440"/>
                  <a:pt x="914400" y="96819"/>
                </a:cubicBezTo>
                <a:cubicBezTo>
                  <a:pt x="1210235" y="102198"/>
                  <a:pt x="1775012" y="32273"/>
                  <a:pt x="1775012" y="32273"/>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Freeform 54"/>
          <p:cNvSpPr/>
          <p:nvPr/>
        </p:nvSpPr>
        <p:spPr>
          <a:xfrm>
            <a:off x="3700631" y="5680038"/>
            <a:ext cx="1333948" cy="157542"/>
          </a:xfrm>
          <a:custGeom>
            <a:avLst/>
            <a:gdLst>
              <a:gd name="connsiteX0" fmla="*/ 0 w 1333948"/>
              <a:gd name="connsiteY0" fmla="*/ 118334 h 157542"/>
              <a:gd name="connsiteX1" fmla="*/ 882127 w 1333948"/>
              <a:gd name="connsiteY1" fmla="*/ 150607 h 157542"/>
              <a:gd name="connsiteX2" fmla="*/ 1333948 w 1333948"/>
              <a:gd name="connsiteY2" fmla="*/ 0 h 157542"/>
            </a:gdLst>
            <a:ahLst/>
            <a:cxnLst>
              <a:cxn ang="0">
                <a:pos x="connsiteX0" y="connsiteY0"/>
              </a:cxn>
              <a:cxn ang="0">
                <a:pos x="connsiteX1" y="connsiteY1"/>
              </a:cxn>
              <a:cxn ang="0">
                <a:pos x="connsiteX2" y="connsiteY2"/>
              </a:cxn>
            </a:cxnLst>
            <a:rect l="l" t="t" r="r" b="b"/>
            <a:pathLst>
              <a:path w="1333948" h="157542">
                <a:moveTo>
                  <a:pt x="0" y="118334"/>
                </a:moveTo>
                <a:cubicBezTo>
                  <a:pt x="329901" y="144331"/>
                  <a:pt x="659802" y="170329"/>
                  <a:pt x="882127" y="150607"/>
                </a:cubicBezTo>
                <a:cubicBezTo>
                  <a:pt x="1104452" y="130885"/>
                  <a:pt x="1333948" y="0"/>
                  <a:pt x="1333948"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Freeform 55"/>
          <p:cNvSpPr/>
          <p:nvPr/>
        </p:nvSpPr>
        <p:spPr>
          <a:xfrm>
            <a:off x="5034579" y="5701553"/>
            <a:ext cx="3431689" cy="401098"/>
          </a:xfrm>
          <a:custGeom>
            <a:avLst/>
            <a:gdLst>
              <a:gd name="connsiteX0" fmla="*/ 0 w 3431689"/>
              <a:gd name="connsiteY0" fmla="*/ 0 h 401098"/>
              <a:gd name="connsiteX1" fmla="*/ 1990165 w 3431689"/>
              <a:gd name="connsiteY1" fmla="*/ 376518 h 401098"/>
              <a:gd name="connsiteX2" fmla="*/ 3431689 w 3431689"/>
              <a:gd name="connsiteY2" fmla="*/ 333487 h 401098"/>
            </a:gdLst>
            <a:ahLst/>
            <a:cxnLst>
              <a:cxn ang="0">
                <a:pos x="connsiteX0" y="connsiteY0"/>
              </a:cxn>
              <a:cxn ang="0">
                <a:pos x="connsiteX1" y="connsiteY1"/>
              </a:cxn>
              <a:cxn ang="0">
                <a:pos x="connsiteX2" y="connsiteY2"/>
              </a:cxn>
            </a:cxnLst>
            <a:rect l="l" t="t" r="r" b="b"/>
            <a:pathLst>
              <a:path w="3431689" h="401098">
                <a:moveTo>
                  <a:pt x="0" y="0"/>
                </a:moveTo>
                <a:cubicBezTo>
                  <a:pt x="709108" y="160468"/>
                  <a:pt x="1418217" y="320937"/>
                  <a:pt x="1990165" y="376518"/>
                </a:cubicBezTo>
                <a:cubicBezTo>
                  <a:pt x="2562113" y="432099"/>
                  <a:pt x="2996901" y="382793"/>
                  <a:pt x="3431689" y="333487"/>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reeform 56"/>
          <p:cNvSpPr/>
          <p:nvPr/>
        </p:nvSpPr>
        <p:spPr>
          <a:xfrm>
            <a:off x="2958353" y="3679115"/>
            <a:ext cx="3506993" cy="107577"/>
          </a:xfrm>
          <a:custGeom>
            <a:avLst/>
            <a:gdLst>
              <a:gd name="connsiteX0" fmla="*/ 0 w 3506993"/>
              <a:gd name="connsiteY0" fmla="*/ 107577 h 107577"/>
              <a:gd name="connsiteX1" fmla="*/ 2926080 w 3506993"/>
              <a:gd name="connsiteY1" fmla="*/ 75304 h 107577"/>
              <a:gd name="connsiteX2" fmla="*/ 3506993 w 3506993"/>
              <a:gd name="connsiteY2" fmla="*/ 0 h 107577"/>
            </a:gdLst>
            <a:ahLst/>
            <a:cxnLst>
              <a:cxn ang="0">
                <a:pos x="connsiteX0" y="connsiteY0"/>
              </a:cxn>
              <a:cxn ang="0">
                <a:pos x="connsiteX1" y="connsiteY1"/>
              </a:cxn>
              <a:cxn ang="0">
                <a:pos x="connsiteX2" y="connsiteY2"/>
              </a:cxn>
            </a:cxnLst>
            <a:rect l="l" t="t" r="r" b="b"/>
            <a:pathLst>
              <a:path w="3506993" h="107577">
                <a:moveTo>
                  <a:pt x="0" y="107577"/>
                </a:moveTo>
                <a:lnTo>
                  <a:pt x="2926080" y="75304"/>
                </a:lnTo>
                <a:cubicBezTo>
                  <a:pt x="3510579" y="57375"/>
                  <a:pt x="3506993" y="0"/>
                  <a:pt x="3506993"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Freeform 59"/>
          <p:cNvSpPr/>
          <p:nvPr/>
        </p:nvSpPr>
        <p:spPr>
          <a:xfrm>
            <a:off x="6680499" y="3388659"/>
            <a:ext cx="297905" cy="344245"/>
          </a:xfrm>
          <a:custGeom>
            <a:avLst/>
            <a:gdLst>
              <a:gd name="connsiteX0" fmla="*/ 0 w 297905"/>
              <a:gd name="connsiteY0" fmla="*/ 344245 h 344245"/>
              <a:gd name="connsiteX1" fmla="*/ 268941 w 297905"/>
              <a:gd name="connsiteY1" fmla="*/ 258183 h 344245"/>
              <a:gd name="connsiteX2" fmla="*/ 290456 w 297905"/>
              <a:gd name="connsiteY2" fmla="*/ 0 h 344245"/>
            </a:gdLst>
            <a:ahLst/>
            <a:cxnLst>
              <a:cxn ang="0">
                <a:pos x="connsiteX0" y="connsiteY0"/>
              </a:cxn>
              <a:cxn ang="0">
                <a:pos x="connsiteX1" y="connsiteY1"/>
              </a:cxn>
              <a:cxn ang="0">
                <a:pos x="connsiteX2" y="connsiteY2"/>
              </a:cxn>
            </a:cxnLst>
            <a:rect l="l" t="t" r="r" b="b"/>
            <a:pathLst>
              <a:path w="297905" h="344245">
                <a:moveTo>
                  <a:pt x="0" y="344245"/>
                </a:moveTo>
                <a:cubicBezTo>
                  <a:pt x="110266" y="329901"/>
                  <a:pt x="220532" y="315557"/>
                  <a:pt x="268941" y="258183"/>
                </a:cubicBezTo>
                <a:cubicBezTo>
                  <a:pt x="317350" y="200809"/>
                  <a:pt x="290456" y="0"/>
                  <a:pt x="290456"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8" name="Oval 277"/>
          <p:cNvSpPr/>
          <p:nvPr/>
        </p:nvSpPr>
        <p:spPr>
          <a:xfrm>
            <a:off x="6772964" y="4262435"/>
            <a:ext cx="346586" cy="325479"/>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9" name="Oval 278"/>
          <p:cNvSpPr/>
          <p:nvPr/>
        </p:nvSpPr>
        <p:spPr>
          <a:xfrm>
            <a:off x="7650224" y="3676961"/>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0" name="Oval 279"/>
          <p:cNvSpPr/>
          <p:nvPr/>
        </p:nvSpPr>
        <p:spPr>
          <a:xfrm>
            <a:off x="8219238" y="3254048"/>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1" name="TextBox 280"/>
          <p:cNvSpPr txBox="1"/>
          <p:nvPr/>
        </p:nvSpPr>
        <p:spPr>
          <a:xfrm>
            <a:off x="7191576" y="3416207"/>
            <a:ext cx="1117054" cy="276999"/>
          </a:xfrm>
          <a:prstGeom prst="rect">
            <a:avLst/>
          </a:prstGeom>
          <a:noFill/>
        </p:spPr>
        <p:txBody>
          <a:bodyPr wrap="square" rtlCol="0">
            <a:spAutoFit/>
          </a:bodyPr>
          <a:lstStyle/>
          <a:p>
            <a:r>
              <a:rPr lang="en-US" sz="1200" dirty="0">
                <a:solidFill>
                  <a:srgbClr val="FF0000"/>
                </a:solidFill>
              </a:rPr>
              <a:t>Brokerages</a:t>
            </a:r>
          </a:p>
        </p:txBody>
      </p:sp>
      <p:sp>
        <p:nvSpPr>
          <p:cNvPr id="61" name="Freeform 60"/>
          <p:cNvSpPr/>
          <p:nvPr/>
        </p:nvSpPr>
        <p:spPr>
          <a:xfrm>
            <a:off x="5701553" y="4270786"/>
            <a:ext cx="1215614" cy="226852"/>
          </a:xfrm>
          <a:custGeom>
            <a:avLst/>
            <a:gdLst>
              <a:gd name="connsiteX0" fmla="*/ 0 w 1215614"/>
              <a:gd name="connsiteY0" fmla="*/ 0 h 226852"/>
              <a:gd name="connsiteX1" fmla="*/ 484094 w 1215614"/>
              <a:gd name="connsiteY1" fmla="*/ 225910 h 226852"/>
              <a:gd name="connsiteX2" fmla="*/ 1215614 w 1215614"/>
              <a:gd name="connsiteY2" fmla="*/ 86061 h 226852"/>
            </a:gdLst>
            <a:ahLst/>
            <a:cxnLst>
              <a:cxn ang="0">
                <a:pos x="connsiteX0" y="connsiteY0"/>
              </a:cxn>
              <a:cxn ang="0">
                <a:pos x="connsiteX1" y="connsiteY1"/>
              </a:cxn>
              <a:cxn ang="0">
                <a:pos x="connsiteX2" y="connsiteY2"/>
              </a:cxn>
            </a:cxnLst>
            <a:rect l="l" t="t" r="r" b="b"/>
            <a:pathLst>
              <a:path w="1215614" h="226852">
                <a:moveTo>
                  <a:pt x="0" y="0"/>
                </a:moveTo>
                <a:cubicBezTo>
                  <a:pt x="140746" y="105783"/>
                  <a:pt x="281492" y="211566"/>
                  <a:pt x="484094" y="225910"/>
                </a:cubicBezTo>
                <a:cubicBezTo>
                  <a:pt x="686696" y="240254"/>
                  <a:pt x="1215614" y="86061"/>
                  <a:pt x="1215614" y="86061"/>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Freeform 70"/>
          <p:cNvSpPr/>
          <p:nvPr/>
        </p:nvSpPr>
        <p:spPr>
          <a:xfrm>
            <a:off x="7035501" y="3840480"/>
            <a:ext cx="710005" cy="484094"/>
          </a:xfrm>
          <a:custGeom>
            <a:avLst/>
            <a:gdLst>
              <a:gd name="connsiteX0" fmla="*/ 0 w 710005"/>
              <a:gd name="connsiteY0" fmla="*/ 484094 h 484094"/>
              <a:gd name="connsiteX1" fmla="*/ 484094 w 710005"/>
              <a:gd name="connsiteY1" fmla="*/ 355002 h 484094"/>
              <a:gd name="connsiteX2" fmla="*/ 710005 w 710005"/>
              <a:gd name="connsiteY2" fmla="*/ 0 h 484094"/>
            </a:gdLst>
            <a:ahLst/>
            <a:cxnLst>
              <a:cxn ang="0">
                <a:pos x="connsiteX0" y="connsiteY0"/>
              </a:cxn>
              <a:cxn ang="0">
                <a:pos x="connsiteX1" y="connsiteY1"/>
              </a:cxn>
              <a:cxn ang="0">
                <a:pos x="connsiteX2" y="connsiteY2"/>
              </a:cxn>
            </a:cxnLst>
            <a:rect l="l" t="t" r="r" b="b"/>
            <a:pathLst>
              <a:path w="710005" h="484094">
                <a:moveTo>
                  <a:pt x="0" y="484094"/>
                </a:moveTo>
                <a:cubicBezTo>
                  <a:pt x="182880" y="459889"/>
                  <a:pt x="365760" y="435684"/>
                  <a:pt x="484094" y="355002"/>
                </a:cubicBezTo>
                <a:cubicBezTo>
                  <a:pt x="602428" y="274320"/>
                  <a:pt x="710005" y="0"/>
                  <a:pt x="710005"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Freeform 72"/>
          <p:cNvSpPr/>
          <p:nvPr/>
        </p:nvSpPr>
        <p:spPr>
          <a:xfrm>
            <a:off x="7863840" y="3388659"/>
            <a:ext cx="462579" cy="387275"/>
          </a:xfrm>
          <a:custGeom>
            <a:avLst/>
            <a:gdLst>
              <a:gd name="connsiteX0" fmla="*/ 0 w 462579"/>
              <a:gd name="connsiteY0" fmla="*/ 387275 h 387275"/>
              <a:gd name="connsiteX1" fmla="*/ 258184 w 462579"/>
              <a:gd name="connsiteY1" fmla="*/ 279699 h 387275"/>
              <a:gd name="connsiteX2" fmla="*/ 462579 w 462579"/>
              <a:gd name="connsiteY2" fmla="*/ 0 h 387275"/>
            </a:gdLst>
            <a:ahLst/>
            <a:cxnLst>
              <a:cxn ang="0">
                <a:pos x="connsiteX0" y="connsiteY0"/>
              </a:cxn>
              <a:cxn ang="0">
                <a:pos x="connsiteX1" y="connsiteY1"/>
              </a:cxn>
              <a:cxn ang="0">
                <a:pos x="connsiteX2" y="connsiteY2"/>
              </a:cxn>
            </a:cxnLst>
            <a:rect l="l" t="t" r="r" b="b"/>
            <a:pathLst>
              <a:path w="462579" h="387275">
                <a:moveTo>
                  <a:pt x="0" y="387275"/>
                </a:moveTo>
                <a:cubicBezTo>
                  <a:pt x="90544" y="365760"/>
                  <a:pt x="181088" y="344245"/>
                  <a:pt x="258184" y="279699"/>
                </a:cubicBezTo>
                <a:cubicBezTo>
                  <a:pt x="335280" y="215153"/>
                  <a:pt x="398929" y="107576"/>
                  <a:pt x="462579"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Freeform 73"/>
          <p:cNvSpPr/>
          <p:nvPr/>
        </p:nvSpPr>
        <p:spPr>
          <a:xfrm>
            <a:off x="8390965" y="3420932"/>
            <a:ext cx="1366221" cy="145190"/>
          </a:xfrm>
          <a:custGeom>
            <a:avLst/>
            <a:gdLst>
              <a:gd name="connsiteX0" fmla="*/ 0 w 1366221"/>
              <a:gd name="connsiteY0" fmla="*/ 0 h 145190"/>
              <a:gd name="connsiteX1" fmla="*/ 591670 w 1366221"/>
              <a:gd name="connsiteY1" fmla="*/ 139849 h 145190"/>
              <a:gd name="connsiteX2" fmla="*/ 1366221 w 1366221"/>
              <a:gd name="connsiteY2" fmla="*/ 118334 h 145190"/>
              <a:gd name="connsiteX3" fmla="*/ 1366221 w 1366221"/>
              <a:gd name="connsiteY3" fmla="*/ 118334 h 145190"/>
              <a:gd name="connsiteX4" fmla="*/ 1355463 w 1366221"/>
              <a:gd name="connsiteY4" fmla="*/ 107576 h 145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221" h="145190">
                <a:moveTo>
                  <a:pt x="0" y="0"/>
                </a:moveTo>
                <a:cubicBezTo>
                  <a:pt x="181983" y="60063"/>
                  <a:pt x="363967" y="120127"/>
                  <a:pt x="591670" y="139849"/>
                </a:cubicBezTo>
                <a:cubicBezTo>
                  <a:pt x="819373" y="159571"/>
                  <a:pt x="1366221" y="118334"/>
                  <a:pt x="1366221" y="118334"/>
                </a:cubicBezTo>
                <a:lnTo>
                  <a:pt x="1366221" y="118334"/>
                </a:lnTo>
                <a:lnTo>
                  <a:pt x="1355463" y="107576"/>
                </a:ln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2" name="TextBox 281"/>
          <p:cNvSpPr txBox="1"/>
          <p:nvPr/>
        </p:nvSpPr>
        <p:spPr>
          <a:xfrm>
            <a:off x="8911057" y="2758175"/>
            <a:ext cx="782127" cy="276999"/>
          </a:xfrm>
          <a:prstGeom prst="rect">
            <a:avLst/>
          </a:prstGeom>
          <a:noFill/>
        </p:spPr>
        <p:txBody>
          <a:bodyPr wrap="square" rtlCol="0">
            <a:spAutoFit/>
          </a:bodyPr>
          <a:lstStyle/>
          <a:p>
            <a:r>
              <a:rPr lang="en-US" sz="1200" dirty="0">
                <a:solidFill>
                  <a:srgbClr val="FF0000"/>
                </a:solidFill>
              </a:rPr>
              <a:t>Utilities</a:t>
            </a:r>
          </a:p>
        </p:txBody>
      </p:sp>
      <p:sp>
        <p:nvSpPr>
          <p:cNvPr id="283" name="TextBox 282"/>
          <p:cNvSpPr txBox="1"/>
          <p:nvPr/>
        </p:nvSpPr>
        <p:spPr>
          <a:xfrm>
            <a:off x="5942319" y="5629884"/>
            <a:ext cx="1240034" cy="276999"/>
          </a:xfrm>
          <a:prstGeom prst="rect">
            <a:avLst/>
          </a:prstGeom>
          <a:noFill/>
        </p:spPr>
        <p:txBody>
          <a:bodyPr wrap="square" rtlCol="0">
            <a:spAutoFit/>
          </a:bodyPr>
          <a:lstStyle/>
          <a:p>
            <a:r>
              <a:rPr lang="en-US" sz="1200">
                <a:solidFill>
                  <a:srgbClr val="FF0000"/>
                </a:solidFill>
              </a:rPr>
              <a:t>Decision making</a:t>
            </a:r>
            <a:endParaRPr lang="en-US" sz="1200" dirty="0">
              <a:solidFill>
                <a:srgbClr val="FF0000"/>
              </a:solidFill>
            </a:endParaRPr>
          </a:p>
        </p:txBody>
      </p:sp>
      <p:sp>
        <p:nvSpPr>
          <p:cNvPr id="284" name="Oval 283"/>
          <p:cNvSpPr/>
          <p:nvPr/>
        </p:nvSpPr>
        <p:spPr>
          <a:xfrm>
            <a:off x="8973688" y="3010729"/>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Freeform 77"/>
          <p:cNvSpPr/>
          <p:nvPr/>
        </p:nvSpPr>
        <p:spPr>
          <a:xfrm>
            <a:off x="8444753" y="3184264"/>
            <a:ext cx="699247" cy="204185"/>
          </a:xfrm>
          <a:custGeom>
            <a:avLst/>
            <a:gdLst>
              <a:gd name="connsiteX0" fmla="*/ 0 w 699247"/>
              <a:gd name="connsiteY0" fmla="*/ 161364 h 204185"/>
              <a:gd name="connsiteX1" fmla="*/ 355002 w 699247"/>
              <a:gd name="connsiteY1" fmla="*/ 193637 h 204185"/>
              <a:gd name="connsiteX2" fmla="*/ 699247 w 699247"/>
              <a:gd name="connsiteY2" fmla="*/ 0 h 204185"/>
            </a:gdLst>
            <a:ahLst/>
            <a:cxnLst>
              <a:cxn ang="0">
                <a:pos x="connsiteX0" y="connsiteY0"/>
              </a:cxn>
              <a:cxn ang="0">
                <a:pos x="connsiteX1" y="connsiteY1"/>
              </a:cxn>
              <a:cxn ang="0">
                <a:pos x="connsiteX2" y="connsiteY2"/>
              </a:cxn>
            </a:cxnLst>
            <a:rect l="l" t="t" r="r" b="b"/>
            <a:pathLst>
              <a:path w="699247" h="204185">
                <a:moveTo>
                  <a:pt x="0" y="161364"/>
                </a:moveTo>
                <a:cubicBezTo>
                  <a:pt x="119230" y="190947"/>
                  <a:pt x="238461" y="220531"/>
                  <a:pt x="355002" y="193637"/>
                </a:cubicBezTo>
                <a:cubicBezTo>
                  <a:pt x="471543" y="166743"/>
                  <a:pt x="699247" y="0"/>
                  <a:pt x="699247"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78"/>
          <p:cNvSpPr/>
          <p:nvPr/>
        </p:nvSpPr>
        <p:spPr>
          <a:xfrm>
            <a:off x="9219304" y="2829261"/>
            <a:ext cx="408822" cy="261770"/>
          </a:xfrm>
          <a:custGeom>
            <a:avLst/>
            <a:gdLst>
              <a:gd name="connsiteX0" fmla="*/ 0 w 408822"/>
              <a:gd name="connsiteY0" fmla="*/ 258184 h 261770"/>
              <a:gd name="connsiteX1" fmla="*/ 344244 w 408822"/>
              <a:gd name="connsiteY1" fmla="*/ 225911 h 261770"/>
              <a:gd name="connsiteX2" fmla="*/ 408790 w 408822"/>
              <a:gd name="connsiteY2" fmla="*/ 0 h 261770"/>
            </a:gdLst>
            <a:ahLst/>
            <a:cxnLst>
              <a:cxn ang="0">
                <a:pos x="connsiteX0" y="connsiteY0"/>
              </a:cxn>
              <a:cxn ang="0">
                <a:pos x="connsiteX1" y="connsiteY1"/>
              </a:cxn>
              <a:cxn ang="0">
                <a:pos x="connsiteX2" y="connsiteY2"/>
              </a:cxn>
            </a:cxnLst>
            <a:rect l="l" t="t" r="r" b="b"/>
            <a:pathLst>
              <a:path w="408822" h="261770">
                <a:moveTo>
                  <a:pt x="0" y="258184"/>
                </a:moveTo>
                <a:cubicBezTo>
                  <a:pt x="138056" y="263563"/>
                  <a:pt x="276112" y="268942"/>
                  <a:pt x="344244" y="225911"/>
                </a:cubicBezTo>
                <a:cubicBezTo>
                  <a:pt x="412376" y="182880"/>
                  <a:pt x="408790" y="0"/>
                  <a:pt x="408790"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Freeform 79"/>
          <p:cNvSpPr/>
          <p:nvPr/>
        </p:nvSpPr>
        <p:spPr>
          <a:xfrm>
            <a:off x="9154758" y="3141233"/>
            <a:ext cx="527124" cy="268941"/>
          </a:xfrm>
          <a:custGeom>
            <a:avLst/>
            <a:gdLst>
              <a:gd name="connsiteX0" fmla="*/ 0 w 527124"/>
              <a:gd name="connsiteY0" fmla="*/ 0 h 268941"/>
              <a:gd name="connsiteX1" fmla="*/ 107576 w 527124"/>
              <a:gd name="connsiteY1" fmla="*/ 215153 h 268941"/>
              <a:gd name="connsiteX2" fmla="*/ 527124 w 527124"/>
              <a:gd name="connsiteY2" fmla="*/ 268941 h 268941"/>
            </a:gdLst>
            <a:ahLst/>
            <a:cxnLst>
              <a:cxn ang="0">
                <a:pos x="connsiteX0" y="connsiteY0"/>
              </a:cxn>
              <a:cxn ang="0">
                <a:pos x="connsiteX1" y="connsiteY1"/>
              </a:cxn>
              <a:cxn ang="0">
                <a:pos x="connsiteX2" y="connsiteY2"/>
              </a:cxn>
            </a:cxnLst>
            <a:rect l="l" t="t" r="r" b="b"/>
            <a:pathLst>
              <a:path w="527124" h="268941">
                <a:moveTo>
                  <a:pt x="0" y="0"/>
                </a:moveTo>
                <a:cubicBezTo>
                  <a:pt x="9861" y="85165"/>
                  <a:pt x="19722" y="170330"/>
                  <a:pt x="107576" y="215153"/>
                </a:cubicBezTo>
                <a:cubicBezTo>
                  <a:pt x="195430" y="259977"/>
                  <a:pt x="527124" y="268941"/>
                  <a:pt x="527124" y="268941"/>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Freeform 80"/>
          <p:cNvSpPr/>
          <p:nvPr/>
        </p:nvSpPr>
        <p:spPr>
          <a:xfrm>
            <a:off x="9767944" y="2323652"/>
            <a:ext cx="882127" cy="444771"/>
          </a:xfrm>
          <a:custGeom>
            <a:avLst/>
            <a:gdLst>
              <a:gd name="connsiteX0" fmla="*/ 0 w 882127"/>
              <a:gd name="connsiteY0" fmla="*/ 398033 h 444771"/>
              <a:gd name="connsiteX1" fmla="*/ 656216 w 882127"/>
              <a:gd name="connsiteY1" fmla="*/ 408790 h 444771"/>
              <a:gd name="connsiteX2" fmla="*/ 882127 w 882127"/>
              <a:gd name="connsiteY2" fmla="*/ 0 h 444771"/>
            </a:gdLst>
            <a:ahLst/>
            <a:cxnLst>
              <a:cxn ang="0">
                <a:pos x="connsiteX0" y="connsiteY0"/>
              </a:cxn>
              <a:cxn ang="0">
                <a:pos x="connsiteX1" y="connsiteY1"/>
              </a:cxn>
              <a:cxn ang="0">
                <a:pos x="connsiteX2" y="connsiteY2"/>
              </a:cxn>
            </a:cxnLst>
            <a:rect l="l" t="t" r="r" b="b"/>
            <a:pathLst>
              <a:path w="882127" h="444771">
                <a:moveTo>
                  <a:pt x="0" y="398033"/>
                </a:moveTo>
                <a:cubicBezTo>
                  <a:pt x="254597" y="436581"/>
                  <a:pt x="509195" y="475129"/>
                  <a:pt x="656216" y="408790"/>
                </a:cubicBezTo>
                <a:cubicBezTo>
                  <a:pt x="803237" y="342451"/>
                  <a:pt x="882127" y="0"/>
                  <a:pt x="882127"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5" name="Oval 284"/>
          <p:cNvSpPr/>
          <p:nvPr/>
        </p:nvSpPr>
        <p:spPr>
          <a:xfrm>
            <a:off x="2143971" y="3947707"/>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6" name="TextBox 285"/>
          <p:cNvSpPr txBox="1"/>
          <p:nvPr/>
        </p:nvSpPr>
        <p:spPr>
          <a:xfrm>
            <a:off x="1892312" y="4103401"/>
            <a:ext cx="1242774" cy="276999"/>
          </a:xfrm>
          <a:prstGeom prst="rect">
            <a:avLst/>
          </a:prstGeom>
          <a:noFill/>
        </p:spPr>
        <p:txBody>
          <a:bodyPr wrap="square" rtlCol="0">
            <a:spAutoFit/>
          </a:bodyPr>
          <a:lstStyle/>
          <a:p>
            <a:r>
              <a:rPr lang="en-US" sz="1200" dirty="0">
                <a:solidFill>
                  <a:srgbClr val="FF0000"/>
                </a:solidFill>
              </a:rPr>
              <a:t>Accommodation</a:t>
            </a:r>
          </a:p>
        </p:txBody>
      </p:sp>
      <p:sp>
        <p:nvSpPr>
          <p:cNvPr id="83" name="Freeform 82"/>
          <p:cNvSpPr/>
          <p:nvPr/>
        </p:nvSpPr>
        <p:spPr>
          <a:xfrm>
            <a:off x="1183341" y="3990420"/>
            <a:ext cx="279699" cy="129759"/>
          </a:xfrm>
          <a:custGeom>
            <a:avLst/>
            <a:gdLst>
              <a:gd name="connsiteX0" fmla="*/ 0 w 279699"/>
              <a:gd name="connsiteY0" fmla="*/ 129759 h 129759"/>
              <a:gd name="connsiteX1" fmla="*/ 139850 w 279699"/>
              <a:gd name="connsiteY1" fmla="*/ 667 h 129759"/>
              <a:gd name="connsiteX2" fmla="*/ 279699 w 279699"/>
              <a:gd name="connsiteY2" fmla="*/ 75971 h 129759"/>
            </a:gdLst>
            <a:ahLst/>
            <a:cxnLst>
              <a:cxn ang="0">
                <a:pos x="connsiteX0" y="connsiteY0"/>
              </a:cxn>
              <a:cxn ang="0">
                <a:pos x="connsiteX1" y="connsiteY1"/>
              </a:cxn>
              <a:cxn ang="0">
                <a:pos x="connsiteX2" y="connsiteY2"/>
              </a:cxn>
            </a:cxnLst>
            <a:rect l="l" t="t" r="r" b="b"/>
            <a:pathLst>
              <a:path w="279699" h="129759">
                <a:moveTo>
                  <a:pt x="0" y="129759"/>
                </a:moveTo>
                <a:cubicBezTo>
                  <a:pt x="46617" y="69695"/>
                  <a:pt x="93234" y="9632"/>
                  <a:pt x="139850" y="667"/>
                </a:cubicBezTo>
                <a:cubicBezTo>
                  <a:pt x="186467" y="-8298"/>
                  <a:pt x="279699" y="75971"/>
                  <a:pt x="279699" y="75971"/>
                </a:cubicBezTo>
              </a:path>
            </a:pathLst>
          </a:custGeom>
          <a:no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Freeform 83"/>
          <p:cNvSpPr/>
          <p:nvPr/>
        </p:nvSpPr>
        <p:spPr>
          <a:xfrm>
            <a:off x="1688951" y="3966272"/>
            <a:ext cx="494851" cy="153907"/>
          </a:xfrm>
          <a:custGeom>
            <a:avLst/>
            <a:gdLst>
              <a:gd name="connsiteX0" fmla="*/ 0 w 494851"/>
              <a:gd name="connsiteY0" fmla="*/ 153907 h 153907"/>
              <a:gd name="connsiteX1" fmla="*/ 204395 w 494851"/>
              <a:gd name="connsiteY1" fmla="*/ 3300 h 153907"/>
              <a:gd name="connsiteX2" fmla="*/ 494851 w 494851"/>
              <a:gd name="connsiteY2" fmla="*/ 46330 h 153907"/>
            </a:gdLst>
            <a:ahLst/>
            <a:cxnLst>
              <a:cxn ang="0">
                <a:pos x="connsiteX0" y="connsiteY0"/>
              </a:cxn>
              <a:cxn ang="0">
                <a:pos x="connsiteX1" y="connsiteY1"/>
              </a:cxn>
              <a:cxn ang="0">
                <a:pos x="connsiteX2" y="connsiteY2"/>
              </a:cxn>
            </a:cxnLst>
            <a:rect l="l" t="t" r="r" b="b"/>
            <a:pathLst>
              <a:path w="494851" h="153907">
                <a:moveTo>
                  <a:pt x="0" y="153907"/>
                </a:moveTo>
                <a:cubicBezTo>
                  <a:pt x="60960" y="87568"/>
                  <a:pt x="121920" y="21229"/>
                  <a:pt x="204395" y="3300"/>
                </a:cubicBezTo>
                <a:cubicBezTo>
                  <a:pt x="286870" y="-14629"/>
                  <a:pt x="494851" y="46330"/>
                  <a:pt x="494851" y="4633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Freeform 84"/>
          <p:cNvSpPr/>
          <p:nvPr/>
        </p:nvSpPr>
        <p:spPr>
          <a:xfrm>
            <a:off x="2388198" y="3395816"/>
            <a:ext cx="4109421" cy="670575"/>
          </a:xfrm>
          <a:custGeom>
            <a:avLst/>
            <a:gdLst>
              <a:gd name="connsiteX0" fmla="*/ 0 w 4109421"/>
              <a:gd name="connsiteY0" fmla="*/ 670575 h 670575"/>
              <a:gd name="connsiteX1" fmla="*/ 1753496 w 4109421"/>
              <a:gd name="connsiteY1" fmla="*/ 498452 h 670575"/>
              <a:gd name="connsiteX2" fmla="*/ 3065929 w 4109421"/>
              <a:gd name="connsiteY2" fmla="*/ 3600 h 670575"/>
              <a:gd name="connsiteX3" fmla="*/ 4109421 w 4109421"/>
              <a:gd name="connsiteY3" fmla="*/ 261784 h 670575"/>
            </a:gdLst>
            <a:ahLst/>
            <a:cxnLst>
              <a:cxn ang="0">
                <a:pos x="connsiteX0" y="connsiteY0"/>
              </a:cxn>
              <a:cxn ang="0">
                <a:pos x="connsiteX1" y="connsiteY1"/>
              </a:cxn>
              <a:cxn ang="0">
                <a:pos x="connsiteX2" y="connsiteY2"/>
              </a:cxn>
              <a:cxn ang="0">
                <a:pos x="connsiteX3" y="connsiteY3"/>
              </a:cxn>
            </a:cxnLst>
            <a:rect l="l" t="t" r="r" b="b"/>
            <a:pathLst>
              <a:path w="4109421" h="670575">
                <a:moveTo>
                  <a:pt x="0" y="670575"/>
                </a:moveTo>
                <a:cubicBezTo>
                  <a:pt x="621254" y="640094"/>
                  <a:pt x="1242508" y="609614"/>
                  <a:pt x="1753496" y="498452"/>
                </a:cubicBezTo>
                <a:cubicBezTo>
                  <a:pt x="2264484" y="387290"/>
                  <a:pt x="2673275" y="43045"/>
                  <a:pt x="3065929" y="3600"/>
                </a:cubicBezTo>
                <a:cubicBezTo>
                  <a:pt x="3458583" y="-35845"/>
                  <a:pt x="4109421" y="261784"/>
                  <a:pt x="4109421" y="261784"/>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Freeform 85"/>
          <p:cNvSpPr/>
          <p:nvPr/>
        </p:nvSpPr>
        <p:spPr>
          <a:xfrm>
            <a:off x="6669741" y="2560662"/>
            <a:ext cx="2872292" cy="1182999"/>
          </a:xfrm>
          <a:custGeom>
            <a:avLst/>
            <a:gdLst>
              <a:gd name="connsiteX0" fmla="*/ 0 w 2872292"/>
              <a:gd name="connsiteY0" fmla="*/ 1182999 h 1182999"/>
              <a:gd name="connsiteX1" fmla="*/ 1011219 w 2872292"/>
              <a:gd name="connsiteY1" fmla="*/ 333145 h 1182999"/>
              <a:gd name="connsiteX2" fmla="*/ 2054711 w 2872292"/>
              <a:gd name="connsiteY2" fmla="*/ 429964 h 1182999"/>
              <a:gd name="connsiteX3" fmla="*/ 2398955 w 2872292"/>
              <a:gd name="connsiteY3" fmla="*/ 10416 h 1182999"/>
              <a:gd name="connsiteX4" fmla="*/ 2872292 w 2872292"/>
              <a:gd name="connsiteY4" fmla="*/ 117992 h 1182999"/>
              <a:gd name="connsiteX5" fmla="*/ 2872292 w 2872292"/>
              <a:gd name="connsiteY5" fmla="*/ 117992 h 1182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72292" h="1182999">
                <a:moveTo>
                  <a:pt x="0" y="1182999"/>
                </a:moveTo>
                <a:cubicBezTo>
                  <a:pt x="334383" y="820825"/>
                  <a:pt x="668767" y="458651"/>
                  <a:pt x="1011219" y="333145"/>
                </a:cubicBezTo>
                <a:cubicBezTo>
                  <a:pt x="1353671" y="207639"/>
                  <a:pt x="1823422" y="483752"/>
                  <a:pt x="2054711" y="429964"/>
                </a:cubicBezTo>
                <a:cubicBezTo>
                  <a:pt x="2286000" y="376176"/>
                  <a:pt x="2262692" y="62411"/>
                  <a:pt x="2398955" y="10416"/>
                </a:cubicBezTo>
                <a:cubicBezTo>
                  <a:pt x="2535218" y="-41579"/>
                  <a:pt x="2872292" y="117992"/>
                  <a:pt x="2872292" y="117992"/>
                </a:cubicBezTo>
                <a:lnTo>
                  <a:pt x="2872292" y="117992"/>
                </a:ln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7" name="TextBox 286"/>
          <p:cNvSpPr txBox="1"/>
          <p:nvPr/>
        </p:nvSpPr>
        <p:spPr>
          <a:xfrm>
            <a:off x="1315656" y="6517927"/>
            <a:ext cx="1621428" cy="276999"/>
          </a:xfrm>
          <a:prstGeom prst="rect">
            <a:avLst/>
          </a:prstGeom>
          <a:noFill/>
        </p:spPr>
        <p:txBody>
          <a:bodyPr wrap="square" rtlCol="0">
            <a:spAutoFit/>
          </a:bodyPr>
          <a:lstStyle/>
          <a:p>
            <a:r>
              <a:rPr lang="en-US" sz="1200">
                <a:solidFill>
                  <a:srgbClr val="FF0000"/>
                </a:solidFill>
              </a:rPr>
              <a:t>Electricity </a:t>
            </a:r>
            <a:r>
              <a:rPr lang="en-US" sz="1200" dirty="0">
                <a:solidFill>
                  <a:srgbClr val="FF0000"/>
                </a:solidFill>
              </a:rPr>
              <a:t>generation</a:t>
            </a:r>
          </a:p>
        </p:txBody>
      </p:sp>
      <p:sp>
        <p:nvSpPr>
          <p:cNvPr id="288" name="Oval 287"/>
          <p:cNvSpPr/>
          <p:nvPr/>
        </p:nvSpPr>
        <p:spPr>
          <a:xfrm>
            <a:off x="7104378" y="3771360"/>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Freeform 87"/>
          <p:cNvSpPr/>
          <p:nvPr/>
        </p:nvSpPr>
        <p:spPr>
          <a:xfrm>
            <a:off x="7024744" y="3948056"/>
            <a:ext cx="315219" cy="365760"/>
          </a:xfrm>
          <a:custGeom>
            <a:avLst/>
            <a:gdLst>
              <a:gd name="connsiteX0" fmla="*/ 0 w 315219"/>
              <a:gd name="connsiteY0" fmla="*/ 365760 h 365760"/>
              <a:gd name="connsiteX1" fmla="*/ 301214 w 315219"/>
              <a:gd name="connsiteY1" fmla="*/ 215153 h 365760"/>
              <a:gd name="connsiteX2" fmla="*/ 268941 w 315219"/>
              <a:gd name="connsiteY2" fmla="*/ 0 h 365760"/>
            </a:gdLst>
            <a:ahLst/>
            <a:cxnLst>
              <a:cxn ang="0">
                <a:pos x="connsiteX0" y="connsiteY0"/>
              </a:cxn>
              <a:cxn ang="0">
                <a:pos x="connsiteX1" y="connsiteY1"/>
              </a:cxn>
              <a:cxn ang="0">
                <a:pos x="connsiteX2" y="connsiteY2"/>
              </a:cxn>
            </a:cxnLst>
            <a:rect l="l" t="t" r="r" b="b"/>
            <a:pathLst>
              <a:path w="315219" h="365760">
                <a:moveTo>
                  <a:pt x="0" y="365760"/>
                </a:moveTo>
                <a:cubicBezTo>
                  <a:pt x="128195" y="320936"/>
                  <a:pt x="256391" y="276113"/>
                  <a:pt x="301214" y="215153"/>
                </a:cubicBezTo>
                <a:cubicBezTo>
                  <a:pt x="346037" y="154193"/>
                  <a:pt x="268941" y="0"/>
                  <a:pt x="268941"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Freeform 88"/>
          <p:cNvSpPr/>
          <p:nvPr/>
        </p:nvSpPr>
        <p:spPr>
          <a:xfrm>
            <a:off x="7202984" y="2635624"/>
            <a:ext cx="413430" cy="1129552"/>
          </a:xfrm>
          <a:custGeom>
            <a:avLst/>
            <a:gdLst>
              <a:gd name="connsiteX0" fmla="*/ 15397 w 413430"/>
              <a:gd name="connsiteY0" fmla="*/ 1129552 h 1129552"/>
              <a:gd name="connsiteX1" fmla="*/ 47670 w 413430"/>
              <a:gd name="connsiteY1" fmla="*/ 796065 h 1129552"/>
              <a:gd name="connsiteX2" fmla="*/ 413430 w 413430"/>
              <a:gd name="connsiteY2" fmla="*/ 0 h 1129552"/>
            </a:gdLst>
            <a:ahLst/>
            <a:cxnLst>
              <a:cxn ang="0">
                <a:pos x="connsiteX0" y="connsiteY0"/>
              </a:cxn>
              <a:cxn ang="0">
                <a:pos x="connsiteX1" y="connsiteY1"/>
              </a:cxn>
              <a:cxn ang="0">
                <a:pos x="connsiteX2" y="connsiteY2"/>
              </a:cxn>
            </a:cxnLst>
            <a:rect l="l" t="t" r="r" b="b"/>
            <a:pathLst>
              <a:path w="413430" h="1129552">
                <a:moveTo>
                  <a:pt x="15397" y="1129552"/>
                </a:moveTo>
                <a:cubicBezTo>
                  <a:pt x="-1636" y="1056938"/>
                  <a:pt x="-18669" y="984324"/>
                  <a:pt x="47670" y="796065"/>
                </a:cubicBezTo>
                <a:cubicBezTo>
                  <a:pt x="114009" y="607806"/>
                  <a:pt x="413430" y="0"/>
                  <a:pt x="413430"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Freeform 89"/>
          <p:cNvSpPr/>
          <p:nvPr/>
        </p:nvSpPr>
        <p:spPr>
          <a:xfrm>
            <a:off x="7820809" y="2398955"/>
            <a:ext cx="516367" cy="200711"/>
          </a:xfrm>
          <a:custGeom>
            <a:avLst/>
            <a:gdLst>
              <a:gd name="connsiteX0" fmla="*/ 0 w 516367"/>
              <a:gd name="connsiteY0" fmla="*/ 139850 h 200711"/>
              <a:gd name="connsiteX1" fmla="*/ 258184 w 516367"/>
              <a:gd name="connsiteY1" fmla="*/ 193638 h 200711"/>
              <a:gd name="connsiteX2" fmla="*/ 516367 w 516367"/>
              <a:gd name="connsiteY2" fmla="*/ 0 h 200711"/>
            </a:gdLst>
            <a:ahLst/>
            <a:cxnLst>
              <a:cxn ang="0">
                <a:pos x="connsiteX0" y="connsiteY0"/>
              </a:cxn>
              <a:cxn ang="0">
                <a:pos x="connsiteX1" y="connsiteY1"/>
              </a:cxn>
              <a:cxn ang="0">
                <a:pos x="connsiteX2" y="connsiteY2"/>
              </a:cxn>
            </a:cxnLst>
            <a:rect l="l" t="t" r="r" b="b"/>
            <a:pathLst>
              <a:path w="516367" h="200711">
                <a:moveTo>
                  <a:pt x="0" y="139850"/>
                </a:moveTo>
                <a:cubicBezTo>
                  <a:pt x="86061" y="178398"/>
                  <a:pt x="172123" y="216946"/>
                  <a:pt x="258184" y="193638"/>
                </a:cubicBezTo>
                <a:cubicBezTo>
                  <a:pt x="344245" y="170330"/>
                  <a:pt x="516367" y="0"/>
                  <a:pt x="516367"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9" name="TextBox 288"/>
          <p:cNvSpPr txBox="1"/>
          <p:nvPr/>
        </p:nvSpPr>
        <p:spPr>
          <a:xfrm>
            <a:off x="7203713" y="1264589"/>
            <a:ext cx="1320253" cy="461665"/>
          </a:xfrm>
          <a:prstGeom prst="rect">
            <a:avLst/>
          </a:prstGeom>
          <a:noFill/>
        </p:spPr>
        <p:txBody>
          <a:bodyPr wrap="square" rtlCol="0">
            <a:spAutoFit/>
          </a:bodyPr>
          <a:lstStyle/>
          <a:p>
            <a:r>
              <a:rPr lang="en-US" sz="1200" dirty="0">
                <a:solidFill>
                  <a:srgbClr val="FF0000"/>
                </a:solidFill>
              </a:rPr>
              <a:t>Ambiguity deals with exceptions</a:t>
            </a:r>
          </a:p>
        </p:txBody>
      </p:sp>
      <p:sp>
        <p:nvSpPr>
          <p:cNvPr id="290" name="Oval 289"/>
          <p:cNvSpPr/>
          <p:nvPr/>
        </p:nvSpPr>
        <p:spPr>
          <a:xfrm>
            <a:off x="7067926" y="1653627"/>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1" name="Oval 290"/>
          <p:cNvSpPr/>
          <p:nvPr/>
        </p:nvSpPr>
        <p:spPr>
          <a:xfrm>
            <a:off x="8581326" y="3852345"/>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Freeform 92"/>
          <p:cNvSpPr/>
          <p:nvPr/>
        </p:nvSpPr>
        <p:spPr>
          <a:xfrm>
            <a:off x="6325496" y="1538344"/>
            <a:ext cx="806824" cy="246741"/>
          </a:xfrm>
          <a:custGeom>
            <a:avLst/>
            <a:gdLst>
              <a:gd name="connsiteX0" fmla="*/ 0 w 806824"/>
              <a:gd name="connsiteY0" fmla="*/ 0 h 246741"/>
              <a:gd name="connsiteX1" fmla="*/ 451822 w 806824"/>
              <a:gd name="connsiteY1" fmla="*/ 225910 h 246741"/>
              <a:gd name="connsiteX2" fmla="*/ 806824 w 806824"/>
              <a:gd name="connsiteY2" fmla="*/ 236668 h 246741"/>
            </a:gdLst>
            <a:ahLst/>
            <a:cxnLst>
              <a:cxn ang="0">
                <a:pos x="connsiteX0" y="connsiteY0"/>
              </a:cxn>
              <a:cxn ang="0">
                <a:pos x="connsiteX1" y="connsiteY1"/>
              </a:cxn>
              <a:cxn ang="0">
                <a:pos x="connsiteX2" y="connsiteY2"/>
              </a:cxn>
            </a:cxnLst>
            <a:rect l="l" t="t" r="r" b="b"/>
            <a:pathLst>
              <a:path w="806824" h="246741">
                <a:moveTo>
                  <a:pt x="0" y="0"/>
                </a:moveTo>
                <a:cubicBezTo>
                  <a:pt x="158675" y="93232"/>
                  <a:pt x="317351" y="186465"/>
                  <a:pt x="451822" y="225910"/>
                </a:cubicBezTo>
                <a:cubicBezTo>
                  <a:pt x="586293" y="265355"/>
                  <a:pt x="806824" y="236668"/>
                  <a:pt x="806824" y="236668"/>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2" name="TextBox 291"/>
          <p:cNvSpPr txBox="1"/>
          <p:nvPr/>
        </p:nvSpPr>
        <p:spPr>
          <a:xfrm>
            <a:off x="8855979" y="3846565"/>
            <a:ext cx="1117054" cy="461665"/>
          </a:xfrm>
          <a:prstGeom prst="rect">
            <a:avLst/>
          </a:prstGeom>
          <a:noFill/>
        </p:spPr>
        <p:txBody>
          <a:bodyPr wrap="square" rtlCol="0">
            <a:spAutoFit/>
          </a:bodyPr>
          <a:lstStyle/>
          <a:p>
            <a:r>
              <a:rPr lang="en-US" sz="1200" dirty="0">
                <a:solidFill>
                  <a:srgbClr val="FF0000"/>
                </a:solidFill>
              </a:rPr>
              <a:t>Fuzzy rules can work</a:t>
            </a:r>
          </a:p>
        </p:txBody>
      </p:sp>
      <p:sp>
        <p:nvSpPr>
          <p:cNvPr id="94" name="Freeform 93"/>
          <p:cNvSpPr/>
          <p:nvPr/>
        </p:nvSpPr>
        <p:spPr>
          <a:xfrm>
            <a:off x="7035501" y="4012602"/>
            <a:ext cx="1645920" cy="359278"/>
          </a:xfrm>
          <a:custGeom>
            <a:avLst/>
            <a:gdLst>
              <a:gd name="connsiteX0" fmla="*/ 0 w 1645920"/>
              <a:gd name="connsiteY0" fmla="*/ 311972 h 359278"/>
              <a:gd name="connsiteX1" fmla="*/ 828339 w 1645920"/>
              <a:gd name="connsiteY1" fmla="*/ 333487 h 359278"/>
              <a:gd name="connsiteX2" fmla="*/ 1645920 w 1645920"/>
              <a:gd name="connsiteY2" fmla="*/ 0 h 359278"/>
            </a:gdLst>
            <a:ahLst/>
            <a:cxnLst>
              <a:cxn ang="0">
                <a:pos x="connsiteX0" y="connsiteY0"/>
              </a:cxn>
              <a:cxn ang="0">
                <a:pos x="connsiteX1" y="connsiteY1"/>
              </a:cxn>
              <a:cxn ang="0">
                <a:pos x="connsiteX2" y="connsiteY2"/>
              </a:cxn>
            </a:cxnLst>
            <a:rect l="l" t="t" r="r" b="b"/>
            <a:pathLst>
              <a:path w="1645920" h="359278">
                <a:moveTo>
                  <a:pt x="0" y="311972"/>
                </a:moveTo>
                <a:cubicBezTo>
                  <a:pt x="277009" y="348727"/>
                  <a:pt x="554019" y="385482"/>
                  <a:pt x="828339" y="333487"/>
                </a:cubicBezTo>
                <a:cubicBezTo>
                  <a:pt x="1102659" y="281492"/>
                  <a:pt x="1374289" y="140746"/>
                  <a:pt x="1645920"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Freeform 94"/>
          <p:cNvSpPr/>
          <p:nvPr/>
        </p:nvSpPr>
        <p:spPr>
          <a:xfrm>
            <a:off x="7250654" y="1818042"/>
            <a:ext cx="1782945" cy="2066815"/>
          </a:xfrm>
          <a:custGeom>
            <a:avLst/>
            <a:gdLst>
              <a:gd name="connsiteX0" fmla="*/ 0 w 1782945"/>
              <a:gd name="connsiteY0" fmla="*/ 0 h 2066815"/>
              <a:gd name="connsiteX1" fmla="*/ 1699708 w 1782945"/>
              <a:gd name="connsiteY1" fmla="*/ 1807285 h 2066815"/>
              <a:gd name="connsiteX2" fmla="*/ 1538344 w 1782945"/>
              <a:gd name="connsiteY2" fmla="*/ 2054711 h 2066815"/>
            </a:gdLst>
            <a:ahLst/>
            <a:cxnLst>
              <a:cxn ang="0">
                <a:pos x="connsiteX0" y="connsiteY0"/>
              </a:cxn>
              <a:cxn ang="0">
                <a:pos x="connsiteX1" y="connsiteY1"/>
              </a:cxn>
              <a:cxn ang="0">
                <a:pos x="connsiteX2" y="connsiteY2"/>
              </a:cxn>
            </a:cxnLst>
            <a:rect l="l" t="t" r="r" b="b"/>
            <a:pathLst>
              <a:path w="1782945" h="2066815">
                <a:moveTo>
                  <a:pt x="0" y="0"/>
                </a:moveTo>
                <a:cubicBezTo>
                  <a:pt x="721658" y="732416"/>
                  <a:pt x="1443317" y="1464833"/>
                  <a:pt x="1699708" y="1807285"/>
                </a:cubicBezTo>
                <a:cubicBezTo>
                  <a:pt x="1956099" y="2149737"/>
                  <a:pt x="1538344" y="2054711"/>
                  <a:pt x="1538344" y="2054711"/>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3" name="TextBox 292"/>
          <p:cNvSpPr txBox="1"/>
          <p:nvPr/>
        </p:nvSpPr>
        <p:spPr>
          <a:xfrm>
            <a:off x="10646701" y="4631801"/>
            <a:ext cx="1364457" cy="461665"/>
          </a:xfrm>
          <a:prstGeom prst="rect">
            <a:avLst/>
          </a:prstGeom>
          <a:noFill/>
        </p:spPr>
        <p:txBody>
          <a:bodyPr wrap="square" rtlCol="0">
            <a:spAutoFit/>
          </a:bodyPr>
          <a:lstStyle/>
          <a:p>
            <a:r>
              <a:rPr lang="en-US" sz="1200" dirty="0">
                <a:solidFill>
                  <a:srgbClr val="FF0000"/>
                </a:solidFill>
              </a:rPr>
              <a:t>Market sector orientation</a:t>
            </a:r>
          </a:p>
        </p:txBody>
      </p:sp>
      <p:sp>
        <p:nvSpPr>
          <p:cNvPr id="294" name="Oval 293"/>
          <p:cNvSpPr/>
          <p:nvPr/>
        </p:nvSpPr>
        <p:spPr>
          <a:xfrm>
            <a:off x="9273051" y="4508938"/>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Freeform 95"/>
          <p:cNvSpPr/>
          <p:nvPr/>
        </p:nvSpPr>
        <p:spPr>
          <a:xfrm>
            <a:off x="8251115" y="4514851"/>
            <a:ext cx="1140311" cy="175483"/>
          </a:xfrm>
          <a:custGeom>
            <a:avLst/>
            <a:gdLst>
              <a:gd name="connsiteX0" fmla="*/ 0 w 1140311"/>
              <a:gd name="connsiteY0" fmla="*/ 175483 h 175483"/>
              <a:gd name="connsiteX1" fmla="*/ 559398 w 1140311"/>
              <a:gd name="connsiteY1" fmla="*/ 3361 h 175483"/>
              <a:gd name="connsiteX2" fmla="*/ 1140311 w 1140311"/>
              <a:gd name="connsiteY2" fmla="*/ 57149 h 175483"/>
            </a:gdLst>
            <a:ahLst/>
            <a:cxnLst>
              <a:cxn ang="0">
                <a:pos x="connsiteX0" y="connsiteY0"/>
              </a:cxn>
              <a:cxn ang="0">
                <a:pos x="connsiteX1" y="connsiteY1"/>
              </a:cxn>
              <a:cxn ang="0">
                <a:pos x="connsiteX2" y="connsiteY2"/>
              </a:cxn>
            </a:cxnLst>
            <a:rect l="l" t="t" r="r" b="b"/>
            <a:pathLst>
              <a:path w="1140311" h="175483">
                <a:moveTo>
                  <a:pt x="0" y="175483"/>
                </a:moveTo>
                <a:cubicBezTo>
                  <a:pt x="184673" y="99283"/>
                  <a:pt x="369346" y="23083"/>
                  <a:pt x="559398" y="3361"/>
                </a:cubicBezTo>
                <a:cubicBezTo>
                  <a:pt x="749450" y="-16361"/>
                  <a:pt x="1140311" y="57149"/>
                  <a:pt x="1140311" y="57149"/>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Freeform 96"/>
          <p:cNvSpPr/>
          <p:nvPr/>
        </p:nvSpPr>
        <p:spPr>
          <a:xfrm>
            <a:off x="8724452" y="4012602"/>
            <a:ext cx="591670" cy="580913"/>
          </a:xfrm>
          <a:custGeom>
            <a:avLst/>
            <a:gdLst>
              <a:gd name="connsiteX0" fmla="*/ 0 w 591670"/>
              <a:gd name="connsiteY0" fmla="*/ 0 h 580913"/>
              <a:gd name="connsiteX1" fmla="*/ 129092 w 591670"/>
              <a:gd name="connsiteY1" fmla="*/ 355003 h 580913"/>
              <a:gd name="connsiteX2" fmla="*/ 591670 w 591670"/>
              <a:gd name="connsiteY2" fmla="*/ 580913 h 580913"/>
            </a:gdLst>
            <a:ahLst/>
            <a:cxnLst>
              <a:cxn ang="0">
                <a:pos x="connsiteX0" y="connsiteY0"/>
              </a:cxn>
              <a:cxn ang="0">
                <a:pos x="connsiteX1" y="connsiteY1"/>
              </a:cxn>
              <a:cxn ang="0">
                <a:pos x="connsiteX2" y="connsiteY2"/>
              </a:cxn>
            </a:cxnLst>
            <a:rect l="l" t="t" r="r" b="b"/>
            <a:pathLst>
              <a:path w="591670" h="580913">
                <a:moveTo>
                  <a:pt x="0" y="0"/>
                </a:moveTo>
                <a:cubicBezTo>
                  <a:pt x="15240" y="129092"/>
                  <a:pt x="30480" y="258184"/>
                  <a:pt x="129092" y="355003"/>
                </a:cubicBezTo>
                <a:cubicBezTo>
                  <a:pt x="227704" y="451822"/>
                  <a:pt x="591670" y="580913"/>
                  <a:pt x="591670" y="580913"/>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Freeform 99"/>
          <p:cNvSpPr/>
          <p:nvPr/>
        </p:nvSpPr>
        <p:spPr>
          <a:xfrm>
            <a:off x="9456827" y="4638944"/>
            <a:ext cx="1129553" cy="742278"/>
          </a:xfrm>
          <a:custGeom>
            <a:avLst/>
            <a:gdLst>
              <a:gd name="connsiteX0" fmla="*/ 0 w 1129553"/>
              <a:gd name="connsiteY0" fmla="*/ 0 h 742278"/>
              <a:gd name="connsiteX1" fmla="*/ 839096 w 1129553"/>
              <a:gd name="connsiteY1" fmla="*/ 387275 h 742278"/>
              <a:gd name="connsiteX2" fmla="*/ 1129553 w 1129553"/>
              <a:gd name="connsiteY2" fmla="*/ 742278 h 742278"/>
            </a:gdLst>
            <a:ahLst/>
            <a:cxnLst>
              <a:cxn ang="0">
                <a:pos x="connsiteX0" y="connsiteY0"/>
              </a:cxn>
              <a:cxn ang="0">
                <a:pos x="connsiteX1" y="connsiteY1"/>
              </a:cxn>
              <a:cxn ang="0">
                <a:pos x="connsiteX2" y="connsiteY2"/>
              </a:cxn>
            </a:cxnLst>
            <a:rect l="l" t="t" r="r" b="b"/>
            <a:pathLst>
              <a:path w="1129553" h="742278">
                <a:moveTo>
                  <a:pt x="0" y="0"/>
                </a:moveTo>
                <a:cubicBezTo>
                  <a:pt x="325418" y="131781"/>
                  <a:pt x="650837" y="263562"/>
                  <a:pt x="839096" y="387275"/>
                </a:cubicBezTo>
                <a:cubicBezTo>
                  <a:pt x="1027355" y="510988"/>
                  <a:pt x="1129553" y="742278"/>
                  <a:pt x="1129553" y="742278"/>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5" name="Oval 294"/>
          <p:cNvSpPr/>
          <p:nvPr/>
        </p:nvSpPr>
        <p:spPr>
          <a:xfrm>
            <a:off x="7051118" y="5776528"/>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6" name="Oval 295"/>
          <p:cNvSpPr/>
          <p:nvPr/>
        </p:nvSpPr>
        <p:spPr>
          <a:xfrm>
            <a:off x="10462865" y="4917042"/>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7" name="Oval 296"/>
          <p:cNvSpPr/>
          <p:nvPr/>
        </p:nvSpPr>
        <p:spPr>
          <a:xfrm>
            <a:off x="9467082" y="5476018"/>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8" name="Oval 297"/>
          <p:cNvSpPr/>
          <p:nvPr/>
        </p:nvSpPr>
        <p:spPr>
          <a:xfrm>
            <a:off x="7538172" y="5509809"/>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9" name="TextBox 298"/>
          <p:cNvSpPr txBox="1"/>
          <p:nvPr/>
        </p:nvSpPr>
        <p:spPr>
          <a:xfrm>
            <a:off x="7701656" y="5377142"/>
            <a:ext cx="1096329" cy="276999"/>
          </a:xfrm>
          <a:prstGeom prst="rect">
            <a:avLst/>
          </a:prstGeom>
          <a:noFill/>
        </p:spPr>
        <p:txBody>
          <a:bodyPr wrap="square" rtlCol="0">
            <a:spAutoFit/>
          </a:bodyPr>
          <a:lstStyle/>
          <a:p>
            <a:r>
              <a:rPr lang="en-US" sz="1200">
                <a:solidFill>
                  <a:srgbClr val="FF0000"/>
                </a:solidFill>
              </a:rPr>
              <a:t>Value capture</a:t>
            </a:r>
            <a:endParaRPr lang="en-US" sz="1200" dirty="0">
              <a:solidFill>
                <a:srgbClr val="FF0000"/>
              </a:solidFill>
            </a:endParaRPr>
          </a:p>
        </p:txBody>
      </p:sp>
      <p:sp>
        <p:nvSpPr>
          <p:cNvPr id="300" name="TextBox 299"/>
          <p:cNvSpPr txBox="1"/>
          <p:nvPr/>
        </p:nvSpPr>
        <p:spPr>
          <a:xfrm>
            <a:off x="8767409" y="5248237"/>
            <a:ext cx="1364457" cy="276999"/>
          </a:xfrm>
          <a:prstGeom prst="rect">
            <a:avLst/>
          </a:prstGeom>
          <a:noFill/>
        </p:spPr>
        <p:txBody>
          <a:bodyPr wrap="square" rtlCol="0">
            <a:spAutoFit/>
          </a:bodyPr>
          <a:lstStyle/>
          <a:p>
            <a:r>
              <a:rPr lang="en-US" sz="1200" dirty="0">
                <a:solidFill>
                  <a:srgbClr val="FF0000"/>
                </a:solidFill>
              </a:rPr>
              <a:t>Asset evaluation</a:t>
            </a:r>
          </a:p>
        </p:txBody>
      </p:sp>
      <p:sp>
        <p:nvSpPr>
          <p:cNvPr id="101" name="Freeform 100"/>
          <p:cNvSpPr/>
          <p:nvPr/>
        </p:nvSpPr>
        <p:spPr>
          <a:xfrm>
            <a:off x="7239896" y="5701553"/>
            <a:ext cx="424353" cy="215935"/>
          </a:xfrm>
          <a:custGeom>
            <a:avLst/>
            <a:gdLst>
              <a:gd name="connsiteX0" fmla="*/ 0 w 424353"/>
              <a:gd name="connsiteY0" fmla="*/ 215153 h 215935"/>
              <a:gd name="connsiteX1" fmla="*/ 387276 w 424353"/>
              <a:gd name="connsiteY1" fmla="*/ 182880 h 215935"/>
              <a:gd name="connsiteX2" fmla="*/ 408791 w 424353"/>
              <a:gd name="connsiteY2" fmla="*/ 0 h 215935"/>
            </a:gdLst>
            <a:ahLst/>
            <a:cxnLst>
              <a:cxn ang="0">
                <a:pos x="connsiteX0" y="connsiteY0"/>
              </a:cxn>
              <a:cxn ang="0">
                <a:pos x="connsiteX1" y="connsiteY1"/>
              </a:cxn>
              <a:cxn ang="0">
                <a:pos x="connsiteX2" y="connsiteY2"/>
              </a:cxn>
            </a:cxnLst>
            <a:rect l="l" t="t" r="r" b="b"/>
            <a:pathLst>
              <a:path w="424353" h="215935">
                <a:moveTo>
                  <a:pt x="0" y="215153"/>
                </a:moveTo>
                <a:cubicBezTo>
                  <a:pt x="159572" y="216946"/>
                  <a:pt x="319144" y="218739"/>
                  <a:pt x="387276" y="182880"/>
                </a:cubicBezTo>
                <a:cubicBezTo>
                  <a:pt x="455408" y="147021"/>
                  <a:pt x="408791" y="0"/>
                  <a:pt x="408791"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Freeform 101"/>
          <p:cNvSpPr/>
          <p:nvPr/>
        </p:nvSpPr>
        <p:spPr>
          <a:xfrm>
            <a:off x="7756264" y="5637007"/>
            <a:ext cx="1785769" cy="97878"/>
          </a:xfrm>
          <a:custGeom>
            <a:avLst/>
            <a:gdLst>
              <a:gd name="connsiteX0" fmla="*/ 0 w 1785769"/>
              <a:gd name="connsiteY0" fmla="*/ 43031 h 97878"/>
              <a:gd name="connsiteX1" fmla="*/ 1344705 w 1785769"/>
              <a:gd name="connsiteY1" fmla="*/ 96819 h 97878"/>
              <a:gd name="connsiteX2" fmla="*/ 1785769 w 1785769"/>
              <a:gd name="connsiteY2" fmla="*/ 0 h 97878"/>
            </a:gdLst>
            <a:ahLst/>
            <a:cxnLst>
              <a:cxn ang="0">
                <a:pos x="connsiteX0" y="connsiteY0"/>
              </a:cxn>
              <a:cxn ang="0">
                <a:pos x="connsiteX1" y="connsiteY1"/>
              </a:cxn>
              <a:cxn ang="0">
                <a:pos x="connsiteX2" y="connsiteY2"/>
              </a:cxn>
            </a:cxnLst>
            <a:rect l="l" t="t" r="r" b="b"/>
            <a:pathLst>
              <a:path w="1785769" h="97878">
                <a:moveTo>
                  <a:pt x="0" y="43031"/>
                </a:moveTo>
                <a:cubicBezTo>
                  <a:pt x="523538" y="73511"/>
                  <a:pt x="1047077" y="103991"/>
                  <a:pt x="1344705" y="96819"/>
                </a:cubicBezTo>
                <a:cubicBezTo>
                  <a:pt x="1642333" y="89647"/>
                  <a:pt x="1785769" y="0"/>
                  <a:pt x="1785769"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Freeform 102"/>
          <p:cNvSpPr/>
          <p:nvPr/>
        </p:nvSpPr>
        <p:spPr>
          <a:xfrm>
            <a:off x="9660367" y="5626249"/>
            <a:ext cx="548640" cy="202492"/>
          </a:xfrm>
          <a:custGeom>
            <a:avLst/>
            <a:gdLst>
              <a:gd name="connsiteX0" fmla="*/ 0 w 548640"/>
              <a:gd name="connsiteY0" fmla="*/ 0 h 202492"/>
              <a:gd name="connsiteX1" fmla="*/ 301214 w 548640"/>
              <a:gd name="connsiteY1" fmla="*/ 193638 h 202492"/>
              <a:gd name="connsiteX2" fmla="*/ 548640 w 548640"/>
              <a:gd name="connsiteY2" fmla="*/ 172123 h 202492"/>
            </a:gdLst>
            <a:ahLst/>
            <a:cxnLst>
              <a:cxn ang="0">
                <a:pos x="connsiteX0" y="connsiteY0"/>
              </a:cxn>
              <a:cxn ang="0">
                <a:pos x="connsiteX1" y="connsiteY1"/>
              </a:cxn>
              <a:cxn ang="0">
                <a:pos x="connsiteX2" y="connsiteY2"/>
              </a:cxn>
            </a:cxnLst>
            <a:rect l="l" t="t" r="r" b="b"/>
            <a:pathLst>
              <a:path w="548640" h="202492">
                <a:moveTo>
                  <a:pt x="0" y="0"/>
                </a:moveTo>
                <a:cubicBezTo>
                  <a:pt x="104887" y="82475"/>
                  <a:pt x="209774" y="164951"/>
                  <a:pt x="301214" y="193638"/>
                </a:cubicBezTo>
                <a:cubicBezTo>
                  <a:pt x="392654" y="222325"/>
                  <a:pt x="548640" y="172123"/>
                  <a:pt x="548640" y="172123"/>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Freeform 104"/>
          <p:cNvSpPr/>
          <p:nvPr/>
        </p:nvSpPr>
        <p:spPr>
          <a:xfrm>
            <a:off x="10747543" y="5056095"/>
            <a:ext cx="128465" cy="263508"/>
          </a:xfrm>
          <a:custGeom>
            <a:avLst/>
            <a:gdLst>
              <a:gd name="connsiteX0" fmla="*/ 10758 w 182907"/>
              <a:gd name="connsiteY0" fmla="*/ 333487 h 333487"/>
              <a:gd name="connsiteX1" fmla="*/ 182880 w 182907"/>
              <a:gd name="connsiteY1" fmla="*/ 86061 h 333487"/>
              <a:gd name="connsiteX2" fmla="*/ 0 w 182907"/>
              <a:gd name="connsiteY2" fmla="*/ 0 h 333487"/>
            </a:gdLst>
            <a:ahLst/>
            <a:cxnLst>
              <a:cxn ang="0">
                <a:pos x="connsiteX0" y="connsiteY0"/>
              </a:cxn>
              <a:cxn ang="0">
                <a:pos x="connsiteX1" y="connsiteY1"/>
              </a:cxn>
              <a:cxn ang="0">
                <a:pos x="connsiteX2" y="connsiteY2"/>
              </a:cxn>
            </a:cxnLst>
            <a:rect l="l" t="t" r="r" b="b"/>
            <a:pathLst>
              <a:path w="182907" h="333487">
                <a:moveTo>
                  <a:pt x="10758" y="333487"/>
                </a:moveTo>
                <a:cubicBezTo>
                  <a:pt x="97715" y="237564"/>
                  <a:pt x="184673" y="141642"/>
                  <a:pt x="182880" y="86061"/>
                </a:cubicBezTo>
                <a:cubicBezTo>
                  <a:pt x="181087" y="30480"/>
                  <a:pt x="90543" y="15240"/>
                  <a:pt x="0"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Freeform 105"/>
          <p:cNvSpPr/>
          <p:nvPr/>
        </p:nvSpPr>
        <p:spPr>
          <a:xfrm>
            <a:off x="10542494" y="3657600"/>
            <a:ext cx="270201" cy="1333948"/>
          </a:xfrm>
          <a:custGeom>
            <a:avLst/>
            <a:gdLst>
              <a:gd name="connsiteX0" fmla="*/ 0 w 270201"/>
              <a:gd name="connsiteY0" fmla="*/ 1333948 h 1333948"/>
              <a:gd name="connsiteX1" fmla="*/ 268941 w 270201"/>
              <a:gd name="connsiteY1" fmla="*/ 806824 h 1333948"/>
              <a:gd name="connsiteX2" fmla="*/ 107577 w 270201"/>
              <a:gd name="connsiteY2" fmla="*/ 0 h 1333948"/>
            </a:gdLst>
            <a:ahLst/>
            <a:cxnLst>
              <a:cxn ang="0">
                <a:pos x="connsiteX0" y="connsiteY0"/>
              </a:cxn>
              <a:cxn ang="0">
                <a:pos x="connsiteX1" y="connsiteY1"/>
              </a:cxn>
              <a:cxn ang="0">
                <a:pos x="connsiteX2" y="connsiteY2"/>
              </a:cxn>
            </a:cxnLst>
            <a:rect l="l" t="t" r="r" b="b"/>
            <a:pathLst>
              <a:path w="270201" h="1333948">
                <a:moveTo>
                  <a:pt x="0" y="1333948"/>
                </a:moveTo>
                <a:cubicBezTo>
                  <a:pt x="125506" y="1181548"/>
                  <a:pt x="251012" y="1029149"/>
                  <a:pt x="268941" y="806824"/>
                </a:cubicBezTo>
                <a:cubicBezTo>
                  <a:pt x="286871" y="584499"/>
                  <a:pt x="107577" y="0"/>
                  <a:pt x="107577"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Freeform 107"/>
          <p:cNvSpPr/>
          <p:nvPr/>
        </p:nvSpPr>
        <p:spPr>
          <a:xfrm>
            <a:off x="10719066" y="2323652"/>
            <a:ext cx="198224" cy="799895"/>
          </a:xfrm>
          <a:custGeom>
            <a:avLst/>
            <a:gdLst>
              <a:gd name="connsiteX0" fmla="*/ 0 w 234946"/>
              <a:gd name="connsiteY0" fmla="*/ 839096 h 839096"/>
              <a:gd name="connsiteX1" fmla="*/ 225910 w 234946"/>
              <a:gd name="connsiteY1" fmla="*/ 559397 h 839096"/>
              <a:gd name="connsiteX2" fmla="*/ 193637 w 234946"/>
              <a:gd name="connsiteY2" fmla="*/ 0 h 839096"/>
            </a:gdLst>
            <a:ahLst/>
            <a:cxnLst>
              <a:cxn ang="0">
                <a:pos x="connsiteX0" y="connsiteY0"/>
              </a:cxn>
              <a:cxn ang="0">
                <a:pos x="connsiteX1" y="connsiteY1"/>
              </a:cxn>
              <a:cxn ang="0">
                <a:pos x="connsiteX2" y="connsiteY2"/>
              </a:cxn>
            </a:cxnLst>
            <a:rect l="l" t="t" r="r" b="b"/>
            <a:pathLst>
              <a:path w="234946" h="839096">
                <a:moveTo>
                  <a:pt x="0" y="839096"/>
                </a:moveTo>
                <a:cubicBezTo>
                  <a:pt x="96818" y="769171"/>
                  <a:pt x="193637" y="699246"/>
                  <a:pt x="225910" y="559397"/>
                </a:cubicBezTo>
                <a:cubicBezTo>
                  <a:pt x="258183" y="419548"/>
                  <a:pt x="193637" y="0"/>
                  <a:pt x="193637"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Freeform 108"/>
          <p:cNvSpPr/>
          <p:nvPr/>
        </p:nvSpPr>
        <p:spPr>
          <a:xfrm>
            <a:off x="8702937" y="1685301"/>
            <a:ext cx="1196534" cy="220885"/>
          </a:xfrm>
          <a:custGeom>
            <a:avLst/>
            <a:gdLst>
              <a:gd name="connsiteX0" fmla="*/ 0 w 1323191"/>
              <a:gd name="connsiteY0" fmla="*/ 111226 h 229560"/>
              <a:gd name="connsiteX1" fmla="*/ 677732 w 1323191"/>
              <a:gd name="connsiteY1" fmla="*/ 3650 h 229560"/>
              <a:gd name="connsiteX2" fmla="*/ 1323191 w 1323191"/>
              <a:gd name="connsiteY2" fmla="*/ 229560 h 229560"/>
            </a:gdLst>
            <a:ahLst/>
            <a:cxnLst>
              <a:cxn ang="0">
                <a:pos x="connsiteX0" y="connsiteY0"/>
              </a:cxn>
              <a:cxn ang="0">
                <a:pos x="connsiteX1" y="connsiteY1"/>
              </a:cxn>
              <a:cxn ang="0">
                <a:pos x="connsiteX2" y="connsiteY2"/>
              </a:cxn>
            </a:cxnLst>
            <a:rect l="l" t="t" r="r" b="b"/>
            <a:pathLst>
              <a:path w="1323191" h="229560">
                <a:moveTo>
                  <a:pt x="0" y="111226"/>
                </a:moveTo>
                <a:cubicBezTo>
                  <a:pt x="228600" y="47577"/>
                  <a:pt x="457200" y="-16072"/>
                  <a:pt x="677732" y="3650"/>
                </a:cubicBezTo>
                <a:cubicBezTo>
                  <a:pt x="898264" y="23372"/>
                  <a:pt x="1323191" y="229560"/>
                  <a:pt x="1323191" y="22956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Freeform 109"/>
          <p:cNvSpPr/>
          <p:nvPr/>
        </p:nvSpPr>
        <p:spPr>
          <a:xfrm>
            <a:off x="6927925" y="5117331"/>
            <a:ext cx="408791" cy="89999"/>
          </a:xfrm>
          <a:custGeom>
            <a:avLst/>
            <a:gdLst>
              <a:gd name="connsiteX0" fmla="*/ 0 w 441063"/>
              <a:gd name="connsiteY0" fmla="*/ 118335 h 129721"/>
              <a:gd name="connsiteX1" fmla="*/ 236668 w 441063"/>
              <a:gd name="connsiteY1" fmla="*/ 118335 h 129721"/>
              <a:gd name="connsiteX2" fmla="*/ 441063 w 441063"/>
              <a:gd name="connsiteY2" fmla="*/ 0 h 129721"/>
            </a:gdLst>
            <a:ahLst/>
            <a:cxnLst>
              <a:cxn ang="0">
                <a:pos x="connsiteX0" y="connsiteY0"/>
              </a:cxn>
              <a:cxn ang="0">
                <a:pos x="connsiteX1" y="connsiteY1"/>
              </a:cxn>
              <a:cxn ang="0">
                <a:pos x="connsiteX2" y="connsiteY2"/>
              </a:cxn>
            </a:cxnLst>
            <a:rect l="l" t="t" r="r" b="b"/>
            <a:pathLst>
              <a:path w="441063" h="129721">
                <a:moveTo>
                  <a:pt x="0" y="118335"/>
                </a:moveTo>
                <a:cubicBezTo>
                  <a:pt x="81579" y="128196"/>
                  <a:pt x="163158" y="138058"/>
                  <a:pt x="236668" y="118335"/>
                </a:cubicBezTo>
                <a:cubicBezTo>
                  <a:pt x="310179" y="98612"/>
                  <a:pt x="441063" y="0"/>
                  <a:pt x="441063"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2" name="Oval 301"/>
          <p:cNvSpPr/>
          <p:nvPr/>
        </p:nvSpPr>
        <p:spPr>
          <a:xfrm>
            <a:off x="1418076" y="5282743"/>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3" name="Oval 302"/>
          <p:cNvSpPr/>
          <p:nvPr/>
        </p:nvSpPr>
        <p:spPr>
          <a:xfrm>
            <a:off x="6078739" y="5155532"/>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4" name="Oval 303"/>
          <p:cNvSpPr/>
          <p:nvPr/>
        </p:nvSpPr>
        <p:spPr>
          <a:xfrm>
            <a:off x="4088967" y="5330679"/>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7" name="Freeform 306"/>
          <p:cNvSpPr/>
          <p:nvPr/>
        </p:nvSpPr>
        <p:spPr>
          <a:xfrm>
            <a:off x="4292301" y="5179030"/>
            <a:ext cx="1818043" cy="210551"/>
          </a:xfrm>
          <a:custGeom>
            <a:avLst/>
            <a:gdLst>
              <a:gd name="connsiteX0" fmla="*/ 0 w 1818043"/>
              <a:gd name="connsiteY0" fmla="*/ 210551 h 210551"/>
              <a:gd name="connsiteX1" fmla="*/ 989704 w 1818043"/>
              <a:gd name="connsiteY1" fmla="*/ 6156 h 210551"/>
              <a:gd name="connsiteX2" fmla="*/ 1818043 w 1818043"/>
              <a:gd name="connsiteY2" fmla="*/ 49186 h 210551"/>
            </a:gdLst>
            <a:ahLst/>
            <a:cxnLst>
              <a:cxn ang="0">
                <a:pos x="connsiteX0" y="connsiteY0"/>
              </a:cxn>
              <a:cxn ang="0">
                <a:pos x="connsiteX1" y="connsiteY1"/>
              </a:cxn>
              <a:cxn ang="0">
                <a:pos x="connsiteX2" y="connsiteY2"/>
              </a:cxn>
            </a:cxnLst>
            <a:rect l="l" t="t" r="r" b="b"/>
            <a:pathLst>
              <a:path w="1818043" h="210551">
                <a:moveTo>
                  <a:pt x="0" y="210551"/>
                </a:moveTo>
                <a:cubicBezTo>
                  <a:pt x="343348" y="121800"/>
                  <a:pt x="686697" y="33050"/>
                  <a:pt x="989704" y="6156"/>
                </a:cubicBezTo>
                <a:cubicBezTo>
                  <a:pt x="1292711" y="-20738"/>
                  <a:pt x="1818043" y="49186"/>
                  <a:pt x="1818043" y="49186"/>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 name="Freeform 307"/>
          <p:cNvSpPr/>
          <p:nvPr/>
        </p:nvSpPr>
        <p:spPr>
          <a:xfrm>
            <a:off x="1194099" y="5636565"/>
            <a:ext cx="473336" cy="118776"/>
          </a:xfrm>
          <a:custGeom>
            <a:avLst/>
            <a:gdLst>
              <a:gd name="connsiteX0" fmla="*/ 0 w 473336"/>
              <a:gd name="connsiteY0" fmla="*/ 118776 h 118776"/>
              <a:gd name="connsiteX1" fmla="*/ 215153 w 473336"/>
              <a:gd name="connsiteY1" fmla="*/ 442 h 118776"/>
              <a:gd name="connsiteX2" fmla="*/ 473336 w 473336"/>
              <a:gd name="connsiteY2" fmla="*/ 75746 h 118776"/>
            </a:gdLst>
            <a:ahLst/>
            <a:cxnLst>
              <a:cxn ang="0">
                <a:pos x="connsiteX0" y="connsiteY0"/>
              </a:cxn>
              <a:cxn ang="0">
                <a:pos x="connsiteX1" y="connsiteY1"/>
              </a:cxn>
              <a:cxn ang="0">
                <a:pos x="connsiteX2" y="connsiteY2"/>
              </a:cxn>
            </a:cxnLst>
            <a:rect l="l" t="t" r="r" b="b"/>
            <a:pathLst>
              <a:path w="473336" h="118776">
                <a:moveTo>
                  <a:pt x="0" y="118776"/>
                </a:moveTo>
                <a:cubicBezTo>
                  <a:pt x="68132" y="63195"/>
                  <a:pt x="136264" y="7614"/>
                  <a:pt x="215153" y="442"/>
                </a:cubicBezTo>
                <a:cubicBezTo>
                  <a:pt x="294042" y="-6730"/>
                  <a:pt x="473336" y="75746"/>
                  <a:pt x="473336" y="75746"/>
                </a:cubicBezTo>
              </a:path>
            </a:pathLst>
          </a:custGeom>
          <a:no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9" name="TextBox 308"/>
          <p:cNvSpPr txBox="1"/>
          <p:nvPr/>
        </p:nvSpPr>
        <p:spPr>
          <a:xfrm>
            <a:off x="1613015" y="5252754"/>
            <a:ext cx="1534612" cy="276999"/>
          </a:xfrm>
          <a:prstGeom prst="rect">
            <a:avLst/>
          </a:prstGeom>
          <a:noFill/>
        </p:spPr>
        <p:txBody>
          <a:bodyPr wrap="square" rtlCol="0">
            <a:spAutoFit/>
          </a:bodyPr>
          <a:lstStyle/>
          <a:p>
            <a:r>
              <a:rPr lang="en-US" sz="1200">
                <a:solidFill>
                  <a:srgbClr val="FF0000"/>
                </a:solidFill>
              </a:rPr>
              <a:t>Common interest</a:t>
            </a:r>
            <a:endParaRPr lang="en-US" sz="1200" dirty="0">
              <a:solidFill>
                <a:srgbClr val="FF0000"/>
              </a:solidFill>
            </a:endParaRPr>
          </a:p>
        </p:txBody>
      </p:sp>
      <p:sp>
        <p:nvSpPr>
          <p:cNvPr id="310" name="Oval 309"/>
          <p:cNvSpPr/>
          <p:nvPr/>
        </p:nvSpPr>
        <p:spPr>
          <a:xfrm>
            <a:off x="971702" y="5158365"/>
            <a:ext cx="247030" cy="188798"/>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1" name="TextBox 310"/>
          <p:cNvSpPr txBox="1"/>
          <p:nvPr/>
        </p:nvSpPr>
        <p:spPr>
          <a:xfrm>
            <a:off x="-3622" y="5064079"/>
            <a:ext cx="1043359" cy="461665"/>
          </a:xfrm>
          <a:prstGeom prst="rect">
            <a:avLst/>
          </a:prstGeom>
          <a:noFill/>
        </p:spPr>
        <p:txBody>
          <a:bodyPr wrap="square" rtlCol="0">
            <a:spAutoFit/>
          </a:bodyPr>
          <a:lstStyle/>
          <a:p>
            <a:r>
              <a:rPr lang="en-US" sz="1200" b="1" dirty="0">
                <a:solidFill>
                  <a:srgbClr val="B09B71"/>
                </a:solidFill>
              </a:rPr>
              <a:t>Member based groups</a:t>
            </a:r>
          </a:p>
        </p:txBody>
      </p:sp>
      <p:sp>
        <p:nvSpPr>
          <p:cNvPr id="312" name="Freeform 311"/>
          <p:cNvSpPr/>
          <p:nvPr/>
        </p:nvSpPr>
        <p:spPr>
          <a:xfrm>
            <a:off x="1204856" y="5223760"/>
            <a:ext cx="279699" cy="79760"/>
          </a:xfrm>
          <a:custGeom>
            <a:avLst/>
            <a:gdLst>
              <a:gd name="connsiteX0" fmla="*/ 0 w 279699"/>
              <a:gd name="connsiteY0" fmla="*/ 15214 h 79760"/>
              <a:gd name="connsiteX1" fmla="*/ 225911 w 279699"/>
              <a:gd name="connsiteY1" fmla="*/ 4456 h 79760"/>
              <a:gd name="connsiteX2" fmla="*/ 279699 w 279699"/>
              <a:gd name="connsiteY2" fmla="*/ 79760 h 79760"/>
            </a:gdLst>
            <a:ahLst/>
            <a:cxnLst>
              <a:cxn ang="0">
                <a:pos x="connsiteX0" y="connsiteY0"/>
              </a:cxn>
              <a:cxn ang="0">
                <a:pos x="connsiteX1" y="connsiteY1"/>
              </a:cxn>
              <a:cxn ang="0">
                <a:pos x="connsiteX2" y="connsiteY2"/>
              </a:cxn>
            </a:cxnLst>
            <a:rect l="l" t="t" r="r" b="b"/>
            <a:pathLst>
              <a:path w="279699" h="79760">
                <a:moveTo>
                  <a:pt x="0" y="15214"/>
                </a:moveTo>
                <a:cubicBezTo>
                  <a:pt x="89647" y="4456"/>
                  <a:pt x="179295" y="-6302"/>
                  <a:pt x="225911" y="4456"/>
                </a:cubicBezTo>
                <a:cubicBezTo>
                  <a:pt x="272527" y="15214"/>
                  <a:pt x="276113" y="47487"/>
                  <a:pt x="279699" y="79760"/>
                </a:cubicBezTo>
              </a:path>
            </a:pathLst>
          </a:custGeom>
          <a:no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4" name="Freeform 313"/>
          <p:cNvSpPr/>
          <p:nvPr/>
        </p:nvSpPr>
        <p:spPr>
          <a:xfrm>
            <a:off x="1624405" y="5247016"/>
            <a:ext cx="2538804" cy="131808"/>
          </a:xfrm>
          <a:custGeom>
            <a:avLst/>
            <a:gdLst>
              <a:gd name="connsiteX0" fmla="*/ 0 w 2538804"/>
              <a:gd name="connsiteY0" fmla="*/ 56504 h 131808"/>
              <a:gd name="connsiteX1" fmla="*/ 1108037 w 2538804"/>
              <a:gd name="connsiteY1" fmla="*/ 2716 h 131808"/>
              <a:gd name="connsiteX2" fmla="*/ 2538804 w 2538804"/>
              <a:gd name="connsiteY2" fmla="*/ 131808 h 131808"/>
            </a:gdLst>
            <a:ahLst/>
            <a:cxnLst>
              <a:cxn ang="0">
                <a:pos x="connsiteX0" y="connsiteY0"/>
              </a:cxn>
              <a:cxn ang="0">
                <a:pos x="connsiteX1" y="connsiteY1"/>
              </a:cxn>
              <a:cxn ang="0">
                <a:pos x="connsiteX2" y="connsiteY2"/>
              </a:cxn>
            </a:cxnLst>
            <a:rect l="l" t="t" r="r" b="b"/>
            <a:pathLst>
              <a:path w="2538804" h="131808">
                <a:moveTo>
                  <a:pt x="0" y="56504"/>
                </a:moveTo>
                <a:cubicBezTo>
                  <a:pt x="342451" y="23334"/>
                  <a:pt x="684903" y="-9835"/>
                  <a:pt x="1108037" y="2716"/>
                </a:cubicBezTo>
                <a:cubicBezTo>
                  <a:pt x="1531171" y="15267"/>
                  <a:pt x="2538804" y="131808"/>
                  <a:pt x="2538804" y="131808"/>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5" name="Freeform 314"/>
          <p:cNvSpPr/>
          <p:nvPr/>
        </p:nvSpPr>
        <p:spPr>
          <a:xfrm>
            <a:off x="6217920" y="4421393"/>
            <a:ext cx="666974" cy="796066"/>
          </a:xfrm>
          <a:custGeom>
            <a:avLst/>
            <a:gdLst>
              <a:gd name="connsiteX0" fmla="*/ 666974 w 666974"/>
              <a:gd name="connsiteY0" fmla="*/ 0 h 796066"/>
              <a:gd name="connsiteX1" fmla="*/ 0 w 666974"/>
              <a:gd name="connsiteY1" fmla="*/ 796066 h 796066"/>
            </a:gdLst>
            <a:ahLst/>
            <a:cxnLst>
              <a:cxn ang="0">
                <a:pos x="connsiteX0" y="connsiteY0"/>
              </a:cxn>
              <a:cxn ang="0">
                <a:pos x="connsiteX1" y="connsiteY1"/>
              </a:cxn>
            </a:cxnLst>
            <a:rect l="l" t="t" r="r" b="b"/>
            <a:pathLst>
              <a:path w="666974" h="796066">
                <a:moveTo>
                  <a:pt x="666974" y="0"/>
                </a:moveTo>
                <a:lnTo>
                  <a:pt x="0" y="796066"/>
                </a:ln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6" name="Freeform 315"/>
          <p:cNvSpPr/>
          <p:nvPr/>
        </p:nvSpPr>
        <p:spPr>
          <a:xfrm>
            <a:off x="6314740" y="4862222"/>
            <a:ext cx="693942" cy="398267"/>
          </a:xfrm>
          <a:custGeom>
            <a:avLst/>
            <a:gdLst>
              <a:gd name="connsiteX0" fmla="*/ 0 w 763793"/>
              <a:gd name="connsiteY0" fmla="*/ 441063 h 441063"/>
              <a:gd name="connsiteX1" fmla="*/ 355002 w 763793"/>
              <a:gd name="connsiteY1" fmla="*/ 96819 h 441063"/>
              <a:gd name="connsiteX2" fmla="*/ 763793 w 763793"/>
              <a:gd name="connsiteY2" fmla="*/ 0 h 441063"/>
            </a:gdLst>
            <a:ahLst/>
            <a:cxnLst>
              <a:cxn ang="0">
                <a:pos x="connsiteX0" y="connsiteY0"/>
              </a:cxn>
              <a:cxn ang="0">
                <a:pos x="connsiteX1" y="connsiteY1"/>
              </a:cxn>
              <a:cxn ang="0">
                <a:pos x="connsiteX2" y="connsiteY2"/>
              </a:cxn>
            </a:cxnLst>
            <a:rect l="l" t="t" r="r" b="b"/>
            <a:pathLst>
              <a:path w="763793" h="441063">
                <a:moveTo>
                  <a:pt x="0" y="441063"/>
                </a:moveTo>
                <a:cubicBezTo>
                  <a:pt x="113851" y="305696"/>
                  <a:pt x="227703" y="170329"/>
                  <a:pt x="355002" y="96819"/>
                </a:cubicBezTo>
                <a:cubicBezTo>
                  <a:pt x="482301" y="23309"/>
                  <a:pt x="623047" y="11654"/>
                  <a:pt x="763793"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7" name="Freeform 316"/>
          <p:cNvSpPr/>
          <p:nvPr/>
        </p:nvSpPr>
        <p:spPr>
          <a:xfrm>
            <a:off x="6831106" y="4421393"/>
            <a:ext cx="75303" cy="688489"/>
          </a:xfrm>
          <a:custGeom>
            <a:avLst/>
            <a:gdLst>
              <a:gd name="connsiteX0" fmla="*/ 75303 w 75303"/>
              <a:gd name="connsiteY0" fmla="*/ 0 h 688489"/>
              <a:gd name="connsiteX1" fmla="*/ 0 w 75303"/>
              <a:gd name="connsiteY1" fmla="*/ 688489 h 688489"/>
            </a:gdLst>
            <a:ahLst/>
            <a:cxnLst>
              <a:cxn ang="0">
                <a:pos x="connsiteX0" y="connsiteY0"/>
              </a:cxn>
              <a:cxn ang="0">
                <a:pos x="connsiteX1" y="connsiteY1"/>
              </a:cxn>
            </a:cxnLst>
            <a:rect l="l" t="t" r="r" b="b"/>
            <a:pathLst>
              <a:path w="75303" h="688489">
                <a:moveTo>
                  <a:pt x="75303" y="0"/>
                </a:moveTo>
                <a:lnTo>
                  <a:pt x="0" y="688489"/>
                </a:ln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8" name="Oval 317"/>
          <p:cNvSpPr/>
          <p:nvPr/>
        </p:nvSpPr>
        <p:spPr>
          <a:xfrm>
            <a:off x="963654" y="6201775"/>
            <a:ext cx="247030" cy="188798"/>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9" name="Freeform 318"/>
          <p:cNvSpPr/>
          <p:nvPr/>
        </p:nvSpPr>
        <p:spPr>
          <a:xfrm>
            <a:off x="9746428" y="6021227"/>
            <a:ext cx="796066" cy="306358"/>
          </a:xfrm>
          <a:custGeom>
            <a:avLst/>
            <a:gdLst>
              <a:gd name="connsiteX0" fmla="*/ 0 w 849854"/>
              <a:gd name="connsiteY0" fmla="*/ 322730 h 389364"/>
              <a:gd name="connsiteX1" fmla="*/ 365760 w 849854"/>
              <a:gd name="connsiteY1" fmla="*/ 365760 h 389364"/>
              <a:gd name="connsiteX2" fmla="*/ 849854 w 849854"/>
              <a:gd name="connsiteY2" fmla="*/ 0 h 389364"/>
            </a:gdLst>
            <a:ahLst/>
            <a:cxnLst>
              <a:cxn ang="0">
                <a:pos x="connsiteX0" y="connsiteY0"/>
              </a:cxn>
              <a:cxn ang="0">
                <a:pos x="connsiteX1" y="connsiteY1"/>
              </a:cxn>
              <a:cxn ang="0">
                <a:pos x="connsiteX2" y="connsiteY2"/>
              </a:cxn>
            </a:cxnLst>
            <a:rect l="l" t="t" r="r" b="b"/>
            <a:pathLst>
              <a:path w="849854" h="389364">
                <a:moveTo>
                  <a:pt x="0" y="322730"/>
                </a:moveTo>
                <a:cubicBezTo>
                  <a:pt x="112059" y="371139"/>
                  <a:pt x="224118" y="419548"/>
                  <a:pt x="365760" y="365760"/>
                </a:cubicBezTo>
                <a:cubicBezTo>
                  <a:pt x="507402" y="311972"/>
                  <a:pt x="678628" y="155986"/>
                  <a:pt x="849854"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0" name="TextBox 319"/>
          <p:cNvSpPr txBox="1"/>
          <p:nvPr/>
        </p:nvSpPr>
        <p:spPr>
          <a:xfrm>
            <a:off x="2109277" y="6021227"/>
            <a:ext cx="1182116" cy="276999"/>
          </a:xfrm>
          <a:prstGeom prst="rect">
            <a:avLst/>
          </a:prstGeom>
          <a:noFill/>
        </p:spPr>
        <p:txBody>
          <a:bodyPr wrap="square" rtlCol="0">
            <a:spAutoFit/>
          </a:bodyPr>
          <a:lstStyle/>
          <a:p>
            <a:r>
              <a:rPr lang="en-US" sz="1200">
                <a:solidFill>
                  <a:srgbClr val="FF0000"/>
                </a:solidFill>
              </a:rPr>
              <a:t>Electric vehicles</a:t>
            </a:r>
            <a:endParaRPr lang="en-US" sz="1200" dirty="0">
              <a:solidFill>
                <a:srgbClr val="FF0000"/>
              </a:solidFill>
            </a:endParaRPr>
          </a:p>
        </p:txBody>
      </p:sp>
      <p:sp>
        <p:nvSpPr>
          <p:cNvPr id="321" name="TextBox 320"/>
          <p:cNvSpPr txBox="1"/>
          <p:nvPr/>
        </p:nvSpPr>
        <p:spPr>
          <a:xfrm>
            <a:off x="4752569" y="5956231"/>
            <a:ext cx="829967" cy="276999"/>
          </a:xfrm>
          <a:prstGeom prst="rect">
            <a:avLst/>
          </a:prstGeom>
          <a:noFill/>
        </p:spPr>
        <p:txBody>
          <a:bodyPr wrap="square" rtlCol="0">
            <a:spAutoFit/>
          </a:bodyPr>
          <a:lstStyle/>
          <a:p>
            <a:r>
              <a:rPr lang="en-US" sz="1200" dirty="0">
                <a:solidFill>
                  <a:srgbClr val="FF0000"/>
                </a:solidFill>
              </a:rPr>
              <a:t>Driverless</a:t>
            </a:r>
          </a:p>
        </p:txBody>
      </p:sp>
      <p:sp>
        <p:nvSpPr>
          <p:cNvPr id="322" name="TextBox 321"/>
          <p:cNvSpPr txBox="1"/>
          <p:nvPr/>
        </p:nvSpPr>
        <p:spPr>
          <a:xfrm>
            <a:off x="1903491" y="6260797"/>
            <a:ext cx="688573" cy="276999"/>
          </a:xfrm>
          <a:prstGeom prst="rect">
            <a:avLst/>
          </a:prstGeom>
          <a:noFill/>
        </p:spPr>
        <p:txBody>
          <a:bodyPr wrap="square" rtlCol="0">
            <a:spAutoFit/>
          </a:bodyPr>
          <a:lstStyle/>
          <a:p>
            <a:r>
              <a:rPr lang="en-US" sz="1200">
                <a:solidFill>
                  <a:srgbClr val="FF0000"/>
                </a:solidFill>
              </a:rPr>
              <a:t>Sharing</a:t>
            </a:r>
            <a:endParaRPr lang="en-US" sz="1200" dirty="0">
              <a:solidFill>
                <a:srgbClr val="FF0000"/>
              </a:solidFill>
            </a:endParaRPr>
          </a:p>
        </p:txBody>
      </p:sp>
      <p:sp>
        <p:nvSpPr>
          <p:cNvPr id="323" name="Oval 322"/>
          <p:cNvSpPr/>
          <p:nvPr/>
        </p:nvSpPr>
        <p:spPr>
          <a:xfrm>
            <a:off x="3251938" y="6060076"/>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4" name="Oval 323"/>
          <p:cNvSpPr/>
          <p:nvPr/>
        </p:nvSpPr>
        <p:spPr>
          <a:xfrm>
            <a:off x="2510644" y="6294963"/>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5" name="Oval 324"/>
          <p:cNvSpPr/>
          <p:nvPr/>
        </p:nvSpPr>
        <p:spPr>
          <a:xfrm>
            <a:off x="5467631" y="6005541"/>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6" name="Oval 325"/>
          <p:cNvSpPr/>
          <p:nvPr/>
        </p:nvSpPr>
        <p:spPr>
          <a:xfrm>
            <a:off x="4155560" y="6025299"/>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7" name="TextBox 326"/>
          <p:cNvSpPr txBox="1"/>
          <p:nvPr/>
        </p:nvSpPr>
        <p:spPr>
          <a:xfrm>
            <a:off x="3491822" y="6568821"/>
            <a:ext cx="2284638" cy="276999"/>
          </a:xfrm>
          <a:prstGeom prst="rect">
            <a:avLst/>
          </a:prstGeom>
          <a:noFill/>
        </p:spPr>
        <p:txBody>
          <a:bodyPr wrap="square" rtlCol="0">
            <a:spAutoFit/>
          </a:bodyPr>
          <a:lstStyle/>
          <a:p>
            <a:r>
              <a:rPr lang="en-US" sz="1200" dirty="0">
                <a:solidFill>
                  <a:srgbClr val="FF0000"/>
                </a:solidFill>
              </a:rPr>
              <a:t>Workforce commoditization</a:t>
            </a:r>
          </a:p>
        </p:txBody>
      </p:sp>
      <p:sp>
        <p:nvSpPr>
          <p:cNvPr id="328" name="Freeform 327"/>
          <p:cNvSpPr/>
          <p:nvPr/>
        </p:nvSpPr>
        <p:spPr>
          <a:xfrm>
            <a:off x="1202634" y="6292015"/>
            <a:ext cx="271164" cy="45719"/>
          </a:xfrm>
          <a:custGeom>
            <a:avLst/>
            <a:gdLst>
              <a:gd name="connsiteX0" fmla="*/ 0 w 290457"/>
              <a:gd name="connsiteY0" fmla="*/ 119543 h 119543"/>
              <a:gd name="connsiteX1" fmla="*/ 161365 w 290457"/>
              <a:gd name="connsiteY1" fmla="*/ 1209 h 119543"/>
              <a:gd name="connsiteX2" fmla="*/ 290457 w 290457"/>
              <a:gd name="connsiteY2" fmla="*/ 54997 h 119543"/>
            </a:gdLst>
            <a:ahLst/>
            <a:cxnLst>
              <a:cxn ang="0">
                <a:pos x="connsiteX0" y="connsiteY0"/>
              </a:cxn>
              <a:cxn ang="0">
                <a:pos x="connsiteX1" y="connsiteY1"/>
              </a:cxn>
              <a:cxn ang="0">
                <a:pos x="connsiteX2" y="connsiteY2"/>
              </a:cxn>
            </a:cxnLst>
            <a:rect l="l" t="t" r="r" b="b"/>
            <a:pathLst>
              <a:path w="290457" h="119543">
                <a:moveTo>
                  <a:pt x="0" y="119543"/>
                </a:moveTo>
                <a:cubicBezTo>
                  <a:pt x="56478" y="65755"/>
                  <a:pt x="112956" y="11967"/>
                  <a:pt x="161365" y="1209"/>
                </a:cubicBezTo>
                <a:cubicBezTo>
                  <a:pt x="209775" y="-9549"/>
                  <a:pt x="290457" y="54997"/>
                  <a:pt x="290457" y="54997"/>
                </a:cubicBezTo>
              </a:path>
            </a:pathLst>
          </a:custGeom>
          <a:no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9" name="Freeform 328"/>
          <p:cNvSpPr/>
          <p:nvPr/>
        </p:nvSpPr>
        <p:spPr>
          <a:xfrm>
            <a:off x="1613647" y="5941850"/>
            <a:ext cx="1667435" cy="437435"/>
          </a:xfrm>
          <a:custGeom>
            <a:avLst/>
            <a:gdLst>
              <a:gd name="connsiteX0" fmla="*/ 0 w 1667435"/>
              <a:gd name="connsiteY0" fmla="*/ 437435 h 437435"/>
              <a:gd name="connsiteX1" fmla="*/ 441064 w 1667435"/>
              <a:gd name="connsiteY1" fmla="*/ 7129 h 437435"/>
              <a:gd name="connsiteX2" fmla="*/ 1667435 w 1667435"/>
              <a:gd name="connsiteY2" fmla="*/ 157736 h 437435"/>
              <a:gd name="connsiteX3" fmla="*/ 1667435 w 1667435"/>
              <a:gd name="connsiteY3" fmla="*/ 157736 h 437435"/>
            </a:gdLst>
            <a:ahLst/>
            <a:cxnLst>
              <a:cxn ang="0">
                <a:pos x="connsiteX0" y="connsiteY0"/>
              </a:cxn>
              <a:cxn ang="0">
                <a:pos x="connsiteX1" y="connsiteY1"/>
              </a:cxn>
              <a:cxn ang="0">
                <a:pos x="connsiteX2" y="connsiteY2"/>
              </a:cxn>
              <a:cxn ang="0">
                <a:pos x="connsiteX3" y="connsiteY3"/>
              </a:cxn>
            </a:cxnLst>
            <a:rect l="l" t="t" r="r" b="b"/>
            <a:pathLst>
              <a:path w="1667435" h="437435">
                <a:moveTo>
                  <a:pt x="0" y="437435"/>
                </a:moveTo>
                <a:cubicBezTo>
                  <a:pt x="81579" y="245590"/>
                  <a:pt x="163158" y="53745"/>
                  <a:pt x="441064" y="7129"/>
                </a:cubicBezTo>
                <a:cubicBezTo>
                  <a:pt x="718970" y="-39487"/>
                  <a:pt x="1667435" y="157736"/>
                  <a:pt x="1667435" y="157736"/>
                </a:cubicBezTo>
                <a:lnTo>
                  <a:pt x="1667435" y="157736"/>
                </a:ln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0" name="Freeform 329"/>
          <p:cNvSpPr/>
          <p:nvPr/>
        </p:nvSpPr>
        <p:spPr>
          <a:xfrm>
            <a:off x="1624405" y="6476104"/>
            <a:ext cx="957430" cy="64627"/>
          </a:xfrm>
          <a:custGeom>
            <a:avLst/>
            <a:gdLst>
              <a:gd name="connsiteX0" fmla="*/ 0 w 957430"/>
              <a:gd name="connsiteY0" fmla="*/ 0 h 64627"/>
              <a:gd name="connsiteX1" fmla="*/ 623943 w 957430"/>
              <a:gd name="connsiteY1" fmla="*/ 64545 h 64627"/>
              <a:gd name="connsiteX2" fmla="*/ 957430 w 957430"/>
              <a:gd name="connsiteY2" fmla="*/ 10757 h 64627"/>
            </a:gdLst>
            <a:ahLst/>
            <a:cxnLst>
              <a:cxn ang="0">
                <a:pos x="connsiteX0" y="connsiteY0"/>
              </a:cxn>
              <a:cxn ang="0">
                <a:pos x="connsiteX1" y="connsiteY1"/>
              </a:cxn>
              <a:cxn ang="0">
                <a:pos x="connsiteX2" y="connsiteY2"/>
              </a:cxn>
            </a:cxnLst>
            <a:rect l="l" t="t" r="r" b="b"/>
            <a:pathLst>
              <a:path w="957430" h="64627">
                <a:moveTo>
                  <a:pt x="0" y="0"/>
                </a:moveTo>
                <a:cubicBezTo>
                  <a:pt x="232185" y="31376"/>
                  <a:pt x="464371" y="62752"/>
                  <a:pt x="623943" y="64545"/>
                </a:cubicBezTo>
                <a:cubicBezTo>
                  <a:pt x="783515" y="66338"/>
                  <a:pt x="870472" y="38547"/>
                  <a:pt x="957430" y="10757"/>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1" name="Freeform 330"/>
          <p:cNvSpPr/>
          <p:nvPr/>
        </p:nvSpPr>
        <p:spPr>
          <a:xfrm>
            <a:off x="2721685" y="6217920"/>
            <a:ext cx="688489" cy="235856"/>
          </a:xfrm>
          <a:custGeom>
            <a:avLst/>
            <a:gdLst>
              <a:gd name="connsiteX0" fmla="*/ 0 w 688489"/>
              <a:gd name="connsiteY0" fmla="*/ 215153 h 235856"/>
              <a:gd name="connsiteX1" fmla="*/ 516367 w 688489"/>
              <a:gd name="connsiteY1" fmla="*/ 215153 h 235856"/>
              <a:gd name="connsiteX2" fmla="*/ 688489 w 688489"/>
              <a:gd name="connsiteY2" fmla="*/ 0 h 235856"/>
            </a:gdLst>
            <a:ahLst/>
            <a:cxnLst>
              <a:cxn ang="0">
                <a:pos x="connsiteX0" y="connsiteY0"/>
              </a:cxn>
              <a:cxn ang="0">
                <a:pos x="connsiteX1" y="connsiteY1"/>
              </a:cxn>
              <a:cxn ang="0">
                <a:pos x="connsiteX2" y="connsiteY2"/>
              </a:cxn>
            </a:cxnLst>
            <a:rect l="l" t="t" r="r" b="b"/>
            <a:pathLst>
              <a:path w="688489" h="235856">
                <a:moveTo>
                  <a:pt x="0" y="215153"/>
                </a:moveTo>
                <a:cubicBezTo>
                  <a:pt x="200809" y="233082"/>
                  <a:pt x="401619" y="251012"/>
                  <a:pt x="516367" y="215153"/>
                </a:cubicBezTo>
                <a:cubicBezTo>
                  <a:pt x="631115" y="179294"/>
                  <a:pt x="688489" y="0"/>
                  <a:pt x="688489"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2" name="Freeform 331"/>
          <p:cNvSpPr/>
          <p:nvPr/>
        </p:nvSpPr>
        <p:spPr>
          <a:xfrm>
            <a:off x="3474720" y="5936494"/>
            <a:ext cx="2043953" cy="184607"/>
          </a:xfrm>
          <a:custGeom>
            <a:avLst/>
            <a:gdLst>
              <a:gd name="connsiteX0" fmla="*/ 0 w 2043953"/>
              <a:gd name="connsiteY0" fmla="*/ 184607 h 184607"/>
              <a:gd name="connsiteX1" fmla="*/ 720762 w 2043953"/>
              <a:gd name="connsiteY1" fmla="*/ 1727 h 184607"/>
              <a:gd name="connsiteX2" fmla="*/ 2043953 w 2043953"/>
              <a:gd name="connsiteY2" fmla="*/ 87788 h 184607"/>
            </a:gdLst>
            <a:ahLst/>
            <a:cxnLst>
              <a:cxn ang="0">
                <a:pos x="connsiteX0" y="connsiteY0"/>
              </a:cxn>
              <a:cxn ang="0">
                <a:pos x="connsiteX1" y="connsiteY1"/>
              </a:cxn>
              <a:cxn ang="0">
                <a:pos x="connsiteX2" y="connsiteY2"/>
              </a:cxn>
            </a:cxnLst>
            <a:rect l="l" t="t" r="r" b="b"/>
            <a:pathLst>
              <a:path w="2043953" h="184607">
                <a:moveTo>
                  <a:pt x="0" y="184607"/>
                </a:moveTo>
                <a:cubicBezTo>
                  <a:pt x="190051" y="101235"/>
                  <a:pt x="380103" y="17863"/>
                  <a:pt x="720762" y="1727"/>
                </a:cubicBezTo>
                <a:cubicBezTo>
                  <a:pt x="1061421" y="-14409"/>
                  <a:pt x="2043953" y="87788"/>
                  <a:pt x="2043953" y="87788"/>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Freeform 332"/>
          <p:cNvSpPr/>
          <p:nvPr/>
        </p:nvSpPr>
        <p:spPr>
          <a:xfrm>
            <a:off x="3442447" y="6196405"/>
            <a:ext cx="763793" cy="54249"/>
          </a:xfrm>
          <a:custGeom>
            <a:avLst/>
            <a:gdLst>
              <a:gd name="connsiteX0" fmla="*/ 0 w 763793"/>
              <a:gd name="connsiteY0" fmla="*/ 21515 h 54249"/>
              <a:gd name="connsiteX1" fmla="*/ 473337 w 763793"/>
              <a:gd name="connsiteY1" fmla="*/ 53788 h 54249"/>
              <a:gd name="connsiteX2" fmla="*/ 763793 w 763793"/>
              <a:gd name="connsiteY2" fmla="*/ 0 h 54249"/>
            </a:gdLst>
            <a:ahLst/>
            <a:cxnLst>
              <a:cxn ang="0">
                <a:pos x="connsiteX0" y="connsiteY0"/>
              </a:cxn>
              <a:cxn ang="0">
                <a:pos x="connsiteX1" y="connsiteY1"/>
              </a:cxn>
              <a:cxn ang="0">
                <a:pos x="connsiteX2" y="connsiteY2"/>
              </a:cxn>
            </a:cxnLst>
            <a:rect l="l" t="t" r="r" b="b"/>
            <a:pathLst>
              <a:path w="763793" h="54249">
                <a:moveTo>
                  <a:pt x="0" y="21515"/>
                </a:moveTo>
                <a:cubicBezTo>
                  <a:pt x="173019" y="39444"/>
                  <a:pt x="346038" y="57374"/>
                  <a:pt x="473337" y="53788"/>
                </a:cubicBezTo>
                <a:cubicBezTo>
                  <a:pt x="600636" y="50202"/>
                  <a:pt x="682214" y="25101"/>
                  <a:pt x="763793"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4" name="Freeform 333"/>
          <p:cNvSpPr/>
          <p:nvPr/>
        </p:nvSpPr>
        <p:spPr>
          <a:xfrm>
            <a:off x="4378362" y="6196405"/>
            <a:ext cx="1247887" cy="86121"/>
          </a:xfrm>
          <a:custGeom>
            <a:avLst/>
            <a:gdLst>
              <a:gd name="connsiteX0" fmla="*/ 0 w 1247887"/>
              <a:gd name="connsiteY0" fmla="*/ 10757 h 86121"/>
              <a:gd name="connsiteX1" fmla="*/ 688490 w 1247887"/>
              <a:gd name="connsiteY1" fmla="*/ 86061 h 86121"/>
              <a:gd name="connsiteX2" fmla="*/ 1247887 w 1247887"/>
              <a:gd name="connsiteY2" fmla="*/ 0 h 86121"/>
            </a:gdLst>
            <a:ahLst/>
            <a:cxnLst>
              <a:cxn ang="0">
                <a:pos x="connsiteX0" y="connsiteY0"/>
              </a:cxn>
              <a:cxn ang="0">
                <a:pos x="connsiteX1" y="connsiteY1"/>
              </a:cxn>
              <a:cxn ang="0">
                <a:pos x="connsiteX2" y="connsiteY2"/>
              </a:cxn>
            </a:cxnLst>
            <a:rect l="l" t="t" r="r" b="b"/>
            <a:pathLst>
              <a:path w="1247887" h="86121">
                <a:moveTo>
                  <a:pt x="0" y="10757"/>
                </a:moveTo>
                <a:cubicBezTo>
                  <a:pt x="240254" y="49305"/>
                  <a:pt x="480509" y="87854"/>
                  <a:pt x="688490" y="86061"/>
                </a:cubicBezTo>
                <a:cubicBezTo>
                  <a:pt x="896471" y="84268"/>
                  <a:pt x="1247887" y="0"/>
                  <a:pt x="1247887"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5" name="Freeform 334"/>
          <p:cNvSpPr/>
          <p:nvPr/>
        </p:nvSpPr>
        <p:spPr>
          <a:xfrm>
            <a:off x="5593976" y="6691256"/>
            <a:ext cx="322730" cy="124448"/>
          </a:xfrm>
          <a:custGeom>
            <a:avLst/>
            <a:gdLst>
              <a:gd name="connsiteX0" fmla="*/ 0 w 322730"/>
              <a:gd name="connsiteY0" fmla="*/ 96819 h 124448"/>
              <a:gd name="connsiteX1" fmla="*/ 150608 w 322730"/>
              <a:gd name="connsiteY1" fmla="*/ 118335 h 124448"/>
              <a:gd name="connsiteX2" fmla="*/ 322730 w 322730"/>
              <a:gd name="connsiteY2" fmla="*/ 0 h 124448"/>
            </a:gdLst>
            <a:ahLst/>
            <a:cxnLst>
              <a:cxn ang="0">
                <a:pos x="connsiteX0" y="connsiteY0"/>
              </a:cxn>
              <a:cxn ang="0">
                <a:pos x="connsiteX1" y="connsiteY1"/>
              </a:cxn>
              <a:cxn ang="0">
                <a:pos x="connsiteX2" y="connsiteY2"/>
              </a:cxn>
            </a:cxnLst>
            <a:rect l="l" t="t" r="r" b="b"/>
            <a:pathLst>
              <a:path w="322730" h="124448">
                <a:moveTo>
                  <a:pt x="0" y="96819"/>
                </a:moveTo>
                <a:cubicBezTo>
                  <a:pt x="48410" y="115645"/>
                  <a:pt x="96820" y="134471"/>
                  <a:pt x="150608" y="118335"/>
                </a:cubicBezTo>
                <a:cubicBezTo>
                  <a:pt x="204396" y="102199"/>
                  <a:pt x="322730" y="0"/>
                  <a:pt x="322730"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6" name="Freeform 335"/>
          <p:cNvSpPr/>
          <p:nvPr/>
        </p:nvSpPr>
        <p:spPr>
          <a:xfrm>
            <a:off x="6992471" y="6433073"/>
            <a:ext cx="613185" cy="213975"/>
          </a:xfrm>
          <a:custGeom>
            <a:avLst/>
            <a:gdLst>
              <a:gd name="connsiteX0" fmla="*/ 0 w 613185"/>
              <a:gd name="connsiteY0" fmla="*/ 0 h 213975"/>
              <a:gd name="connsiteX1" fmla="*/ 258183 w 613185"/>
              <a:gd name="connsiteY1" fmla="*/ 204395 h 213975"/>
              <a:gd name="connsiteX2" fmla="*/ 613185 w 613185"/>
              <a:gd name="connsiteY2" fmla="*/ 182880 h 213975"/>
            </a:gdLst>
            <a:ahLst/>
            <a:cxnLst>
              <a:cxn ang="0">
                <a:pos x="connsiteX0" y="connsiteY0"/>
              </a:cxn>
              <a:cxn ang="0">
                <a:pos x="connsiteX1" y="connsiteY1"/>
              </a:cxn>
              <a:cxn ang="0">
                <a:pos x="connsiteX2" y="connsiteY2"/>
              </a:cxn>
            </a:cxnLst>
            <a:rect l="l" t="t" r="r" b="b"/>
            <a:pathLst>
              <a:path w="613185" h="213975">
                <a:moveTo>
                  <a:pt x="0" y="0"/>
                </a:moveTo>
                <a:cubicBezTo>
                  <a:pt x="77993" y="86957"/>
                  <a:pt x="155986" y="173915"/>
                  <a:pt x="258183" y="204395"/>
                </a:cubicBezTo>
                <a:cubicBezTo>
                  <a:pt x="360380" y="234875"/>
                  <a:pt x="613185" y="182880"/>
                  <a:pt x="613185" y="18288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7" name="Freeform 336"/>
          <p:cNvSpPr/>
          <p:nvPr/>
        </p:nvSpPr>
        <p:spPr>
          <a:xfrm>
            <a:off x="6798833" y="5991923"/>
            <a:ext cx="4118457" cy="827328"/>
          </a:xfrm>
          <a:custGeom>
            <a:avLst/>
            <a:gdLst>
              <a:gd name="connsiteX0" fmla="*/ 0 w 4143418"/>
              <a:gd name="connsiteY0" fmla="*/ 796066 h 881030"/>
              <a:gd name="connsiteX1" fmla="*/ 3517751 w 4143418"/>
              <a:gd name="connsiteY1" fmla="*/ 806824 h 881030"/>
              <a:gd name="connsiteX2" fmla="*/ 4141694 w 4143418"/>
              <a:gd name="connsiteY2" fmla="*/ 0 h 881030"/>
            </a:gdLst>
            <a:ahLst/>
            <a:cxnLst>
              <a:cxn ang="0">
                <a:pos x="connsiteX0" y="connsiteY0"/>
              </a:cxn>
              <a:cxn ang="0">
                <a:pos x="connsiteX1" y="connsiteY1"/>
              </a:cxn>
              <a:cxn ang="0">
                <a:pos x="connsiteX2" y="connsiteY2"/>
              </a:cxn>
            </a:cxnLst>
            <a:rect l="l" t="t" r="r" b="b"/>
            <a:pathLst>
              <a:path w="4143418" h="881030">
                <a:moveTo>
                  <a:pt x="0" y="796066"/>
                </a:moveTo>
                <a:cubicBezTo>
                  <a:pt x="1413734" y="867784"/>
                  <a:pt x="2827469" y="939502"/>
                  <a:pt x="3517751" y="806824"/>
                </a:cubicBezTo>
                <a:cubicBezTo>
                  <a:pt x="4208033" y="674146"/>
                  <a:pt x="4141694" y="0"/>
                  <a:pt x="4141694"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8" name="Freeform 337"/>
          <p:cNvSpPr/>
          <p:nvPr/>
        </p:nvSpPr>
        <p:spPr>
          <a:xfrm>
            <a:off x="5217459" y="4528969"/>
            <a:ext cx="1914861" cy="1312433"/>
          </a:xfrm>
          <a:custGeom>
            <a:avLst/>
            <a:gdLst>
              <a:gd name="connsiteX0" fmla="*/ 0 w 1914861"/>
              <a:gd name="connsiteY0" fmla="*/ 0 h 1312433"/>
              <a:gd name="connsiteX1" fmla="*/ 441063 w 1914861"/>
              <a:gd name="connsiteY1" fmla="*/ 398033 h 1312433"/>
              <a:gd name="connsiteX2" fmla="*/ 1108037 w 1914861"/>
              <a:gd name="connsiteY2" fmla="*/ 398033 h 1312433"/>
              <a:gd name="connsiteX3" fmla="*/ 1290917 w 1914861"/>
              <a:gd name="connsiteY3" fmla="*/ 1118796 h 1312433"/>
              <a:gd name="connsiteX4" fmla="*/ 1914861 w 1914861"/>
              <a:gd name="connsiteY4" fmla="*/ 1312433 h 13124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861" h="1312433">
                <a:moveTo>
                  <a:pt x="0" y="0"/>
                </a:moveTo>
                <a:cubicBezTo>
                  <a:pt x="128195" y="165847"/>
                  <a:pt x="256390" y="331694"/>
                  <a:pt x="441063" y="398033"/>
                </a:cubicBezTo>
                <a:cubicBezTo>
                  <a:pt x="625736" y="464372"/>
                  <a:pt x="966395" y="277906"/>
                  <a:pt x="1108037" y="398033"/>
                </a:cubicBezTo>
                <a:cubicBezTo>
                  <a:pt x="1249679" y="518160"/>
                  <a:pt x="1156446" y="966396"/>
                  <a:pt x="1290917" y="1118796"/>
                </a:cubicBezTo>
                <a:cubicBezTo>
                  <a:pt x="1425388" y="1271196"/>
                  <a:pt x="1914861" y="1312433"/>
                  <a:pt x="1914861" y="1312433"/>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Freeform 1"/>
          <p:cNvSpPr/>
          <p:nvPr/>
        </p:nvSpPr>
        <p:spPr>
          <a:xfrm>
            <a:off x="4866640" y="4511040"/>
            <a:ext cx="500120" cy="479422"/>
          </a:xfrm>
          <a:custGeom>
            <a:avLst/>
            <a:gdLst>
              <a:gd name="connsiteX0" fmla="*/ 0 w 500120"/>
              <a:gd name="connsiteY0" fmla="*/ 477520 h 479422"/>
              <a:gd name="connsiteX1" fmla="*/ 487680 w 500120"/>
              <a:gd name="connsiteY1" fmla="*/ 406400 h 479422"/>
              <a:gd name="connsiteX2" fmla="*/ 365760 w 500120"/>
              <a:gd name="connsiteY2" fmla="*/ 0 h 479422"/>
            </a:gdLst>
            <a:ahLst/>
            <a:cxnLst>
              <a:cxn ang="0">
                <a:pos x="connsiteX0" y="connsiteY0"/>
              </a:cxn>
              <a:cxn ang="0">
                <a:pos x="connsiteX1" y="connsiteY1"/>
              </a:cxn>
              <a:cxn ang="0">
                <a:pos x="connsiteX2" y="connsiteY2"/>
              </a:cxn>
            </a:cxnLst>
            <a:rect l="l" t="t" r="r" b="b"/>
            <a:pathLst>
              <a:path w="500120" h="479422">
                <a:moveTo>
                  <a:pt x="0" y="477520"/>
                </a:moveTo>
                <a:cubicBezTo>
                  <a:pt x="213360" y="481753"/>
                  <a:pt x="426720" y="485987"/>
                  <a:pt x="487680" y="406400"/>
                </a:cubicBezTo>
                <a:cubicBezTo>
                  <a:pt x="548640" y="326813"/>
                  <a:pt x="365760" y="0"/>
                  <a:pt x="365760"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Freeform 2"/>
          <p:cNvSpPr/>
          <p:nvPr/>
        </p:nvSpPr>
        <p:spPr>
          <a:xfrm>
            <a:off x="5709920" y="6060406"/>
            <a:ext cx="284480" cy="86394"/>
          </a:xfrm>
          <a:custGeom>
            <a:avLst/>
            <a:gdLst>
              <a:gd name="connsiteX0" fmla="*/ 0 w 284480"/>
              <a:gd name="connsiteY0" fmla="*/ 15274 h 86394"/>
              <a:gd name="connsiteX1" fmla="*/ 111760 w 284480"/>
              <a:gd name="connsiteY1" fmla="*/ 5114 h 86394"/>
              <a:gd name="connsiteX2" fmla="*/ 284480 w 284480"/>
              <a:gd name="connsiteY2" fmla="*/ 86394 h 86394"/>
            </a:gdLst>
            <a:ahLst/>
            <a:cxnLst>
              <a:cxn ang="0">
                <a:pos x="connsiteX0" y="connsiteY0"/>
              </a:cxn>
              <a:cxn ang="0">
                <a:pos x="connsiteX1" y="connsiteY1"/>
              </a:cxn>
              <a:cxn ang="0">
                <a:pos x="connsiteX2" y="connsiteY2"/>
              </a:cxn>
            </a:cxnLst>
            <a:rect l="l" t="t" r="r" b="b"/>
            <a:pathLst>
              <a:path w="284480" h="86394">
                <a:moveTo>
                  <a:pt x="0" y="15274"/>
                </a:moveTo>
                <a:cubicBezTo>
                  <a:pt x="32173" y="4267"/>
                  <a:pt x="64347" y="-6739"/>
                  <a:pt x="111760" y="5114"/>
                </a:cubicBezTo>
                <a:cubicBezTo>
                  <a:pt x="159173" y="16967"/>
                  <a:pt x="284480" y="86394"/>
                  <a:pt x="284480" y="86394"/>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4"/>
          <p:cNvSpPr/>
          <p:nvPr/>
        </p:nvSpPr>
        <p:spPr>
          <a:xfrm>
            <a:off x="7772400" y="5039360"/>
            <a:ext cx="998428" cy="1493520"/>
          </a:xfrm>
          <a:custGeom>
            <a:avLst/>
            <a:gdLst>
              <a:gd name="connsiteX0" fmla="*/ 0 w 998428"/>
              <a:gd name="connsiteY0" fmla="*/ 1493520 h 1493520"/>
              <a:gd name="connsiteX1" fmla="*/ 985520 w 998428"/>
              <a:gd name="connsiteY1" fmla="*/ 629920 h 1493520"/>
              <a:gd name="connsiteX2" fmla="*/ 589280 w 998428"/>
              <a:gd name="connsiteY2" fmla="*/ 0 h 1493520"/>
            </a:gdLst>
            <a:ahLst/>
            <a:cxnLst>
              <a:cxn ang="0">
                <a:pos x="connsiteX0" y="connsiteY0"/>
              </a:cxn>
              <a:cxn ang="0">
                <a:pos x="connsiteX1" y="connsiteY1"/>
              </a:cxn>
              <a:cxn ang="0">
                <a:pos x="connsiteX2" y="connsiteY2"/>
              </a:cxn>
            </a:cxnLst>
            <a:rect l="l" t="t" r="r" b="b"/>
            <a:pathLst>
              <a:path w="998428" h="1493520">
                <a:moveTo>
                  <a:pt x="0" y="1493520"/>
                </a:moveTo>
                <a:cubicBezTo>
                  <a:pt x="443653" y="1186180"/>
                  <a:pt x="887307" y="878840"/>
                  <a:pt x="985520" y="629920"/>
                </a:cubicBezTo>
                <a:cubicBezTo>
                  <a:pt x="1083733" y="381000"/>
                  <a:pt x="589280" y="0"/>
                  <a:pt x="589280"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3" name="Oval 222"/>
          <p:cNvSpPr/>
          <p:nvPr/>
        </p:nvSpPr>
        <p:spPr>
          <a:xfrm>
            <a:off x="955604" y="4037361"/>
            <a:ext cx="247030" cy="188798"/>
          </a:xfrm>
          <a:prstGeom prst="ellipse">
            <a:avLst/>
          </a:prstGeom>
          <a:solidFill>
            <a:srgbClr val="B09B7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4" name="Picture 223"/>
          <p:cNvPicPr>
            <a:picLocks noChangeAspect="1"/>
          </p:cNvPicPr>
          <p:nvPr/>
        </p:nvPicPr>
        <p:blipFill>
          <a:blip r:embed="rId2"/>
          <a:stretch>
            <a:fillRect/>
          </a:stretch>
        </p:blipFill>
        <p:spPr>
          <a:xfrm>
            <a:off x="10934082" y="40158"/>
            <a:ext cx="1124219" cy="962994"/>
          </a:xfrm>
          <a:prstGeom prst="rect">
            <a:avLst/>
          </a:prstGeom>
        </p:spPr>
      </p:pic>
      <p:sp>
        <p:nvSpPr>
          <p:cNvPr id="222" name="TextBox 221">
            <a:extLst>
              <a:ext uri="{FF2B5EF4-FFF2-40B4-BE49-F238E27FC236}">
                <a16:creationId xmlns:a16="http://schemas.microsoft.com/office/drawing/2014/main" id="{E588E717-4416-794B-99D4-08D9230E6173}"/>
              </a:ext>
            </a:extLst>
          </p:cNvPr>
          <p:cNvSpPr txBox="1"/>
          <p:nvPr/>
        </p:nvSpPr>
        <p:spPr>
          <a:xfrm>
            <a:off x="3827106" y="77794"/>
            <a:ext cx="8181163" cy="1384995"/>
          </a:xfrm>
          <a:prstGeom prst="rect">
            <a:avLst/>
          </a:prstGeom>
          <a:solidFill>
            <a:schemeClr val="bg1"/>
          </a:solidFill>
          <a:ln>
            <a:solidFill>
              <a:srgbClr val="0070C0"/>
            </a:solidFill>
          </a:ln>
        </p:spPr>
        <p:txBody>
          <a:bodyPr wrap="square" rtlCol="0">
            <a:spAutoFit/>
          </a:bodyPr>
          <a:lstStyle/>
          <a:p>
            <a:r>
              <a:rPr lang="en-US" b="1" dirty="0">
                <a:solidFill>
                  <a:schemeClr val="accent1"/>
                </a:solidFill>
              </a:rPr>
              <a:t>Your next task </a:t>
            </a:r>
            <a:r>
              <a:rPr lang="en-US" dirty="0">
                <a:solidFill>
                  <a:schemeClr val="accent1"/>
                </a:solidFill>
              </a:rPr>
              <a:t>determine the sequence of each tipping point identifying their interdependencies. For example </a:t>
            </a:r>
            <a:r>
              <a:rPr lang="en-US" u="sng" dirty="0">
                <a:solidFill>
                  <a:schemeClr val="accent1"/>
                </a:solidFill>
              </a:rPr>
              <a:t>connectivity</a:t>
            </a:r>
            <a:r>
              <a:rPr lang="en-US" dirty="0">
                <a:solidFill>
                  <a:schemeClr val="accent1"/>
                </a:solidFill>
              </a:rPr>
              <a:t> must come first, </a:t>
            </a:r>
            <a:r>
              <a:rPr lang="en-US" u="sng" dirty="0">
                <a:solidFill>
                  <a:schemeClr val="accent1"/>
                </a:solidFill>
              </a:rPr>
              <a:t>automation</a:t>
            </a:r>
            <a:r>
              <a:rPr lang="en-US" dirty="0">
                <a:solidFill>
                  <a:schemeClr val="accent1"/>
                </a:solidFill>
              </a:rPr>
              <a:t> cannot occur until sufficient </a:t>
            </a:r>
            <a:r>
              <a:rPr lang="en-US" u="sng" dirty="0">
                <a:solidFill>
                  <a:schemeClr val="accent1"/>
                </a:solidFill>
              </a:rPr>
              <a:t>governance</a:t>
            </a:r>
            <a:r>
              <a:rPr lang="en-US" dirty="0">
                <a:solidFill>
                  <a:schemeClr val="accent1"/>
                </a:solidFill>
              </a:rPr>
              <a:t> exists to minimize business risk and financial liability which will be a prerequisite for adoption. The</a:t>
            </a:r>
            <a:r>
              <a:rPr lang="en-US" u="sng" dirty="0">
                <a:solidFill>
                  <a:schemeClr val="accent1"/>
                </a:solidFill>
              </a:rPr>
              <a:t> S-curve </a:t>
            </a:r>
            <a:r>
              <a:rPr lang="en-US" dirty="0">
                <a:solidFill>
                  <a:schemeClr val="accent1"/>
                </a:solidFill>
              </a:rPr>
              <a:t>will cause </a:t>
            </a:r>
            <a:r>
              <a:rPr lang="en-US" u="sng" dirty="0">
                <a:solidFill>
                  <a:schemeClr val="accent1"/>
                </a:solidFill>
              </a:rPr>
              <a:t>convergence</a:t>
            </a:r>
          </a:p>
          <a:p>
            <a:endParaRPr lang="en-US" sz="1200" dirty="0">
              <a:solidFill>
                <a:schemeClr val="accent1"/>
              </a:solidFill>
            </a:endParaRPr>
          </a:p>
        </p:txBody>
      </p:sp>
    </p:spTree>
    <p:extLst>
      <p:ext uri="{BB962C8B-B14F-4D97-AF65-F5344CB8AC3E}">
        <p14:creationId xmlns:p14="http://schemas.microsoft.com/office/powerpoint/2010/main" val="39889381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2" name="Straight Connector 31"/>
          <p:cNvCxnSpPr/>
          <p:nvPr/>
        </p:nvCxnSpPr>
        <p:spPr>
          <a:xfrm flipH="1">
            <a:off x="0" y="596066"/>
            <a:ext cx="9631262" cy="1791964"/>
          </a:xfrm>
          <a:prstGeom prst="line">
            <a:avLst/>
          </a:prstGeom>
          <a:ln w="28575">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39667" y="1436315"/>
            <a:ext cx="1355834" cy="707886"/>
          </a:xfrm>
          <a:prstGeom prst="rect">
            <a:avLst/>
          </a:prstGeom>
          <a:noFill/>
        </p:spPr>
        <p:txBody>
          <a:bodyPr wrap="square" rtlCol="0">
            <a:spAutoFit/>
          </a:bodyPr>
          <a:lstStyle/>
          <a:p>
            <a:r>
              <a:rPr lang="en-US" sz="1000" b="1" dirty="0">
                <a:latin typeface="Century Gothic"/>
                <a:cs typeface="Century Gothic"/>
              </a:rPr>
              <a:t>Today</a:t>
            </a:r>
          </a:p>
          <a:p>
            <a:r>
              <a:rPr lang="en-US" sz="1000" dirty="0">
                <a:latin typeface="Century Gothic"/>
                <a:cs typeface="Century Gothic"/>
              </a:rPr>
              <a:t>Understood and/or embraced by the enterprise</a:t>
            </a:r>
          </a:p>
        </p:txBody>
      </p:sp>
      <p:cxnSp>
        <p:nvCxnSpPr>
          <p:cNvPr id="116" name="Straight Connector 115"/>
          <p:cNvCxnSpPr/>
          <p:nvPr/>
        </p:nvCxnSpPr>
        <p:spPr>
          <a:xfrm flipH="1">
            <a:off x="1334984" y="1762909"/>
            <a:ext cx="4737" cy="4952442"/>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30" name="Oval 29"/>
          <p:cNvSpPr/>
          <p:nvPr/>
        </p:nvSpPr>
        <p:spPr>
          <a:xfrm>
            <a:off x="929634" y="3530610"/>
            <a:ext cx="247030" cy="18879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TextBox 76"/>
          <p:cNvSpPr txBox="1"/>
          <p:nvPr/>
        </p:nvSpPr>
        <p:spPr>
          <a:xfrm>
            <a:off x="13176" y="3502762"/>
            <a:ext cx="1077534" cy="276999"/>
          </a:xfrm>
          <a:prstGeom prst="rect">
            <a:avLst/>
          </a:prstGeom>
          <a:noFill/>
        </p:spPr>
        <p:txBody>
          <a:bodyPr wrap="square" rtlCol="0">
            <a:spAutoFit/>
          </a:bodyPr>
          <a:lstStyle/>
          <a:p>
            <a:r>
              <a:rPr lang="en-US" sz="1200" b="1" dirty="0">
                <a:solidFill>
                  <a:schemeClr val="accent1"/>
                </a:solidFill>
              </a:rPr>
              <a:t>Theft</a:t>
            </a:r>
            <a:endParaRPr lang="en-US" sz="1200" dirty="0">
              <a:solidFill>
                <a:schemeClr val="accent1"/>
              </a:solidFill>
            </a:endParaRPr>
          </a:p>
        </p:txBody>
      </p:sp>
      <p:sp>
        <p:nvSpPr>
          <p:cNvPr id="124" name="Oval 123"/>
          <p:cNvSpPr/>
          <p:nvPr/>
        </p:nvSpPr>
        <p:spPr>
          <a:xfrm>
            <a:off x="976538" y="3999147"/>
            <a:ext cx="247030" cy="18879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TextBox 128"/>
          <p:cNvSpPr txBox="1"/>
          <p:nvPr/>
        </p:nvSpPr>
        <p:spPr>
          <a:xfrm>
            <a:off x="-20592" y="4093248"/>
            <a:ext cx="1259111" cy="461665"/>
          </a:xfrm>
          <a:prstGeom prst="rect">
            <a:avLst/>
          </a:prstGeom>
          <a:noFill/>
        </p:spPr>
        <p:txBody>
          <a:bodyPr wrap="square" rtlCol="0">
            <a:spAutoFit/>
          </a:bodyPr>
          <a:lstStyle/>
          <a:p>
            <a:r>
              <a:rPr lang="en-US" sz="1200" b="1" dirty="0">
                <a:solidFill>
                  <a:schemeClr val="accent1"/>
                </a:solidFill>
              </a:rPr>
              <a:t>Compliance</a:t>
            </a:r>
          </a:p>
          <a:p>
            <a:r>
              <a:rPr lang="en-US" sz="1200" b="1" dirty="0">
                <a:solidFill>
                  <a:schemeClr val="accent1"/>
                </a:solidFill>
              </a:rPr>
              <a:t>&amp; authorization</a:t>
            </a:r>
            <a:endParaRPr lang="en-US" sz="1200" dirty="0">
              <a:solidFill>
                <a:schemeClr val="accent1"/>
              </a:solidFill>
            </a:endParaRPr>
          </a:p>
        </p:txBody>
      </p:sp>
      <p:sp>
        <p:nvSpPr>
          <p:cNvPr id="130" name="TextBox 129"/>
          <p:cNvSpPr txBox="1"/>
          <p:nvPr/>
        </p:nvSpPr>
        <p:spPr>
          <a:xfrm>
            <a:off x="-14049" y="5677262"/>
            <a:ext cx="1352170" cy="461665"/>
          </a:xfrm>
          <a:prstGeom prst="rect">
            <a:avLst/>
          </a:prstGeom>
          <a:noFill/>
        </p:spPr>
        <p:txBody>
          <a:bodyPr wrap="square" rtlCol="0">
            <a:spAutoFit/>
          </a:bodyPr>
          <a:lstStyle/>
          <a:p>
            <a:r>
              <a:rPr lang="en-US" sz="1200" b="1" dirty="0">
                <a:solidFill>
                  <a:schemeClr val="accent1"/>
                </a:solidFill>
              </a:rPr>
              <a:t>Aggression &amp; </a:t>
            </a:r>
          </a:p>
          <a:p>
            <a:r>
              <a:rPr lang="en-US" sz="1200" b="1" dirty="0">
                <a:solidFill>
                  <a:schemeClr val="accent1"/>
                </a:solidFill>
              </a:rPr>
              <a:t>intimidation</a:t>
            </a:r>
            <a:endParaRPr lang="en-US" sz="1200" dirty="0">
              <a:solidFill>
                <a:schemeClr val="accent1"/>
              </a:solidFill>
            </a:endParaRPr>
          </a:p>
        </p:txBody>
      </p:sp>
      <p:sp>
        <p:nvSpPr>
          <p:cNvPr id="131" name="TextBox 130"/>
          <p:cNvSpPr txBox="1"/>
          <p:nvPr/>
        </p:nvSpPr>
        <p:spPr>
          <a:xfrm>
            <a:off x="15297" y="6482003"/>
            <a:ext cx="1138316" cy="276999"/>
          </a:xfrm>
          <a:prstGeom prst="rect">
            <a:avLst/>
          </a:prstGeom>
          <a:noFill/>
        </p:spPr>
        <p:txBody>
          <a:bodyPr wrap="square" rtlCol="0">
            <a:spAutoFit/>
          </a:bodyPr>
          <a:lstStyle/>
          <a:p>
            <a:r>
              <a:rPr lang="en-US" sz="1200" b="1" dirty="0">
                <a:solidFill>
                  <a:schemeClr val="accent1"/>
                </a:solidFill>
              </a:rPr>
              <a:t>Oversight</a:t>
            </a:r>
            <a:endParaRPr lang="en-US" sz="1200" dirty="0">
              <a:solidFill>
                <a:schemeClr val="accent1"/>
              </a:solidFill>
            </a:endParaRPr>
          </a:p>
        </p:txBody>
      </p:sp>
      <p:sp>
        <p:nvSpPr>
          <p:cNvPr id="99" name="Rectangle 98"/>
          <p:cNvSpPr/>
          <p:nvPr/>
        </p:nvSpPr>
        <p:spPr>
          <a:xfrm>
            <a:off x="9305194" y="1239688"/>
            <a:ext cx="2451725" cy="1200329"/>
          </a:xfrm>
          <a:prstGeom prst="rect">
            <a:avLst/>
          </a:prstGeom>
          <a:solidFill>
            <a:schemeClr val="accent1">
              <a:lumMod val="60000"/>
              <a:lumOff val="40000"/>
            </a:schemeClr>
          </a:solidFill>
          <a:ln>
            <a:solidFill>
              <a:srgbClr val="0D0D0D"/>
            </a:solidFill>
          </a:ln>
        </p:spPr>
        <p:txBody>
          <a:bodyPr wrap="square">
            <a:spAutoFit/>
          </a:bodyPr>
          <a:lstStyle/>
          <a:p>
            <a:pPr algn="ctr"/>
            <a:r>
              <a:rPr lang="en-US" sz="1200" dirty="0">
                <a:solidFill>
                  <a:schemeClr val="bg1"/>
                </a:solidFill>
                <a:latin typeface="Arial"/>
                <a:cs typeface="Arial"/>
              </a:rPr>
              <a:t>Pre-conditions of a Smart City (digital) environment</a:t>
            </a:r>
          </a:p>
          <a:p>
            <a:pPr algn="ctr"/>
            <a:r>
              <a:rPr lang="en-US" sz="1200" dirty="0">
                <a:solidFill>
                  <a:schemeClr val="bg1"/>
                </a:solidFill>
                <a:latin typeface="Arial"/>
                <a:cs typeface="Arial"/>
              </a:rPr>
              <a:t> to meet the requirements of being safe, secure &amp; function with vibrant commerce &amp; community.</a:t>
            </a:r>
          </a:p>
        </p:txBody>
      </p:sp>
      <p:sp>
        <p:nvSpPr>
          <p:cNvPr id="62" name="TextBox 61"/>
          <p:cNvSpPr txBox="1"/>
          <p:nvPr/>
        </p:nvSpPr>
        <p:spPr>
          <a:xfrm>
            <a:off x="9039" y="2896413"/>
            <a:ext cx="1316906" cy="276999"/>
          </a:xfrm>
          <a:prstGeom prst="rect">
            <a:avLst/>
          </a:prstGeom>
          <a:noFill/>
        </p:spPr>
        <p:txBody>
          <a:bodyPr wrap="square" rtlCol="0">
            <a:spAutoFit/>
          </a:bodyPr>
          <a:lstStyle/>
          <a:p>
            <a:r>
              <a:rPr lang="en-US" sz="1200" b="1" dirty="0">
                <a:solidFill>
                  <a:schemeClr val="accent1"/>
                </a:solidFill>
              </a:rPr>
              <a:t>Fraud</a:t>
            </a:r>
            <a:endParaRPr lang="en-US" sz="1200" dirty="0">
              <a:solidFill>
                <a:schemeClr val="accent1"/>
              </a:solidFill>
            </a:endParaRPr>
          </a:p>
        </p:txBody>
      </p:sp>
      <p:sp>
        <p:nvSpPr>
          <p:cNvPr id="63" name="Oval 62"/>
          <p:cNvSpPr/>
          <p:nvPr/>
        </p:nvSpPr>
        <p:spPr>
          <a:xfrm>
            <a:off x="916222" y="2887971"/>
            <a:ext cx="247030" cy="18879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4" name="Oval 203"/>
          <p:cNvSpPr/>
          <p:nvPr/>
        </p:nvSpPr>
        <p:spPr>
          <a:xfrm>
            <a:off x="1786104" y="3645122"/>
            <a:ext cx="247030" cy="188798"/>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6" name="TextBox 285"/>
          <p:cNvSpPr txBox="1"/>
          <p:nvPr/>
        </p:nvSpPr>
        <p:spPr>
          <a:xfrm>
            <a:off x="1412357" y="2568969"/>
            <a:ext cx="1273260" cy="276999"/>
          </a:xfrm>
          <a:prstGeom prst="rect">
            <a:avLst/>
          </a:prstGeom>
          <a:noFill/>
        </p:spPr>
        <p:txBody>
          <a:bodyPr wrap="square" rtlCol="0">
            <a:spAutoFit/>
          </a:bodyPr>
          <a:lstStyle/>
          <a:p>
            <a:r>
              <a:rPr lang="en-US" sz="1200" dirty="0">
                <a:solidFill>
                  <a:srgbClr val="FF0000"/>
                </a:solidFill>
              </a:rPr>
              <a:t>Banking systems</a:t>
            </a:r>
          </a:p>
        </p:txBody>
      </p:sp>
      <p:sp>
        <p:nvSpPr>
          <p:cNvPr id="310" name="Oval 309"/>
          <p:cNvSpPr/>
          <p:nvPr/>
        </p:nvSpPr>
        <p:spPr>
          <a:xfrm>
            <a:off x="922506" y="5846120"/>
            <a:ext cx="247030" cy="18879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8" name="Oval 317"/>
          <p:cNvSpPr/>
          <p:nvPr/>
        </p:nvSpPr>
        <p:spPr>
          <a:xfrm>
            <a:off x="964457" y="6521682"/>
            <a:ext cx="247030" cy="18879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5" name="TextBox 244"/>
          <p:cNvSpPr txBox="1"/>
          <p:nvPr/>
        </p:nvSpPr>
        <p:spPr>
          <a:xfrm>
            <a:off x="1466596" y="5994941"/>
            <a:ext cx="1412970" cy="276999"/>
          </a:xfrm>
          <a:prstGeom prst="rect">
            <a:avLst/>
          </a:prstGeom>
          <a:noFill/>
        </p:spPr>
        <p:txBody>
          <a:bodyPr wrap="square" rtlCol="0">
            <a:spAutoFit/>
          </a:bodyPr>
          <a:lstStyle/>
          <a:p>
            <a:r>
              <a:rPr lang="en-US" sz="1200" dirty="0">
                <a:solidFill>
                  <a:srgbClr val="FF0000"/>
                </a:solidFill>
              </a:rPr>
              <a:t>Domestic Violence</a:t>
            </a:r>
          </a:p>
        </p:txBody>
      </p:sp>
      <p:sp>
        <p:nvSpPr>
          <p:cNvPr id="343" name="Oval 342"/>
          <p:cNvSpPr/>
          <p:nvPr/>
        </p:nvSpPr>
        <p:spPr>
          <a:xfrm>
            <a:off x="990517" y="5037669"/>
            <a:ext cx="247030" cy="18879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1" name="TextBox 360"/>
          <p:cNvSpPr txBox="1"/>
          <p:nvPr/>
        </p:nvSpPr>
        <p:spPr>
          <a:xfrm>
            <a:off x="1643383" y="3421819"/>
            <a:ext cx="1522382" cy="276999"/>
          </a:xfrm>
          <a:prstGeom prst="rect">
            <a:avLst/>
          </a:prstGeom>
          <a:noFill/>
        </p:spPr>
        <p:txBody>
          <a:bodyPr wrap="square" rtlCol="0">
            <a:spAutoFit/>
          </a:bodyPr>
          <a:lstStyle/>
          <a:p>
            <a:r>
              <a:rPr lang="en-US" sz="1200" dirty="0">
                <a:solidFill>
                  <a:srgbClr val="FF0000"/>
                </a:solidFill>
              </a:rPr>
              <a:t>Financial accounts</a:t>
            </a:r>
          </a:p>
        </p:txBody>
      </p:sp>
      <p:sp>
        <p:nvSpPr>
          <p:cNvPr id="364" name="TextBox 363"/>
          <p:cNvSpPr txBox="1"/>
          <p:nvPr/>
        </p:nvSpPr>
        <p:spPr>
          <a:xfrm>
            <a:off x="2700790" y="2139221"/>
            <a:ext cx="1111868" cy="288014"/>
          </a:xfrm>
          <a:prstGeom prst="rect">
            <a:avLst/>
          </a:prstGeom>
          <a:noFill/>
        </p:spPr>
        <p:txBody>
          <a:bodyPr wrap="square" rtlCol="0">
            <a:spAutoFit/>
          </a:bodyPr>
          <a:lstStyle/>
          <a:p>
            <a:r>
              <a:rPr lang="en-US" sz="1200" dirty="0">
                <a:solidFill>
                  <a:srgbClr val="FF0000"/>
                </a:solidFill>
              </a:rPr>
              <a:t>White collar</a:t>
            </a:r>
          </a:p>
        </p:txBody>
      </p:sp>
      <p:sp>
        <p:nvSpPr>
          <p:cNvPr id="365" name="TextBox 364"/>
          <p:cNvSpPr txBox="1"/>
          <p:nvPr/>
        </p:nvSpPr>
        <p:spPr>
          <a:xfrm>
            <a:off x="1334984" y="4848580"/>
            <a:ext cx="1487330" cy="276999"/>
          </a:xfrm>
          <a:prstGeom prst="rect">
            <a:avLst/>
          </a:prstGeom>
          <a:noFill/>
        </p:spPr>
        <p:txBody>
          <a:bodyPr wrap="square" rtlCol="0">
            <a:spAutoFit/>
          </a:bodyPr>
          <a:lstStyle/>
          <a:p>
            <a:r>
              <a:rPr lang="en-US" sz="1200" dirty="0">
                <a:solidFill>
                  <a:srgbClr val="FF0000"/>
                </a:solidFill>
              </a:rPr>
              <a:t>Licensees &amp; permits </a:t>
            </a:r>
          </a:p>
        </p:txBody>
      </p:sp>
      <p:sp>
        <p:nvSpPr>
          <p:cNvPr id="366" name="TextBox 365"/>
          <p:cNvSpPr txBox="1"/>
          <p:nvPr/>
        </p:nvSpPr>
        <p:spPr>
          <a:xfrm>
            <a:off x="2359698" y="3803351"/>
            <a:ext cx="1404383" cy="461665"/>
          </a:xfrm>
          <a:prstGeom prst="rect">
            <a:avLst/>
          </a:prstGeom>
          <a:noFill/>
        </p:spPr>
        <p:txBody>
          <a:bodyPr wrap="square" rtlCol="0">
            <a:spAutoFit/>
          </a:bodyPr>
          <a:lstStyle/>
          <a:p>
            <a:r>
              <a:rPr lang="en-US" sz="1200" dirty="0">
                <a:solidFill>
                  <a:srgbClr val="FF0000"/>
                </a:solidFill>
              </a:rPr>
              <a:t>After sales 3D printed parts</a:t>
            </a:r>
          </a:p>
        </p:txBody>
      </p:sp>
      <p:sp>
        <p:nvSpPr>
          <p:cNvPr id="367" name="TextBox 366"/>
          <p:cNvSpPr txBox="1"/>
          <p:nvPr/>
        </p:nvSpPr>
        <p:spPr>
          <a:xfrm>
            <a:off x="-30280" y="4832842"/>
            <a:ext cx="1352170" cy="461665"/>
          </a:xfrm>
          <a:prstGeom prst="rect">
            <a:avLst/>
          </a:prstGeom>
          <a:noFill/>
        </p:spPr>
        <p:txBody>
          <a:bodyPr wrap="square" rtlCol="0">
            <a:spAutoFit/>
          </a:bodyPr>
          <a:lstStyle/>
          <a:p>
            <a:r>
              <a:rPr lang="en-US" sz="1200" b="1">
                <a:solidFill>
                  <a:schemeClr val="accent1"/>
                </a:solidFill>
              </a:rPr>
              <a:t>Non payment &amp; collections</a:t>
            </a:r>
            <a:endParaRPr lang="en-US" sz="1200" dirty="0">
              <a:solidFill>
                <a:schemeClr val="accent1"/>
              </a:solidFill>
            </a:endParaRPr>
          </a:p>
        </p:txBody>
      </p:sp>
      <p:sp>
        <p:nvSpPr>
          <p:cNvPr id="368" name="TextBox 367"/>
          <p:cNvSpPr txBox="1"/>
          <p:nvPr/>
        </p:nvSpPr>
        <p:spPr>
          <a:xfrm>
            <a:off x="2211530" y="5472861"/>
            <a:ext cx="2285985" cy="276999"/>
          </a:xfrm>
          <a:prstGeom prst="rect">
            <a:avLst/>
          </a:prstGeom>
          <a:noFill/>
        </p:spPr>
        <p:txBody>
          <a:bodyPr wrap="square" rtlCol="0">
            <a:spAutoFit/>
          </a:bodyPr>
          <a:lstStyle/>
          <a:p>
            <a:r>
              <a:rPr lang="en-US" sz="1200" dirty="0">
                <a:solidFill>
                  <a:srgbClr val="FF0000"/>
                </a:solidFill>
              </a:rPr>
              <a:t>Ransoms </a:t>
            </a:r>
            <a:r>
              <a:rPr lang="en-US" sz="1200">
                <a:solidFill>
                  <a:srgbClr val="FF0000"/>
                </a:solidFill>
              </a:rPr>
              <a:t>of websites </a:t>
            </a:r>
            <a:r>
              <a:rPr lang="en-US" sz="1200" dirty="0">
                <a:solidFill>
                  <a:srgbClr val="FF0000"/>
                </a:solidFill>
              </a:rPr>
              <a:t>&amp; accounts </a:t>
            </a:r>
          </a:p>
        </p:txBody>
      </p:sp>
      <p:sp>
        <p:nvSpPr>
          <p:cNvPr id="369" name="Oval 368"/>
          <p:cNvSpPr/>
          <p:nvPr/>
        </p:nvSpPr>
        <p:spPr>
          <a:xfrm>
            <a:off x="1615912" y="2777319"/>
            <a:ext cx="247030" cy="188798"/>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0" name="Oval 369"/>
          <p:cNvSpPr/>
          <p:nvPr/>
        </p:nvSpPr>
        <p:spPr>
          <a:xfrm>
            <a:off x="3470972" y="2102187"/>
            <a:ext cx="247030" cy="188798"/>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1" name="Oval 370"/>
          <p:cNvSpPr/>
          <p:nvPr/>
        </p:nvSpPr>
        <p:spPr>
          <a:xfrm>
            <a:off x="2651224" y="5723489"/>
            <a:ext cx="247030" cy="188798"/>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2" name="Oval 371"/>
          <p:cNvSpPr/>
          <p:nvPr/>
        </p:nvSpPr>
        <p:spPr>
          <a:xfrm>
            <a:off x="1896124" y="5790637"/>
            <a:ext cx="247030" cy="188798"/>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3" name="Oval 372"/>
          <p:cNvSpPr/>
          <p:nvPr/>
        </p:nvSpPr>
        <p:spPr>
          <a:xfrm>
            <a:off x="1605577" y="5140126"/>
            <a:ext cx="247030" cy="188798"/>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4" name="TextBox 373"/>
          <p:cNvSpPr txBox="1"/>
          <p:nvPr/>
        </p:nvSpPr>
        <p:spPr>
          <a:xfrm>
            <a:off x="3698746" y="3947999"/>
            <a:ext cx="912926" cy="461665"/>
          </a:xfrm>
          <a:prstGeom prst="rect">
            <a:avLst/>
          </a:prstGeom>
          <a:noFill/>
        </p:spPr>
        <p:txBody>
          <a:bodyPr wrap="square" rtlCol="0">
            <a:spAutoFit/>
          </a:bodyPr>
          <a:lstStyle/>
          <a:p>
            <a:r>
              <a:rPr lang="en-US" sz="1200" dirty="0">
                <a:solidFill>
                  <a:srgbClr val="FF0000"/>
                </a:solidFill>
              </a:rPr>
              <a:t>3D </a:t>
            </a:r>
            <a:r>
              <a:rPr lang="en-US" sz="1200">
                <a:solidFill>
                  <a:srgbClr val="FF0000"/>
                </a:solidFill>
              </a:rPr>
              <a:t>Printed Vehicles</a:t>
            </a:r>
            <a:endParaRPr lang="en-US" sz="1200" dirty="0">
              <a:solidFill>
                <a:srgbClr val="FF0000"/>
              </a:solidFill>
            </a:endParaRPr>
          </a:p>
        </p:txBody>
      </p:sp>
      <p:sp>
        <p:nvSpPr>
          <p:cNvPr id="375" name="TextBox 374"/>
          <p:cNvSpPr txBox="1"/>
          <p:nvPr/>
        </p:nvSpPr>
        <p:spPr>
          <a:xfrm>
            <a:off x="1619382" y="4288081"/>
            <a:ext cx="826124" cy="276999"/>
          </a:xfrm>
          <a:prstGeom prst="rect">
            <a:avLst/>
          </a:prstGeom>
          <a:noFill/>
        </p:spPr>
        <p:txBody>
          <a:bodyPr wrap="square" rtlCol="0">
            <a:spAutoFit/>
          </a:bodyPr>
          <a:lstStyle/>
          <a:p>
            <a:r>
              <a:rPr lang="en-US" sz="1200" dirty="0">
                <a:solidFill>
                  <a:srgbClr val="FF0000"/>
                </a:solidFill>
              </a:rPr>
              <a:t>Insurance</a:t>
            </a:r>
          </a:p>
        </p:txBody>
      </p:sp>
      <p:sp>
        <p:nvSpPr>
          <p:cNvPr id="376" name="Oval 375"/>
          <p:cNvSpPr/>
          <p:nvPr/>
        </p:nvSpPr>
        <p:spPr>
          <a:xfrm>
            <a:off x="3280579" y="3726722"/>
            <a:ext cx="247030" cy="188798"/>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7" name="Oval 376"/>
          <p:cNvSpPr/>
          <p:nvPr/>
        </p:nvSpPr>
        <p:spPr>
          <a:xfrm>
            <a:off x="4219286" y="3737193"/>
            <a:ext cx="247030" cy="188798"/>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8" name="TextBox 377"/>
          <p:cNvSpPr txBox="1"/>
          <p:nvPr/>
        </p:nvSpPr>
        <p:spPr>
          <a:xfrm>
            <a:off x="2791794" y="6121903"/>
            <a:ext cx="756015" cy="288014"/>
          </a:xfrm>
          <a:prstGeom prst="rect">
            <a:avLst/>
          </a:prstGeom>
          <a:noFill/>
        </p:spPr>
        <p:txBody>
          <a:bodyPr wrap="square" rtlCol="0">
            <a:spAutoFit/>
          </a:bodyPr>
          <a:lstStyle/>
          <a:p>
            <a:r>
              <a:rPr lang="en-US" sz="1200" dirty="0">
                <a:solidFill>
                  <a:srgbClr val="FF0000"/>
                </a:solidFill>
              </a:rPr>
              <a:t>Hacking</a:t>
            </a:r>
          </a:p>
        </p:txBody>
      </p:sp>
      <p:sp>
        <p:nvSpPr>
          <p:cNvPr id="379" name="TextBox 378"/>
          <p:cNvSpPr txBox="1"/>
          <p:nvPr/>
        </p:nvSpPr>
        <p:spPr>
          <a:xfrm>
            <a:off x="5037257" y="3167960"/>
            <a:ext cx="1980882" cy="400110"/>
          </a:xfrm>
          <a:prstGeom prst="rect">
            <a:avLst/>
          </a:prstGeom>
          <a:noFill/>
        </p:spPr>
        <p:txBody>
          <a:bodyPr wrap="square" rtlCol="0">
            <a:spAutoFit/>
          </a:bodyPr>
          <a:lstStyle/>
          <a:p>
            <a:r>
              <a:rPr lang="en-US" sz="1000" dirty="0">
                <a:solidFill>
                  <a:srgbClr val="7F7F7F"/>
                </a:solidFill>
                <a:latin typeface="Arial"/>
                <a:cs typeface="Arial"/>
              </a:rPr>
              <a:t>Digital Intellectual </a:t>
            </a:r>
          </a:p>
          <a:p>
            <a:r>
              <a:rPr lang="en-US" sz="1000" dirty="0">
                <a:solidFill>
                  <a:srgbClr val="7F7F7F"/>
                </a:solidFill>
                <a:latin typeface="Arial"/>
                <a:cs typeface="Arial"/>
              </a:rPr>
              <a:t>property of a region</a:t>
            </a:r>
          </a:p>
        </p:txBody>
      </p:sp>
      <p:sp>
        <p:nvSpPr>
          <p:cNvPr id="380" name="TextBox 379"/>
          <p:cNvSpPr txBox="1"/>
          <p:nvPr/>
        </p:nvSpPr>
        <p:spPr>
          <a:xfrm>
            <a:off x="2032450" y="3195415"/>
            <a:ext cx="2692061" cy="276999"/>
          </a:xfrm>
          <a:prstGeom prst="rect">
            <a:avLst/>
          </a:prstGeom>
          <a:noFill/>
        </p:spPr>
        <p:txBody>
          <a:bodyPr wrap="square" rtlCol="0">
            <a:spAutoFit/>
          </a:bodyPr>
          <a:lstStyle/>
          <a:p>
            <a:r>
              <a:rPr lang="en-US" sz="1200">
                <a:solidFill>
                  <a:srgbClr val="FF0000"/>
                </a:solidFill>
              </a:rPr>
              <a:t>Personal Identity </a:t>
            </a:r>
            <a:r>
              <a:rPr lang="en-US" sz="1200" dirty="0">
                <a:solidFill>
                  <a:srgbClr val="FF0000"/>
                </a:solidFill>
              </a:rPr>
              <a:t>certification &amp; data</a:t>
            </a:r>
          </a:p>
        </p:txBody>
      </p:sp>
      <p:sp>
        <p:nvSpPr>
          <p:cNvPr id="381" name="TextBox 380"/>
          <p:cNvSpPr txBox="1"/>
          <p:nvPr/>
        </p:nvSpPr>
        <p:spPr>
          <a:xfrm>
            <a:off x="3198116" y="5690012"/>
            <a:ext cx="1396107" cy="461665"/>
          </a:xfrm>
          <a:prstGeom prst="rect">
            <a:avLst/>
          </a:prstGeom>
          <a:noFill/>
        </p:spPr>
        <p:txBody>
          <a:bodyPr wrap="square" rtlCol="0">
            <a:spAutoFit/>
          </a:bodyPr>
          <a:lstStyle/>
          <a:p>
            <a:r>
              <a:rPr lang="en-US" sz="1200" dirty="0">
                <a:solidFill>
                  <a:srgbClr val="FF0000"/>
                </a:solidFill>
              </a:rPr>
              <a:t>Business ID virtual premises</a:t>
            </a:r>
          </a:p>
        </p:txBody>
      </p:sp>
      <p:cxnSp>
        <p:nvCxnSpPr>
          <p:cNvPr id="382" name="Straight Connector 381"/>
          <p:cNvCxnSpPr/>
          <p:nvPr/>
        </p:nvCxnSpPr>
        <p:spPr>
          <a:xfrm flipH="1">
            <a:off x="4456787" y="1741905"/>
            <a:ext cx="4737" cy="4952442"/>
          </a:xfrm>
          <a:prstGeom prst="line">
            <a:avLst/>
          </a:prstGeom>
          <a:ln w="28575" cmpd="sng">
            <a:noFill/>
            <a:prstDash val="dot"/>
          </a:ln>
        </p:spPr>
        <p:style>
          <a:lnRef idx="1">
            <a:schemeClr val="accent1"/>
          </a:lnRef>
          <a:fillRef idx="0">
            <a:schemeClr val="accent1"/>
          </a:fillRef>
          <a:effectRef idx="0">
            <a:schemeClr val="accent1"/>
          </a:effectRef>
          <a:fontRef idx="minor">
            <a:schemeClr val="tx1"/>
          </a:fontRef>
        </p:style>
      </p:cxnSp>
      <p:cxnSp>
        <p:nvCxnSpPr>
          <p:cNvPr id="383" name="Straight Connector 382"/>
          <p:cNvCxnSpPr/>
          <p:nvPr/>
        </p:nvCxnSpPr>
        <p:spPr>
          <a:xfrm>
            <a:off x="7266175" y="1075511"/>
            <a:ext cx="0" cy="5680072"/>
          </a:xfrm>
          <a:prstGeom prst="line">
            <a:avLst/>
          </a:prstGeom>
          <a:ln w="28575" cmpd="sng">
            <a:solidFill>
              <a:srgbClr val="0D0D0D"/>
            </a:solidFill>
            <a:prstDash val="dot"/>
          </a:ln>
        </p:spPr>
        <p:style>
          <a:lnRef idx="1">
            <a:schemeClr val="accent1"/>
          </a:lnRef>
          <a:fillRef idx="0">
            <a:schemeClr val="accent1"/>
          </a:fillRef>
          <a:effectRef idx="0">
            <a:schemeClr val="accent1"/>
          </a:effectRef>
          <a:fontRef idx="minor">
            <a:schemeClr val="tx1"/>
          </a:fontRef>
        </p:style>
      </p:cxnSp>
      <p:sp>
        <p:nvSpPr>
          <p:cNvPr id="385" name="TextBox 384"/>
          <p:cNvSpPr txBox="1"/>
          <p:nvPr/>
        </p:nvSpPr>
        <p:spPr>
          <a:xfrm>
            <a:off x="1650519" y="1173078"/>
            <a:ext cx="2363492" cy="400110"/>
          </a:xfrm>
          <a:prstGeom prst="rect">
            <a:avLst/>
          </a:prstGeom>
          <a:noFill/>
        </p:spPr>
        <p:txBody>
          <a:bodyPr wrap="square" rtlCol="0">
            <a:spAutoFit/>
          </a:bodyPr>
          <a:lstStyle/>
          <a:p>
            <a:pPr algn="ctr"/>
            <a:r>
              <a:rPr lang="en-US" sz="1000" b="1" dirty="0">
                <a:latin typeface="Century Gothic"/>
                <a:cs typeface="Century Gothic"/>
              </a:rPr>
              <a:t>Digital crime occurrence &amp; value today</a:t>
            </a:r>
          </a:p>
        </p:txBody>
      </p:sp>
      <p:sp>
        <p:nvSpPr>
          <p:cNvPr id="386" name="TextBox 385"/>
          <p:cNvSpPr txBox="1"/>
          <p:nvPr/>
        </p:nvSpPr>
        <p:spPr>
          <a:xfrm>
            <a:off x="6620482" y="722519"/>
            <a:ext cx="720086" cy="246221"/>
          </a:xfrm>
          <a:prstGeom prst="rect">
            <a:avLst/>
          </a:prstGeom>
          <a:noFill/>
        </p:spPr>
        <p:txBody>
          <a:bodyPr wrap="square" rtlCol="0">
            <a:spAutoFit/>
          </a:bodyPr>
          <a:lstStyle/>
          <a:p>
            <a:r>
              <a:rPr lang="en-US" sz="1000" b="1" dirty="0">
                <a:solidFill>
                  <a:srgbClr val="000000"/>
                </a:solidFill>
                <a:latin typeface="Century Gothic"/>
                <a:cs typeface="Century Gothic"/>
              </a:rPr>
              <a:t>2020</a:t>
            </a:r>
          </a:p>
        </p:txBody>
      </p:sp>
      <p:sp>
        <p:nvSpPr>
          <p:cNvPr id="387" name="TextBox 386"/>
          <p:cNvSpPr txBox="1"/>
          <p:nvPr/>
        </p:nvSpPr>
        <p:spPr>
          <a:xfrm>
            <a:off x="8734187" y="333741"/>
            <a:ext cx="714262" cy="246221"/>
          </a:xfrm>
          <a:prstGeom prst="rect">
            <a:avLst/>
          </a:prstGeom>
          <a:noFill/>
        </p:spPr>
        <p:txBody>
          <a:bodyPr wrap="square" rtlCol="0">
            <a:spAutoFit/>
          </a:bodyPr>
          <a:lstStyle/>
          <a:p>
            <a:r>
              <a:rPr lang="en-US" sz="1000" b="1" dirty="0">
                <a:solidFill>
                  <a:srgbClr val="000000"/>
                </a:solidFill>
                <a:latin typeface="Century Gothic"/>
                <a:cs typeface="Century Gothic"/>
              </a:rPr>
              <a:t>2025</a:t>
            </a:r>
          </a:p>
        </p:txBody>
      </p:sp>
      <p:sp>
        <p:nvSpPr>
          <p:cNvPr id="388" name="TextBox 387"/>
          <p:cNvSpPr txBox="1"/>
          <p:nvPr/>
        </p:nvSpPr>
        <p:spPr>
          <a:xfrm>
            <a:off x="5337014" y="1532076"/>
            <a:ext cx="1929161" cy="400110"/>
          </a:xfrm>
          <a:prstGeom prst="rect">
            <a:avLst/>
          </a:prstGeom>
          <a:noFill/>
        </p:spPr>
        <p:txBody>
          <a:bodyPr wrap="square" rtlCol="0">
            <a:spAutoFit/>
          </a:bodyPr>
          <a:lstStyle/>
          <a:p>
            <a:r>
              <a:rPr lang="en-US" sz="1000" dirty="0">
                <a:solidFill>
                  <a:srgbClr val="7F7F7F"/>
                </a:solidFill>
                <a:latin typeface="Arial"/>
                <a:cs typeface="Arial"/>
              </a:rPr>
              <a:t>Software Bots with Artificial intelligence &amp; self learn</a:t>
            </a:r>
          </a:p>
        </p:txBody>
      </p:sp>
      <p:sp>
        <p:nvSpPr>
          <p:cNvPr id="389" name="TextBox 388"/>
          <p:cNvSpPr txBox="1"/>
          <p:nvPr/>
        </p:nvSpPr>
        <p:spPr>
          <a:xfrm>
            <a:off x="4605671" y="2042721"/>
            <a:ext cx="2374854" cy="400110"/>
          </a:xfrm>
          <a:prstGeom prst="rect">
            <a:avLst/>
          </a:prstGeom>
          <a:noFill/>
        </p:spPr>
        <p:txBody>
          <a:bodyPr wrap="square" rtlCol="0">
            <a:spAutoFit/>
          </a:bodyPr>
          <a:lstStyle/>
          <a:p>
            <a:r>
              <a:rPr lang="en-US" sz="1000" dirty="0">
                <a:solidFill>
                  <a:srgbClr val="7F7F7F"/>
                </a:solidFill>
                <a:latin typeface="Arial"/>
                <a:cs typeface="Arial"/>
              </a:rPr>
              <a:t>Currencies that underpin transactions of regional economies </a:t>
            </a:r>
          </a:p>
        </p:txBody>
      </p:sp>
      <p:sp>
        <p:nvSpPr>
          <p:cNvPr id="390" name="TextBox 389"/>
          <p:cNvSpPr txBox="1"/>
          <p:nvPr/>
        </p:nvSpPr>
        <p:spPr>
          <a:xfrm>
            <a:off x="2797758" y="4428158"/>
            <a:ext cx="1465284" cy="276999"/>
          </a:xfrm>
          <a:prstGeom prst="rect">
            <a:avLst/>
          </a:prstGeom>
          <a:noFill/>
        </p:spPr>
        <p:txBody>
          <a:bodyPr wrap="square" rtlCol="0">
            <a:spAutoFit/>
          </a:bodyPr>
          <a:lstStyle/>
          <a:p>
            <a:r>
              <a:rPr lang="en-US" sz="1200" dirty="0">
                <a:solidFill>
                  <a:srgbClr val="FF0000"/>
                </a:solidFill>
              </a:rPr>
              <a:t>Driverless Vehicles</a:t>
            </a:r>
          </a:p>
        </p:txBody>
      </p:sp>
      <p:sp>
        <p:nvSpPr>
          <p:cNvPr id="391" name="Oval 390"/>
          <p:cNvSpPr/>
          <p:nvPr/>
        </p:nvSpPr>
        <p:spPr>
          <a:xfrm>
            <a:off x="2615371" y="4326846"/>
            <a:ext cx="247030" cy="188798"/>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2" name="Oval 391"/>
          <p:cNvSpPr/>
          <p:nvPr/>
        </p:nvSpPr>
        <p:spPr>
          <a:xfrm>
            <a:off x="1563814" y="4123402"/>
            <a:ext cx="247030" cy="188798"/>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3" name="Oval 392"/>
          <p:cNvSpPr/>
          <p:nvPr/>
        </p:nvSpPr>
        <p:spPr>
          <a:xfrm>
            <a:off x="2577275" y="6227037"/>
            <a:ext cx="247030" cy="188798"/>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5" name="Oval 394"/>
          <p:cNvSpPr/>
          <p:nvPr/>
        </p:nvSpPr>
        <p:spPr>
          <a:xfrm>
            <a:off x="4613690" y="1721347"/>
            <a:ext cx="247030" cy="188798"/>
          </a:xfrm>
          <a:prstGeom prst="ellipse">
            <a:avLst/>
          </a:prstGeom>
          <a:solidFill>
            <a:srgbClr val="0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6" name="Oval 395"/>
          <p:cNvSpPr/>
          <p:nvPr/>
        </p:nvSpPr>
        <p:spPr>
          <a:xfrm>
            <a:off x="4487267" y="2406241"/>
            <a:ext cx="247030" cy="188798"/>
          </a:xfrm>
          <a:prstGeom prst="ellipse">
            <a:avLst/>
          </a:prstGeom>
          <a:solidFill>
            <a:srgbClr val="0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7" name="Oval 396"/>
          <p:cNvSpPr/>
          <p:nvPr/>
        </p:nvSpPr>
        <p:spPr>
          <a:xfrm>
            <a:off x="7568705" y="3472414"/>
            <a:ext cx="247030" cy="188798"/>
          </a:xfrm>
          <a:prstGeom prst="ellips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8" name="Oval 397"/>
          <p:cNvSpPr/>
          <p:nvPr/>
        </p:nvSpPr>
        <p:spPr>
          <a:xfrm>
            <a:off x="4483146" y="2889290"/>
            <a:ext cx="247030" cy="188798"/>
          </a:xfrm>
          <a:prstGeom prst="ellipse">
            <a:avLst/>
          </a:prstGeom>
          <a:solidFill>
            <a:srgbClr val="0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9" name="TextBox 398"/>
          <p:cNvSpPr txBox="1"/>
          <p:nvPr/>
        </p:nvSpPr>
        <p:spPr>
          <a:xfrm>
            <a:off x="4724493" y="2593230"/>
            <a:ext cx="1982212" cy="400110"/>
          </a:xfrm>
          <a:prstGeom prst="rect">
            <a:avLst/>
          </a:prstGeom>
          <a:noFill/>
        </p:spPr>
        <p:txBody>
          <a:bodyPr wrap="square" rtlCol="0">
            <a:spAutoFit/>
          </a:bodyPr>
          <a:lstStyle/>
          <a:p>
            <a:r>
              <a:rPr lang="en-US" sz="1000" dirty="0">
                <a:solidFill>
                  <a:srgbClr val="7F7F7F"/>
                </a:solidFill>
                <a:latin typeface="Arial"/>
                <a:cs typeface="Arial"/>
              </a:rPr>
              <a:t>Automated commodity trading regional hubs</a:t>
            </a:r>
          </a:p>
        </p:txBody>
      </p:sp>
      <p:sp>
        <p:nvSpPr>
          <p:cNvPr id="400" name="TextBox 399"/>
          <p:cNvSpPr txBox="1"/>
          <p:nvPr/>
        </p:nvSpPr>
        <p:spPr>
          <a:xfrm>
            <a:off x="8084561" y="3185292"/>
            <a:ext cx="2505985" cy="830997"/>
          </a:xfrm>
          <a:prstGeom prst="rect">
            <a:avLst/>
          </a:prstGeom>
          <a:noFill/>
        </p:spPr>
        <p:txBody>
          <a:bodyPr wrap="square" rtlCol="0">
            <a:spAutoFit/>
          </a:bodyPr>
          <a:lstStyle/>
          <a:p>
            <a:r>
              <a:rPr lang="en-US" sz="1200" dirty="0">
                <a:solidFill>
                  <a:schemeClr val="bg1">
                    <a:lumMod val="50000"/>
                  </a:schemeClr>
                </a:solidFill>
              </a:rPr>
              <a:t>Neural networked eco like Cities that know everything about anything &amp; everyone that is connected &amp; shares information</a:t>
            </a:r>
          </a:p>
        </p:txBody>
      </p:sp>
      <p:sp>
        <p:nvSpPr>
          <p:cNvPr id="401" name="TextBox 400"/>
          <p:cNvSpPr txBox="1"/>
          <p:nvPr/>
        </p:nvSpPr>
        <p:spPr>
          <a:xfrm>
            <a:off x="9091318" y="5480229"/>
            <a:ext cx="2821114" cy="1169551"/>
          </a:xfrm>
          <a:prstGeom prst="rect">
            <a:avLst/>
          </a:prstGeom>
          <a:noFill/>
          <a:ln>
            <a:solidFill>
              <a:schemeClr val="tx1">
                <a:lumMod val="95000"/>
                <a:lumOff val="5000"/>
              </a:schemeClr>
            </a:solidFill>
          </a:ln>
        </p:spPr>
        <p:txBody>
          <a:bodyPr wrap="square" rtlCol="0">
            <a:spAutoFit/>
          </a:bodyPr>
          <a:lstStyle/>
          <a:p>
            <a:r>
              <a:rPr lang="en-US" sz="1000" b="1" dirty="0">
                <a:latin typeface="Arial"/>
                <a:cs typeface="Arial"/>
              </a:rPr>
              <a:t>Key:</a:t>
            </a:r>
          </a:p>
          <a:p>
            <a:r>
              <a:rPr lang="en-US" sz="1000" dirty="0">
                <a:latin typeface="Arial"/>
                <a:cs typeface="Arial"/>
              </a:rPr>
              <a:t>What occurrence &amp; magnitude of crime can a Smart City cope with?</a:t>
            </a:r>
          </a:p>
          <a:p>
            <a:endParaRPr lang="en-US" sz="1000" dirty="0">
              <a:latin typeface="Arial"/>
              <a:cs typeface="Arial"/>
            </a:endParaRPr>
          </a:p>
          <a:p>
            <a:r>
              <a:rPr lang="en-US" sz="1000" dirty="0">
                <a:solidFill>
                  <a:srgbClr val="0070C0"/>
                </a:solidFill>
                <a:latin typeface="Arial"/>
                <a:cs typeface="Arial"/>
              </a:rPr>
              <a:t>Uncomfortable = (As is)</a:t>
            </a:r>
          </a:p>
          <a:p>
            <a:r>
              <a:rPr lang="en-US" sz="1000" dirty="0">
                <a:solidFill>
                  <a:srgbClr val="FF0000"/>
                </a:solidFill>
                <a:latin typeface="Arial"/>
                <a:cs typeface="Arial"/>
              </a:rPr>
              <a:t>Unacceptable levels =?</a:t>
            </a:r>
          </a:p>
          <a:p>
            <a:r>
              <a:rPr lang="en-US" sz="1000" dirty="0">
                <a:latin typeface="Arial"/>
                <a:cs typeface="Arial"/>
              </a:rPr>
              <a:t>Unworkable levels =?</a:t>
            </a:r>
          </a:p>
        </p:txBody>
      </p:sp>
      <p:sp>
        <p:nvSpPr>
          <p:cNvPr id="402" name="Oval 401"/>
          <p:cNvSpPr/>
          <p:nvPr/>
        </p:nvSpPr>
        <p:spPr>
          <a:xfrm>
            <a:off x="3886512" y="5978131"/>
            <a:ext cx="247030" cy="188798"/>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3" name="Oval 402"/>
          <p:cNvSpPr/>
          <p:nvPr/>
        </p:nvSpPr>
        <p:spPr>
          <a:xfrm>
            <a:off x="3900337" y="3450271"/>
            <a:ext cx="247030" cy="188798"/>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4" name="Oval 403"/>
          <p:cNvSpPr/>
          <p:nvPr/>
        </p:nvSpPr>
        <p:spPr>
          <a:xfrm>
            <a:off x="4758452" y="3261473"/>
            <a:ext cx="247030" cy="188798"/>
          </a:xfrm>
          <a:prstGeom prst="ellipse">
            <a:avLst/>
          </a:prstGeom>
          <a:solidFill>
            <a:srgbClr val="0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Freeform 66"/>
          <p:cNvSpPr/>
          <p:nvPr/>
        </p:nvSpPr>
        <p:spPr>
          <a:xfrm>
            <a:off x="1163782" y="2919793"/>
            <a:ext cx="505877" cy="192019"/>
          </a:xfrm>
          <a:custGeom>
            <a:avLst/>
            <a:gdLst>
              <a:gd name="connsiteX0" fmla="*/ 0 w 498763"/>
              <a:gd name="connsiteY0" fmla="*/ 35626 h 131106"/>
              <a:gd name="connsiteX1" fmla="*/ 249382 w 498763"/>
              <a:gd name="connsiteY1" fmla="*/ 130629 h 131106"/>
              <a:gd name="connsiteX2" fmla="*/ 498763 w 498763"/>
              <a:gd name="connsiteY2" fmla="*/ 0 h 131106"/>
            </a:gdLst>
            <a:ahLst/>
            <a:cxnLst>
              <a:cxn ang="0">
                <a:pos x="connsiteX0" y="connsiteY0"/>
              </a:cxn>
              <a:cxn ang="0">
                <a:pos x="connsiteX1" y="connsiteY1"/>
              </a:cxn>
              <a:cxn ang="0">
                <a:pos x="connsiteX2" y="connsiteY2"/>
              </a:cxn>
            </a:cxnLst>
            <a:rect l="l" t="t" r="r" b="b"/>
            <a:pathLst>
              <a:path w="498763" h="131106">
                <a:moveTo>
                  <a:pt x="0" y="35626"/>
                </a:moveTo>
                <a:cubicBezTo>
                  <a:pt x="83127" y="86096"/>
                  <a:pt x="166255" y="136567"/>
                  <a:pt x="249382" y="130629"/>
                </a:cubicBezTo>
                <a:cubicBezTo>
                  <a:pt x="332509" y="124691"/>
                  <a:pt x="498763" y="0"/>
                  <a:pt x="498763"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Freeform 67"/>
          <p:cNvSpPr/>
          <p:nvPr/>
        </p:nvSpPr>
        <p:spPr>
          <a:xfrm>
            <a:off x="1840675" y="2741461"/>
            <a:ext cx="1052399" cy="178332"/>
          </a:xfrm>
          <a:custGeom>
            <a:avLst/>
            <a:gdLst>
              <a:gd name="connsiteX0" fmla="*/ 0 w 1151907"/>
              <a:gd name="connsiteY0" fmla="*/ 130628 h 152842"/>
              <a:gd name="connsiteX1" fmla="*/ 332509 w 1151907"/>
              <a:gd name="connsiteY1" fmla="*/ 142504 h 152842"/>
              <a:gd name="connsiteX2" fmla="*/ 1151907 w 1151907"/>
              <a:gd name="connsiteY2" fmla="*/ 0 h 152842"/>
            </a:gdLst>
            <a:ahLst/>
            <a:cxnLst>
              <a:cxn ang="0">
                <a:pos x="connsiteX0" y="connsiteY0"/>
              </a:cxn>
              <a:cxn ang="0">
                <a:pos x="connsiteX1" y="connsiteY1"/>
              </a:cxn>
              <a:cxn ang="0">
                <a:pos x="connsiteX2" y="connsiteY2"/>
              </a:cxn>
            </a:cxnLst>
            <a:rect l="l" t="t" r="r" b="b"/>
            <a:pathLst>
              <a:path w="1151907" h="152842">
                <a:moveTo>
                  <a:pt x="0" y="130628"/>
                </a:moveTo>
                <a:cubicBezTo>
                  <a:pt x="70262" y="147451"/>
                  <a:pt x="140525" y="164275"/>
                  <a:pt x="332509" y="142504"/>
                </a:cubicBezTo>
                <a:cubicBezTo>
                  <a:pt x="524493" y="120733"/>
                  <a:pt x="1151907" y="0"/>
                  <a:pt x="1151907"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Freeform 68"/>
          <p:cNvSpPr/>
          <p:nvPr/>
        </p:nvSpPr>
        <p:spPr>
          <a:xfrm>
            <a:off x="3705100" y="1819472"/>
            <a:ext cx="968817" cy="319749"/>
          </a:xfrm>
          <a:custGeom>
            <a:avLst/>
            <a:gdLst>
              <a:gd name="connsiteX0" fmla="*/ 0 w 1793174"/>
              <a:gd name="connsiteY0" fmla="*/ 941003 h 941003"/>
              <a:gd name="connsiteX1" fmla="*/ 997527 w 1793174"/>
              <a:gd name="connsiteY1" fmla="*/ 145357 h 941003"/>
              <a:gd name="connsiteX2" fmla="*/ 1793174 w 1793174"/>
              <a:gd name="connsiteY2" fmla="*/ 2853 h 941003"/>
            </a:gdLst>
            <a:ahLst/>
            <a:cxnLst>
              <a:cxn ang="0">
                <a:pos x="connsiteX0" y="connsiteY0"/>
              </a:cxn>
              <a:cxn ang="0">
                <a:pos x="connsiteX1" y="connsiteY1"/>
              </a:cxn>
              <a:cxn ang="0">
                <a:pos x="connsiteX2" y="connsiteY2"/>
              </a:cxn>
            </a:cxnLst>
            <a:rect l="l" t="t" r="r" b="b"/>
            <a:pathLst>
              <a:path w="1793174" h="941003">
                <a:moveTo>
                  <a:pt x="0" y="941003"/>
                </a:moveTo>
                <a:cubicBezTo>
                  <a:pt x="349332" y="621359"/>
                  <a:pt x="698665" y="301715"/>
                  <a:pt x="997527" y="145357"/>
                </a:cubicBezTo>
                <a:cubicBezTo>
                  <a:pt x="1296389" y="-11001"/>
                  <a:pt x="1544781" y="-4074"/>
                  <a:pt x="1793174" y="2853"/>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Freeform 69"/>
          <p:cNvSpPr/>
          <p:nvPr/>
        </p:nvSpPr>
        <p:spPr>
          <a:xfrm>
            <a:off x="1175657" y="3521171"/>
            <a:ext cx="617517" cy="231431"/>
          </a:xfrm>
          <a:custGeom>
            <a:avLst/>
            <a:gdLst>
              <a:gd name="connsiteX0" fmla="*/ 0 w 617517"/>
              <a:gd name="connsiteY0" fmla="*/ 88928 h 231431"/>
              <a:gd name="connsiteX1" fmla="*/ 178130 w 617517"/>
              <a:gd name="connsiteY1" fmla="*/ 5800 h 231431"/>
              <a:gd name="connsiteX2" fmla="*/ 617517 w 617517"/>
              <a:gd name="connsiteY2" fmla="*/ 231431 h 231431"/>
            </a:gdLst>
            <a:ahLst/>
            <a:cxnLst>
              <a:cxn ang="0">
                <a:pos x="connsiteX0" y="connsiteY0"/>
              </a:cxn>
              <a:cxn ang="0">
                <a:pos x="connsiteX1" y="connsiteY1"/>
              </a:cxn>
              <a:cxn ang="0">
                <a:pos x="connsiteX2" y="connsiteY2"/>
              </a:cxn>
            </a:cxnLst>
            <a:rect l="l" t="t" r="r" b="b"/>
            <a:pathLst>
              <a:path w="617517" h="231431">
                <a:moveTo>
                  <a:pt x="0" y="88928"/>
                </a:moveTo>
                <a:cubicBezTo>
                  <a:pt x="37605" y="35488"/>
                  <a:pt x="75211" y="-17951"/>
                  <a:pt x="178130" y="5800"/>
                </a:cubicBezTo>
                <a:cubicBezTo>
                  <a:pt x="281050" y="29550"/>
                  <a:pt x="617517" y="231431"/>
                  <a:pt x="617517" y="23143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Freeform 71"/>
          <p:cNvSpPr/>
          <p:nvPr/>
        </p:nvSpPr>
        <p:spPr>
          <a:xfrm>
            <a:off x="1211283" y="5225142"/>
            <a:ext cx="415636" cy="75133"/>
          </a:xfrm>
          <a:custGeom>
            <a:avLst/>
            <a:gdLst>
              <a:gd name="connsiteX0" fmla="*/ 0 w 415636"/>
              <a:gd name="connsiteY0" fmla="*/ 0 h 75133"/>
              <a:gd name="connsiteX1" fmla="*/ 190005 w 415636"/>
              <a:gd name="connsiteY1" fmla="*/ 71252 h 75133"/>
              <a:gd name="connsiteX2" fmla="*/ 415636 w 415636"/>
              <a:gd name="connsiteY2" fmla="*/ 59377 h 75133"/>
            </a:gdLst>
            <a:ahLst/>
            <a:cxnLst>
              <a:cxn ang="0">
                <a:pos x="connsiteX0" y="connsiteY0"/>
              </a:cxn>
              <a:cxn ang="0">
                <a:pos x="connsiteX1" y="connsiteY1"/>
              </a:cxn>
              <a:cxn ang="0">
                <a:pos x="connsiteX2" y="connsiteY2"/>
              </a:cxn>
            </a:cxnLst>
            <a:rect l="l" t="t" r="r" b="b"/>
            <a:pathLst>
              <a:path w="415636" h="75133">
                <a:moveTo>
                  <a:pt x="0" y="0"/>
                </a:moveTo>
                <a:cubicBezTo>
                  <a:pt x="60366" y="30678"/>
                  <a:pt x="120732" y="61356"/>
                  <a:pt x="190005" y="71252"/>
                </a:cubicBezTo>
                <a:cubicBezTo>
                  <a:pt x="259278" y="81148"/>
                  <a:pt x="337457" y="70262"/>
                  <a:pt x="415636" y="5937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Freeform 74"/>
          <p:cNvSpPr/>
          <p:nvPr/>
        </p:nvSpPr>
        <p:spPr>
          <a:xfrm>
            <a:off x="1187532" y="4180113"/>
            <a:ext cx="415637" cy="86452"/>
          </a:xfrm>
          <a:custGeom>
            <a:avLst/>
            <a:gdLst>
              <a:gd name="connsiteX0" fmla="*/ 0 w 415637"/>
              <a:gd name="connsiteY0" fmla="*/ 0 h 86452"/>
              <a:gd name="connsiteX1" fmla="*/ 154380 w 415637"/>
              <a:gd name="connsiteY1" fmla="*/ 83127 h 86452"/>
              <a:gd name="connsiteX2" fmla="*/ 415637 w 415637"/>
              <a:gd name="connsiteY2" fmla="*/ 71252 h 86452"/>
            </a:gdLst>
            <a:ahLst/>
            <a:cxnLst>
              <a:cxn ang="0">
                <a:pos x="connsiteX0" y="connsiteY0"/>
              </a:cxn>
              <a:cxn ang="0">
                <a:pos x="connsiteX1" y="connsiteY1"/>
              </a:cxn>
              <a:cxn ang="0">
                <a:pos x="connsiteX2" y="connsiteY2"/>
              </a:cxn>
            </a:cxnLst>
            <a:rect l="l" t="t" r="r" b="b"/>
            <a:pathLst>
              <a:path w="415637" h="86452">
                <a:moveTo>
                  <a:pt x="0" y="0"/>
                </a:moveTo>
                <a:cubicBezTo>
                  <a:pt x="42553" y="35626"/>
                  <a:pt x="85107" y="71252"/>
                  <a:pt x="154380" y="83127"/>
                </a:cubicBezTo>
                <a:cubicBezTo>
                  <a:pt x="223653" y="95002"/>
                  <a:pt x="415637" y="71252"/>
                  <a:pt x="415637" y="71252"/>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Freeform 75"/>
          <p:cNvSpPr/>
          <p:nvPr/>
        </p:nvSpPr>
        <p:spPr>
          <a:xfrm>
            <a:off x="1163782" y="5902036"/>
            <a:ext cx="748145" cy="132957"/>
          </a:xfrm>
          <a:custGeom>
            <a:avLst/>
            <a:gdLst>
              <a:gd name="connsiteX0" fmla="*/ 0 w 748145"/>
              <a:gd name="connsiteY0" fmla="*/ 71252 h 132957"/>
              <a:gd name="connsiteX1" fmla="*/ 332509 w 748145"/>
              <a:gd name="connsiteY1" fmla="*/ 130628 h 132957"/>
              <a:gd name="connsiteX2" fmla="*/ 748145 w 748145"/>
              <a:gd name="connsiteY2" fmla="*/ 0 h 132957"/>
            </a:gdLst>
            <a:ahLst/>
            <a:cxnLst>
              <a:cxn ang="0">
                <a:pos x="connsiteX0" y="connsiteY0"/>
              </a:cxn>
              <a:cxn ang="0">
                <a:pos x="connsiteX1" y="connsiteY1"/>
              </a:cxn>
              <a:cxn ang="0">
                <a:pos x="connsiteX2" y="connsiteY2"/>
              </a:cxn>
            </a:cxnLst>
            <a:rect l="l" t="t" r="r" b="b"/>
            <a:pathLst>
              <a:path w="748145" h="132957">
                <a:moveTo>
                  <a:pt x="0" y="71252"/>
                </a:moveTo>
                <a:cubicBezTo>
                  <a:pt x="103909" y="106877"/>
                  <a:pt x="207818" y="142503"/>
                  <a:pt x="332509" y="130628"/>
                </a:cubicBezTo>
                <a:cubicBezTo>
                  <a:pt x="457200" y="118753"/>
                  <a:pt x="748145" y="0"/>
                  <a:pt x="748145"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Freeform 90"/>
          <p:cNvSpPr/>
          <p:nvPr/>
        </p:nvSpPr>
        <p:spPr>
          <a:xfrm>
            <a:off x="1793243" y="3836749"/>
            <a:ext cx="1531917" cy="356260"/>
          </a:xfrm>
          <a:custGeom>
            <a:avLst/>
            <a:gdLst>
              <a:gd name="connsiteX0" fmla="*/ 0 w 1531917"/>
              <a:gd name="connsiteY0" fmla="*/ 356260 h 356260"/>
              <a:gd name="connsiteX1" fmla="*/ 558141 w 1531917"/>
              <a:gd name="connsiteY1" fmla="*/ 71252 h 356260"/>
              <a:gd name="connsiteX2" fmla="*/ 1531917 w 1531917"/>
              <a:gd name="connsiteY2" fmla="*/ 0 h 356260"/>
            </a:gdLst>
            <a:ahLst/>
            <a:cxnLst>
              <a:cxn ang="0">
                <a:pos x="connsiteX0" y="connsiteY0"/>
              </a:cxn>
              <a:cxn ang="0">
                <a:pos x="connsiteX1" y="connsiteY1"/>
              </a:cxn>
              <a:cxn ang="0">
                <a:pos x="connsiteX2" y="connsiteY2"/>
              </a:cxn>
            </a:cxnLst>
            <a:rect l="l" t="t" r="r" b="b"/>
            <a:pathLst>
              <a:path w="1531917" h="356260">
                <a:moveTo>
                  <a:pt x="0" y="356260"/>
                </a:moveTo>
                <a:cubicBezTo>
                  <a:pt x="151411" y="243444"/>
                  <a:pt x="302822" y="130629"/>
                  <a:pt x="558141" y="71252"/>
                </a:cubicBezTo>
                <a:cubicBezTo>
                  <a:pt x="813461" y="11875"/>
                  <a:pt x="1531917" y="0"/>
                  <a:pt x="1531917"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Freeform 91"/>
          <p:cNvSpPr/>
          <p:nvPr/>
        </p:nvSpPr>
        <p:spPr>
          <a:xfrm>
            <a:off x="2054431" y="3550722"/>
            <a:ext cx="1852551" cy="190005"/>
          </a:xfrm>
          <a:custGeom>
            <a:avLst/>
            <a:gdLst>
              <a:gd name="connsiteX0" fmla="*/ 0 w 1852551"/>
              <a:gd name="connsiteY0" fmla="*/ 190005 h 190005"/>
              <a:gd name="connsiteX1" fmla="*/ 1258785 w 1852551"/>
              <a:gd name="connsiteY1" fmla="*/ 35626 h 190005"/>
              <a:gd name="connsiteX2" fmla="*/ 1852551 w 1852551"/>
              <a:gd name="connsiteY2" fmla="*/ 0 h 190005"/>
              <a:gd name="connsiteX3" fmla="*/ 1852551 w 1852551"/>
              <a:gd name="connsiteY3" fmla="*/ 0 h 190005"/>
            </a:gdLst>
            <a:ahLst/>
            <a:cxnLst>
              <a:cxn ang="0">
                <a:pos x="connsiteX0" y="connsiteY0"/>
              </a:cxn>
              <a:cxn ang="0">
                <a:pos x="connsiteX1" y="connsiteY1"/>
              </a:cxn>
              <a:cxn ang="0">
                <a:pos x="connsiteX2" y="connsiteY2"/>
              </a:cxn>
              <a:cxn ang="0">
                <a:pos x="connsiteX3" y="connsiteY3"/>
              </a:cxn>
            </a:cxnLst>
            <a:rect l="l" t="t" r="r" b="b"/>
            <a:pathLst>
              <a:path w="1852551" h="190005">
                <a:moveTo>
                  <a:pt x="0" y="190005"/>
                </a:moveTo>
                <a:lnTo>
                  <a:pt x="1258785" y="35626"/>
                </a:lnTo>
                <a:cubicBezTo>
                  <a:pt x="1567544" y="3958"/>
                  <a:pt x="1852551" y="0"/>
                  <a:pt x="1852551" y="0"/>
                </a:cubicBezTo>
                <a:lnTo>
                  <a:pt x="1852551" y="0"/>
                </a:ln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Freeform 97"/>
          <p:cNvSpPr/>
          <p:nvPr/>
        </p:nvSpPr>
        <p:spPr>
          <a:xfrm>
            <a:off x="2149434" y="5866410"/>
            <a:ext cx="522514" cy="108871"/>
          </a:xfrm>
          <a:custGeom>
            <a:avLst/>
            <a:gdLst>
              <a:gd name="connsiteX0" fmla="*/ 0 w 522514"/>
              <a:gd name="connsiteY0" fmla="*/ 59376 h 108871"/>
              <a:gd name="connsiteX1" fmla="*/ 308758 w 522514"/>
              <a:gd name="connsiteY1" fmla="*/ 106878 h 108871"/>
              <a:gd name="connsiteX2" fmla="*/ 522514 w 522514"/>
              <a:gd name="connsiteY2" fmla="*/ 0 h 108871"/>
            </a:gdLst>
            <a:ahLst/>
            <a:cxnLst>
              <a:cxn ang="0">
                <a:pos x="connsiteX0" y="connsiteY0"/>
              </a:cxn>
              <a:cxn ang="0">
                <a:pos x="connsiteX1" y="connsiteY1"/>
              </a:cxn>
              <a:cxn ang="0">
                <a:pos x="connsiteX2" y="connsiteY2"/>
              </a:cxn>
            </a:cxnLst>
            <a:rect l="l" t="t" r="r" b="b"/>
            <a:pathLst>
              <a:path w="522514" h="108871">
                <a:moveTo>
                  <a:pt x="0" y="59376"/>
                </a:moveTo>
                <a:cubicBezTo>
                  <a:pt x="110836" y="88075"/>
                  <a:pt x="221672" y="116774"/>
                  <a:pt x="308758" y="106878"/>
                </a:cubicBezTo>
                <a:cubicBezTo>
                  <a:pt x="395844" y="96982"/>
                  <a:pt x="522514" y="0"/>
                  <a:pt x="522514"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5" name="TextBox 404"/>
          <p:cNvSpPr txBox="1"/>
          <p:nvPr/>
        </p:nvSpPr>
        <p:spPr>
          <a:xfrm>
            <a:off x="3855118" y="5225285"/>
            <a:ext cx="606406" cy="276999"/>
          </a:xfrm>
          <a:prstGeom prst="rect">
            <a:avLst/>
          </a:prstGeom>
          <a:noFill/>
        </p:spPr>
        <p:txBody>
          <a:bodyPr wrap="square" rtlCol="0">
            <a:spAutoFit/>
          </a:bodyPr>
          <a:lstStyle/>
          <a:p>
            <a:r>
              <a:rPr lang="en-US" sz="1200">
                <a:solidFill>
                  <a:srgbClr val="FF0000"/>
                </a:solidFill>
              </a:rPr>
              <a:t>Fines</a:t>
            </a:r>
            <a:endParaRPr lang="en-US" sz="1200" dirty="0">
              <a:solidFill>
                <a:srgbClr val="FF0000"/>
              </a:solidFill>
            </a:endParaRPr>
          </a:p>
        </p:txBody>
      </p:sp>
      <p:sp>
        <p:nvSpPr>
          <p:cNvPr id="406" name="Oval 405"/>
          <p:cNvSpPr/>
          <p:nvPr/>
        </p:nvSpPr>
        <p:spPr>
          <a:xfrm>
            <a:off x="3710234" y="5111477"/>
            <a:ext cx="247030" cy="188798"/>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Freeform 117"/>
          <p:cNvSpPr/>
          <p:nvPr/>
        </p:nvSpPr>
        <p:spPr>
          <a:xfrm>
            <a:off x="1816925" y="5248893"/>
            <a:ext cx="1888176" cy="47501"/>
          </a:xfrm>
          <a:custGeom>
            <a:avLst/>
            <a:gdLst>
              <a:gd name="connsiteX0" fmla="*/ 0 w 1888176"/>
              <a:gd name="connsiteY0" fmla="*/ 0 h 47501"/>
              <a:gd name="connsiteX1" fmla="*/ 1413163 w 1888176"/>
              <a:gd name="connsiteY1" fmla="*/ 47501 h 47501"/>
              <a:gd name="connsiteX2" fmla="*/ 1888176 w 1888176"/>
              <a:gd name="connsiteY2" fmla="*/ 0 h 47501"/>
            </a:gdLst>
            <a:ahLst/>
            <a:cxnLst>
              <a:cxn ang="0">
                <a:pos x="connsiteX0" y="connsiteY0"/>
              </a:cxn>
              <a:cxn ang="0">
                <a:pos x="connsiteX1" y="connsiteY1"/>
              </a:cxn>
              <a:cxn ang="0">
                <a:pos x="connsiteX2" y="connsiteY2"/>
              </a:cxn>
            </a:cxnLst>
            <a:rect l="l" t="t" r="r" b="b"/>
            <a:pathLst>
              <a:path w="1888176" h="47501">
                <a:moveTo>
                  <a:pt x="0" y="0"/>
                </a:moveTo>
                <a:lnTo>
                  <a:pt x="1413163" y="47501"/>
                </a:lnTo>
                <a:cubicBezTo>
                  <a:pt x="1727859" y="47501"/>
                  <a:pt x="1888176" y="0"/>
                  <a:pt x="1888176"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Freeform 119"/>
          <p:cNvSpPr/>
          <p:nvPr/>
        </p:nvSpPr>
        <p:spPr>
          <a:xfrm>
            <a:off x="2683823" y="5890160"/>
            <a:ext cx="68671" cy="413974"/>
          </a:xfrm>
          <a:custGeom>
            <a:avLst/>
            <a:gdLst>
              <a:gd name="connsiteX0" fmla="*/ 35626 w 83964"/>
              <a:gd name="connsiteY0" fmla="*/ 0 h 570016"/>
              <a:gd name="connsiteX1" fmla="*/ 83128 w 83964"/>
              <a:gd name="connsiteY1" fmla="*/ 332509 h 570016"/>
              <a:gd name="connsiteX2" fmla="*/ 0 w 83964"/>
              <a:gd name="connsiteY2" fmla="*/ 570016 h 570016"/>
            </a:gdLst>
            <a:ahLst/>
            <a:cxnLst>
              <a:cxn ang="0">
                <a:pos x="connsiteX0" y="connsiteY0"/>
              </a:cxn>
              <a:cxn ang="0">
                <a:pos x="connsiteX1" y="connsiteY1"/>
              </a:cxn>
              <a:cxn ang="0">
                <a:pos x="connsiteX2" y="connsiteY2"/>
              </a:cxn>
            </a:cxnLst>
            <a:rect l="l" t="t" r="r" b="b"/>
            <a:pathLst>
              <a:path w="83964" h="570016">
                <a:moveTo>
                  <a:pt x="35626" y="0"/>
                </a:moveTo>
                <a:cubicBezTo>
                  <a:pt x="62346" y="118753"/>
                  <a:pt x="89066" y="237506"/>
                  <a:pt x="83128" y="332509"/>
                </a:cubicBezTo>
                <a:cubicBezTo>
                  <a:pt x="77190" y="427512"/>
                  <a:pt x="0" y="570016"/>
                  <a:pt x="0" y="570016"/>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TextBox 85"/>
          <p:cNvSpPr txBox="1"/>
          <p:nvPr/>
        </p:nvSpPr>
        <p:spPr>
          <a:xfrm>
            <a:off x="1880747" y="2388030"/>
            <a:ext cx="2266620" cy="276999"/>
          </a:xfrm>
          <a:prstGeom prst="rect">
            <a:avLst/>
          </a:prstGeom>
          <a:noFill/>
        </p:spPr>
        <p:txBody>
          <a:bodyPr wrap="square" rtlCol="0">
            <a:spAutoFit/>
          </a:bodyPr>
          <a:lstStyle/>
          <a:p>
            <a:r>
              <a:rPr lang="en-US" sz="1200" dirty="0">
                <a:solidFill>
                  <a:srgbClr val="FF0000"/>
                </a:solidFill>
              </a:rPr>
              <a:t>Cards (not present) Up 38% </a:t>
            </a:r>
          </a:p>
        </p:txBody>
      </p:sp>
      <p:sp>
        <p:nvSpPr>
          <p:cNvPr id="87" name="Oval 86"/>
          <p:cNvSpPr/>
          <p:nvPr/>
        </p:nvSpPr>
        <p:spPr>
          <a:xfrm>
            <a:off x="2683627" y="2594937"/>
            <a:ext cx="247030" cy="188798"/>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Oval 87"/>
          <p:cNvSpPr/>
          <p:nvPr/>
        </p:nvSpPr>
        <p:spPr>
          <a:xfrm>
            <a:off x="2194781" y="2964708"/>
            <a:ext cx="247030" cy="188798"/>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TextBox 88"/>
          <p:cNvSpPr txBox="1"/>
          <p:nvPr/>
        </p:nvSpPr>
        <p:spPr>
          <a:xfrm>
            <a:off x="2469393" y="2942873"/>
            <a:ext cx="1091854" cy="276999"/>
          </a:xfrm>
          <a:prstGeom prst="rect">
            <a:avLst/>
          </a:prstGeom>
          <a:noFill/>
        </p:spPr>
        <p:txBody>
          <a:bodyPr wrap="square" rtlCol="0">
            <a:spAutoFit/>
          </a:bodyPr>
          <a:lstStyle/>
          <a:p>
            <a:r>
              <a:rPr lang="en-US" sz="1200" dirty="0">
                <a:solidFill>
                  <a:srgbClr val="FF0000"/>
                </a:solidFill>
              </a:rPr>
              <a:t>Bank robbery</a:t>
            </a:r>
          </a:p>
        </p:txBody>
      </p:sp>
      <p:sp>
        <p:nvSpPr>
          <p:cNvPr id="2" name="Freeform 1"/>
          <p:cNvSpPr/>
          <p:nvPr/>
        </p:nvSpPr>
        <p:spPr>
          <a:xfrm>
            <a:off x="1140031" y="3097088"/>
            <a:ext cx="1092530" cy="489260"/>
          </a:xfrm>
          <a:custGeom>
            <a:avLst/>
            <a:gdLst>
              <a:gd name="connsiteX0" fmla="*/ 0 w 1092530"/>
              <a:gd name="connsiteY0" fmla="*/ 489260 h 489260"/>
              <a:gd name="connsiteX1" fmla="*/ 819398 w 1092530"/>
              <a:gd name="connsiteY1" fmla="*/ 73624 h 489260"/>
              <a:gd name="connsiteX2" fmla="*/ 1092530 w 1092530"/>
              <a:gd name="connsiteY2" fmla="*/ 2372 h 489260"/>
            </a:gdLst>
            <a:ahLst/>
            <a:cxnLst>
              <a:cxn ang="0">
                <a:pos x="connsiteX0" y="connsiteY0"/>
              </a:cxn>
              <a:cxn ang="0">
                <a:pos x="connsiteX1" y="connsiteY1"/>
              </a:cxn>
              <a:cxn ang="0">
                <a:pos x="connsiteX2" y="connsiteY2"/>
              </a:cxn>
            </a:cxnLst>
            <a:rect l="l" t="t" r="r" b="b"/>
            <a:pathLst>
              <a:path w="1092530" h="489260">
                <a:moveTo>
                  <a:pt x="0" y="489260"/>
                </a:moveTo>
                <a:cubicBezTo>
                  <a:pt x="318655" y="322016"/>
                  <a:pt x="637310" y="154772"/>
                  <a:pt x="819398" y="73624"/>
                </a:cubicBezTo>
                <a:cubicBezTo>
                  <a:pt x="1001486" y="-7524"/>
                  <a:pt x="1047008" y="-2576"/>
                  <a:pt x="1092530" y="2372"/>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Freeform 2"/>
          <p:cNvSpPr/>
          <p:nvPr/>
        </p:nvSpPr>
        <p:spPr>
          <a:xfrm>
            <a:off x="1793174" y="2956956"/>
            <a:ext cx="427512" cy="124444"/>
          </a:xfrm>
          <a:custGeom>
            <a:avLst/>
            <a:gdLst>
              <a:gd name="connsiteX0" fmla="*/ 0 w 427512"/>
              <a:gd name="connsiteY0" fmla="*/ 0 h 124444"/>
              <a:gd name="connsiteX1" fmla="*/ 71252 w 427512"/>
              <a:gd name="connsiteY1" fmla="*/ 118753 h 124444"/>
              <a:gd name="connsiteX2" fmla="*/ 427512 w 427512"/>
              <a:gd name="connsiteY2" fmla="*/ 106878 h 124444"/>
            </a:gdLst>
            <a:ahLst/>
            <a:cxnLst>
              <a:cxn ang="0">
                <a:pos x="connsiteX0" y="connsiteY0"/>
              </a:cxn>
              <a:cxn ang="0">
                <a:pos x="connsiteX1" y="connsiteY1"/>
              </a:cxn>
              <a:cxn ang="0">
                <a:pos x="connsiteX2" y="connsiteY2"/>
              </a:cxn>
            </a:cxnLst>
            <a:rect l="l" t="t" r="r" b="b"/>
            <a:pathLst>
              <a:path w="427512" h="124444">
                <a:moveTo>
                  <a:pt x="0" y="0"/>
                </a:moveTo>
                <a:cubicBezTo>
                  <a:pt x="0" y="50470"/>
                  <a:pt x="0" y="100940"/>
                  <a:pt x="71252" y="118753"/>
                </a:cubicBezTo>
                <a:cubicBezTo>
                  <a:pt x="142504" y="136566"/>
                  <a:pt x="427512" y="106878"/>
                  <a:pt x="427512" y="106878"/>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TextBox 92"/>
          <p:cNvSpPr txBox="1"/>
          <p:nvPr/>
        </p:nvSpPr>
        <p:spPr>
          <a:xfrm>
            <a:off x="1386470" y="6557038"/>
            <a:ext cx="1193912" cy="276999"/>
          </a:xfrm>
          <a:prstGeom prst="rect">
            <a:avLst/>
          </a:prstGeom>
          <a:noFill/>
        </p:spPr>
        <p:txBody>
          <a:bodyPr wrap="square" rtlCol="0">
            <a:spAutoFit/>
          </a:bodyPr>
          <a:lstStyle/>
          <a:p>
            <a:r>
              <a:rPr lang="en-US" sz="1200">
                <a:solidFill>
                  <a:srgbClr val="FF0000"/>
                </a:solidFill>
              </a:rPr>
              <a:t>Private security</a:t>
            </a:r>
            <a:endParaRPr lang="en-US" sz="1200" dirty="0">
              <a:solidFill>
                <a:srgbClr val="FF0000"/>
              </a:solidFill>
            </a:endParaRPr>
          </a:p>
        </p:txBody>
      </p:sp>
      <p:sp>
        <p:nvSpPr>
          <p:cNvPr id="94" name="TextBox 93"/>
          <p:cNvSpPr txBox="1"/>
          <p:nvPr/>
        </p:nvSpPr>
        <p:spPr>
          <a:xfrm>
            <a:off x="4708566" y="6585837"/>
            <a:ext cx="3177857" cy="246221"/>
          </a:xfrm>
          <a:prstGeom prst="rect">
            <a:avLst/>
          </a:prstGeom>
          <a:noFill/>
        </p:spPr>
        <p:txBody>
          <a:bodyPr wrap="square" rtlCol="0">
            <a:spAutoFit/>
          </a:bodyPr>
          <a:lstStyle/>
          <a:p>
            <a:r>
              <a:rPr lang="en-US" sz="1000" dirty="0">
                <a:solidFill>
                  <a:srgbClr val="7F7F7F"/>
                </a:solidFill>
                <a:latin typeface="Arial"/>
                <a:cs typeface="Arial"/>
              </a:rPr>
              <a:t>Governance of digital assets/ trade </a:t>
            </a:r>
          </a:p>
        </p:txBody>
      </p:sp>
      <p:sp>
        <p:nvSpPr>
          <p:cNvPr id="95" name="TextBox 94"/>
          <p:cNvSpPr txBox="1"/>
          <p:nvPr/>
        </p:nvSpPr>
        <p:spPr>
          <a:xfrm>
            <a:off x="2689573" y="6555333"/>
            <a:ext cx="2543924" cy="276999"/>
          </a:xfrm>
          <a:prstGeom prst="rect">
            <a:avLst/>
          </a:prstGeom>
          <a:noFill/>
        </p:spPr>
        <p:txBody>
          <a:bodyPr wrap="square" rtlCol="0">
            <a:spAutoFit/>
          </a:bodyPr>
          <a:lstStyle/>
          <a:p>
            <a:r>
              <a:rPr lang="en-US" sz="1200" dirty="0">
                <a:solidFill>
                  <a:srgbClr val="FF0000"/>
                </a:solidFill>
              </a:rPr>
              <a:t>IP ownership org/person</a:t>
            </a:r>
          </a:p>
        </p:txBody>
      </p:sp>
      <p:sp>
        <p:nvSpPr>
          <p:cNvPr id="96" name="Oval 95"/>
          <p:cNvSpPr/>
          <p:nvPr/>
        </p:nvSpPr>
        <p:spPr>
          <a:xfrm>
            <a:off x="1681593" y="6447956"/>
            <a:ext cx="247030" cy="188798"/>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Oval 96"/>
          <p:cNvSpPr/>
          <p:nvPr/>
        </p:nvSpPr>
        <p:spPr>
          <a:xfrm>
            <a:off x="2496083" y="6566785"/>
            <a:ext cx="247030" cy="188798"/>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Oval 99"/>
          <p:cNvSpPr/>
          <p:nvPr/>
        </p:nvSpPr>
        <p:spPr>
          <a:xfrm>
            <a:off x="4501924" y="6619185"/>
            <a:ext cx="247030" cy="188798"/>
          </a:xfrm>
          <a:prstGeom prst="ellipse">
            <a:avLst/>
          </a:prstGeom>
          <a:solidFill>
            <a:srgbClr val="0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reeform 3"/>
          <p:cNvSpPr/>
          <p:nvPr/>
        </p:nvSpPr>
        <p:spPr>
          <a:xfrm>
            <a:off x="1198605" y="6519001"/>
            <a:ext cx="531341" cy="153648"/>
          </a:xfrm>
          <a:custGeom>
            <a:avLst/>
            <a:gdLst>
              <a:gd name="connsiteX0" fmla="*/ 0 w 531341"/>
              <a:gd name="connsiteY0" fmla="*/ 153648 h 153648"/>
              <a:gd name="connsiteX1" fmla="*/ 197709 w 531341"/>
              <a:gd name="connsiteY1" fmla="*/ 5367 h 153648"/>
              <a:gd name="connsiteX2" fmla="*/ 531341 w 531341"/>
              <a:gd name="connsiteY2" fmla="*/ 30080 h 153648"/>
              <a:gd name="connsiteX3" fmla="*/ 531341 w 531341"/>
              <a:gd name="connsiteY3" fmla="*/ 30080 h 153648"/>
            </a:gdLst>
            <a:ahLst/>
            <a:cxnLst>
              <a:cxn ang="0">
                <a:pos x="connsiteX0" y="connsiteY0"/>
              </a:cxn>
              <a:cxn ang="0">
                <a:pos x="connsiteX1" y="connsiteY1"/>
              </a:cxn>
              <a:cxn ang="0">
                <a:pos x="connsiteX2" y="connsiteY2"/>
              </a:cxn>
              <a:cxn ang="0">
                <a:pos x="connsiteX3" y="connsiteY3"/>
              </a:cxn>
            </a:cxnLst>
            <a:rect l="l" t="t" r="r" b="b"/>
            <a:pathLst>
              <a:path w="531341" h="153648">
                <a:moveTo>
                  <a:pt x="0" y="153648"/>
                </a:moveTo>
                <a:cubicBezTo>
                  <a:pt x="54576" y="89805"/>
                  <a:pt x="109152" y="25962"/>
                  <a:pt x="197709" y="5367"/>
                </a:cubicBezTo>
                <a:cubicBezTo>
                  <a:pt x="286266" y="-15228"/>
                  <a:pt x="531341" y="30080"/>
                  <a:pt x="531341" y="30080"/>
                </a:cubicBezTo>
                <a:lnTo>
                  <a:pt x="531341" y="30080"/>
                </a:ln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4"/>
          <p:cNvSpPr/>
          <p:nvPr/>
        </p:nvSpPr>
        <p:spPr>
          <a:xfrm>
            <a:off x="1915297" y="6549081"/>
            <a:ext cx="617838" cy="111211"/>
          </a:xfrm>
          <a:custGeom>
            <a:avLst/>
            <a:gdLst>
              <a:gd name="connsiteX0" fmla="*/ 0 w 617838"/>
              <a:gd name="connsiteY0" fmla="*/ 0 h 111211"/>
              <a:gd name="connsiteX1" fmla="*/ 345989 w 617838"/>
              <a:gd name="connsiteY1" fmla="*/ 24714 h 111211"/>
              <a:gd name="connsiteX2" fmla="*/ 617838 w 617838"/>
              <a:gd name="connsiteY2" fmla="*/ 111211 h 111211"/>
            </a:gdLst>
            <a:ahLst/>
            <a:cxnLst>
              <a:cxn ang="0">
                <a:pos x="connsiteX0" y="connsiteY0"/>
              </a:cxn>
              <a:cxn ang="0">
                <a:pos x="connsiteX1" y="connsiteY1"/>
              </a:cxn>
              <a:cxn ang="0">
                <a:pos x="connsiteX2" y="connsiteY2"/>
              </a:cxn>
            </a:cxnLst>
            <a:rect l="l" t="t" r="r" b="b"/>
            <a:pathLst>
              <a:path w="617838" h="111211">
                <a:moveTo>
                  <a:pt x="0" y="0"/>
                </a:moveTo>
                <a:cubicBezTo>
                  <a:pt x="121508" y="3089"/>
                  <a:pt x="243016" y="6179"/>
                  <a:pt x="345989" y="24714"/>
                </a:cubicBezTo>
                <a:cubicBezTo>
                  <a:pt x="448962" y="43249"/>
                  <a:pt x="533400" y="77230"/>
                  <a:pt x="617838" y="111211"/>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5"/>
          <p:cNvSpPr/>
          <p:nvPr/>
        </p:nvSpPr>
        <p:spPr>
          <a:xfrm>
            <a:off x="2743200" y="6518345"/>
            <a:ext cx="1816443" cy="141947"/>
          </a:xfrm>
          <a:custGeom>
            <a:avLst/>
            <a:gdLst>
              <a:gd name="connsiteX0" fmla="*/ 0 w 1816443"/>
              <a:gd name="connsiteY0" fmla="*/ 92520 h 141947"/>
              <a:gd name="connsiteX1" fmla="*/ 518984 w 1816443"/>
              <a:gd name="connsiteY1" fmla="*/ 30736 h 141947"/>
              <a:gd name="connsiteX2" fmla="*/ 1272746 w 1816443"/>
              <a:gd name="connsiteY2" fmla="*/ 6023 h 141947"/>
              <a:gd name="connsiteX3" fmla="*/ 1816443 w 1816443"/>
              <a:gd name="connsiteY3" fmla="*/ 141947 h 141947"/>
            </a:gdLst>
            <a:ahLst/>
            <a:cxnLst>
              <a:cxn ang="0">
                <a:pos x="connsiteX0" y="connsiteY0"/>
              </a:cxn>
              <a:cxn ang="0">
                <a:pos x="connsiteX1" y="connsiteY1"/>
              </a:cxn>
              <a:cxn ang="0">
                <a:pos x="connsiteX2" y="connsiteY2"/>
              </a:cxn>
              <a:cxn ang="0">
                <a:pos x="connsiteX3" y="connsiteY3"/>
              </a:cxn>
            </a:cxnLst>
            <a:rect l="l" t="t" r="r" b="b"/>
            <a:pathLst>
              <a:path w="1816443" h="141947">
                <a:moveTo>
                  <a:pt x="0" y="92520"/>
                </a:moveTo>
                <a:cubicBezTo>
                  <a:pt x="153430" y="68836"/>
                  <a:pt x="306860" y="45152"/>
                  <a:pt x="518984" y="30736"/>
                </a:cubicBezTo>
                <a:cubicBezTo>
                  <a:pt x="731108" y="16320"/>
                  <a:pt x="1056503" y="-12512"/>
                  <a:pt x="1272746" y="6023"/>
                </a:cubicBezTo>
                <a:cubicBezTo>
                  <a:pt x="1488989" y="24558"/>
                  <a:pt x="1816443" y="141947"/>
                  <a:pt x="1816443" y="141947"/>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Oval 100"/>
          <p:cNvSpPr/>
          <p:nvPr/>
        </p:nvSpPr>
        <p:spPr>
          <a:xfrm>
            <a:off x="1458880" y="5605788"/>
            <a:ext cx="247030" cy="188798"/>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TextBox 101"/>
          <p:cNvSpPr txBox="1"/>
          <p:nvPr/>
        </p:nvSpPr>
        <p:spPr>
          <a:xfrm>
            <a:off x="1275412" y="5383791"/>
            <a:ext cx="984612" cy="276999"/>
          </a:xfrm>
          <a:prstGeom prst="rect">
            <a:avLst/>
          </a:prstGeom>
          <a:noFill/>
        </p:spPr>
        <p:txBody>
          <a:bodyPr wrap="square" rtlCol="0">
            <a:spAutoFit/>
          </a:bodyPr>
          <a:lstStyle/>
          <a:p>
            <a:r>
              <a:rPr lang="en-US" sz="1200">
                <a:solidFill>
                  <a:srgbClr val="FF0000"/>
                </a:solidFill>
              </a:rPr>
              <a:t>Social media</a:t>
            </a:r>
            <a:endParaRPr lang="en-US" sz="1200" dirty="0">
              <a:solidFill>
                <a:srgbClr val="FF0000"/>
              </a:solidFill>
            </a:endParaRPr>
          </a:p>
        </p:txBody>
      </p:sp>
      <p:sp>
        <p:nvSpPr>
          <p:cNvPr id="7" name="Freeform 6"/>
          <p:cNvSpPr/>
          <p:nvPr/>
        </p:nvSpPr>
        <p:spPr>
          <a:xfrm>
            <a:off x="1186249" y="5795319"/>
            <a:ext cx="358346" cy="172995"/>
          </a:xfrm>
          <a:custGeom>
            <a:avLst/>
            <a:gdLst>
              <a:gd name="connsiteX0" fmla="*/ 0 w 358346"/>
              <a:gd name="connsiteY0" fmla="*/ 172995 h 172995"/>
              <a:gd name="connsiteX1" fmla="*/ 234778 w 358346"/>
              <a:gd name="connsiteY1" fmla="*/ 123567 h 172995"/>
              <a:gd name="connsiteX2" fmla="*/ 358346 w 358346"/>
              <a:gd name="connsiteY2" fmla="*/ 0 h 172995"/>
            </a:gdLst>
            <a:ahLst/>
            <a:cxnLst>
              <a:cxn ang="0">
                <a:pos x="connsiteX0" y="connsiteY0"/>
              </a:cxn>
              <a:cxn ang="0">
                <a:pos x="connsiteX1" y="connsiteY1"/>
              </a:cxn>
              <a:cxn ang="0">
                <a:pos x="connsiteX2" y="connsiteY2"/>
              </a:cxn>
            </a:cxnLst>
            <a:rect l="l" t="t" r="r" b="b"/>
            <a:pathLst>
              <a:path w="358346" h="172995">
                <a:moveTo>
                  <a:pt x="0" y="172995"/>
                </a:moveTo>
                <a:cubicBezTo>
                  <a:pt x="87527" y="162697"/>
                  <a:pt x="175054" y="152399"/>
                  <a:pt x="234778" y="123567"/>
                </a:cubicBezTo>
                <a:cubicBezTo>
                  <a:pt x="294502" y="94735"/>
                  <a:pt x="358346" y="0"/>
                  <a:pt x="358346"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a:off x="1668162" y="5740774"/>
            <a:ext cx="271849" cy="91615"/>
          </a:xfrm>
          <a:custGeom>
            <a:avLst/>
            <a:gdLst>
              <a:gd name="connsiteX0" fmla="*/ 0 w 271849"/>
              <a:gd name="connsiteY0" fmla="*/ 17475 h 91615"/>
              <a:gd name="connsiteX1" fmla="*/ 210065 w 271849"/>
              <a:gd name="connsiteY1" fmla="*/ 5118 h 91615"/>
              <a:gd name="connsiteX2" fmla="*/ 271849 w 271849"/>
              <a:gd name="connsiteY2" fmla="*/ 91615 h 91615"/>
            </a:gdLst>
            <a:ahLst/>
            <a:cxnLst>
              <a:cxn ang="0">
                <a:pos x="connsiteX0" y="connsiteY0"/>
              </a:cxn>
              <a:cxn ang="0">
                <a:pos x="connsiteX1" y="connsiteY1"/>
              </a:cxn>
              <a:cxn ang="0">
                <a:pos x="connsiteX2" y="connsiteY2"/>
              </a:cxn>
            </a:cxnLst>
            <a:rect l="l" t="t" r="r" b="b"/>
            <a:pathLst>
              <a:path w="271849" h="91615">
                <a:moveTo>
                  <a:pt x="0" y="17475"/>
                </a:moveTo>
                <a:cubicBezTo>
                  <a:pt x="82378" y="5118"/>
                  <a:pt x="164757" y="-7239"/>
                  <a:pt x="210065" y="5118"/>
                </a:cubicBezTo>
                <a:cubicBezTo>
                  <a:pt x="255373" y="17475"/>
                  <a:pt x="271849" y="91615"/>
                  <a:pt x="271849" y="91615"/>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TextBox 104"/>
          <p:cNvSpPr txBox="1"/>
          <p:nvPr/>
        </p:nvSpPr>
        <p:spPr>
          <a:xfrm>
            <a:off x="2841399" y="4940337"/>
            <a:ext cx="499817" cy="276999"/>
          </a:xfrm>
          <a:prstGeom prst="rect">
            <a:avLst/>
          </a:prstGeom>
          <a:noFill/>
        </p:spPr>
        <p:txBody>
          <a:bodyPr wrap="square" rtlCol="0">
            <a:spAutoFit/>
          </a:bodyPr>
          <a:lstStyle/>
          <a:p>
            <a:r>
              <a:rPr lang="en-US" sz="1200">
                <a:solidFill>
                  <a:srgbClr val="FF0000"/>
                </a:solidFill>
              </a:rPr>
              <a:t>Tax</a:t>
            </a:r>
            <a:endParaRPr lang="en-US" sz="1200" dirty="0">
              <a:solidFill>
                <a:srgbClr val="FF0000"/>
              </a:solidFill>
            </a:endParaRPr>
          </a:p>
        </p:txBody>
      </p:sp>
      <p:sp>
        <p:nvSpPr>
          <p:cNvPr id="106" name="Oval 105"/>
          <p:cNvSpPr/>
          <p:nvPr/>
        </p:nvSpPr>
        <p:spPr>
          <a:xfrm>
            <a:off x="2866714" y="5210945"/>
            <a:ext cx="247030" cy="188798"/>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Oval 107"/>
          <p:cNvSpPr/>
          <p:nvPr/>
        </p:nvSpPr>
        <p:spPr>
          <a:xfrm>
            <a:off x="2900715" y="4799473"/>
            <a:ext cx="247030" cy="188798"/>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TextBox 108"/>
          <p:cNvSpPr txBox="1"/>
          <p:nvPr/>
        </p:nvSpPr>
        <p:spPr>
          <a:xfrm>
            <a:off x="3144174" y="4670403"/>
            <a:ext cx="1791155" cy="461665"/>
          </a:xfrm>
          <a:prstGeom prst="rect">
            <a:avLst/>
          </a:prstGeom>
          <a:noFill/>
        </p:spPr>
        <p:txBody>
          <a:bodyPr wrap="square" rtlCol="0">
            <a:spAutoFit/>
          </a:bodyPr>
          <a:lstStyle/>
          <a:p>
            <a:r>
              <a:rPr lang="en-US" sz="1200" dirty="0">
                <a:solidFill>
                  <a:srgbClr val="FF0000"/>
                </a:solidFill>
              </a:rPr>
              <a:t>Restrictions </a:t>
            </a:r>
            <a:r>
              <a:rPr lang="mr-IN" sz="1200" dirty="0">
                <a:solidFill>
                  <a:srgbClr val="FF0000"/>
                </a:solidFill>
              </a:rPr>
              <a:t>–</a:t>
            </a:r>
            <a:r>
              <a:rPr lang="en-US" sz="1200" dirty="0">
                <a:solidFill>
                  <a:srgbClr val="FF0000"/>
                </a:solidFill>
              </a:rPr>
              <a:t>movement/activity's</a:t>
            </a:r>
          </a:p>
        </p:txBody>
      </p:sp>
      <p:sp>
        <p:nvSpPr>
          <p:cNvPr id="110" name="TextBox 109"/>
          <p:cNvSpPr txBox="1"/>
          <p:nvPr/>
        </p:nvSpPr>
        <p:spPr>
          <a:xfrm>
            <a:off x="1868428" y="4572053"/>
            <a:ext cx="1465284" cy="276999"/>
          </a:xfrm>
          <a:prstGeom prst="rect">
            <a:avLst/>
          </a:prstGeom>
          <a:noFill/>
        </p:spPr>
        <p:txBody>
          <a:bodyPr wrap="square" rtlCol="0">
            <a:spAutoFit/>
          </a:bodyPr>
          <a:lstStyle/>
          <a:p>
            <a:r>
              <a:rPr lang="en-US" sz="1200">
                <a:solidFill>
                  <a:srgbClr val="FF0000"/>
                </a:solidFill>
              </a:rPr>
              <a:t>Home detention</a:t>
            </a:r>
            <a:endParaRPr lang="en-US" sz="1200" dirty="0">
              <a:solidFill>
                <a:srgbClr val="FF0000"/>
              </a:solidFill>
            </a:endParaRPr>
          </a:p>
        </p:txBody>
      </p:sp>
      <p:sp>
        <p:nvSpPr>
          <p:cNvPr id="114" name="Oval 113"/>
          <p:cNvSpPr/>
          <p:nvPr/>
        </p:nvSpPr>
        <p:spPr>
          <a:xfrm>
            <a:off x="1669659" y="4615611"/>
            <a:ext cx="247030" cy="188798"/>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p:nvPr/>
        </p:nvSpPr>
        <p:spPr>
          <a:xfrm>
            <a:off x="1124465" y="4188941"/>
            <a:ext cx="543697" cy="518983"/>
          </a:xfrm>
          <a:custGeom>
            <a:avLst/>
            <a:gdLst>
              <a:gd name="connsiteX0" fmla="*/ 0 w 543697"/>
              <a:gd name="connsiteY0" fmla="*/ 0 h 518983"/>
              <a:gd name="connsiteX1" fmla="*/ 197708 w 543697"/>
              <a:gd name="connsiteY1" fmla="*/ 432486 h 518983"/>
              <a:gd name="connsiteX2" fmla="*/ 543697 w 543697"/>
              <a:gd name="connsiteY2" fmla="*/ 518983 h 518983"/>
            </a:gdLst>
            <a:ahLst/>
            <a:cxnLst>
              <a:cxn ang="0">
                <a:pos x="connsiteX0" y="connsiteY0"/>
              </a:cxn>
              <a:cxn ang="0">
                <a:pos x="connsiteX1" y="connsiteY1"/>
              </a:cxn>
              <a:cxn ang="0">
                <a:pos x="connsiteX2" y="connsiteY2"/>
              </a:cxn>
            </a:cxnLst>
            <a:rect l="l" t="t" r="r" b="b"/>
            <a:pathLst>
              <a:path w="543697" h="518983">
                <a:moveTo>
                  <a:pt x="0" y="0"/>
                </a:moveTo>
                <a:cubicBezTo>
                  <a:pt x="53546" y="172994"/>
                  <a:pt x="107092" y="345989"/>
                  <a:pt x="197708" y="432486"/>
                </a:cubicBezTo>
                <a:cubicBezTo>
                  <a:pt x="288324" y="518983"/>
                  <a:pt x="543697" y="518983"/>
                  <a:pt x="543697" y="518983"/>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p:cNvSpPr/>
          <p:nvPr/>
        </p:nvSpPr>
        <p:spPr>
          <a:xfrm>
            <a:off x="1890584" y="4844426"/>
            <a:ext cx="1169231" cy="48850"/>
          </a:xfrm>
          <a:custGeom>
            <a:avLst/>
            <a:gdLst>
              <a:gd name="connsiteX0" fmla="*/ 0 w 2681416"/>
              <a:gd name="connsiteY0" fmla="*/ 0 h 111211"/>
              <a:gd name="connsiteX1" fmla="*/ 803189 w 2681416"/>
              <a:gd name="connsiteY1" fmla="*/ 98854 h 111211"/>
              <a:gd name="connsiteX2" fmla="*/ 1791730 w 2681416"/>
              <a:gd name="connsiteY2" fmla="*/ 49427 h 111211"/>
              <a:gd name="connsiteX3" fmla="*/ 2681416 w 2681416"/>
              <a:gd name="connsiteY3" fmla="*/ 111211 h 111211"/>
            </a:gdLst>
            <a:ahLst/>
            <a:cxnLst>
              <a:cxn ang="0">
                <a:pos x="connsiteX0" y="connsiteY0"/>
              </a:cxn>
              <a:cxn ang="0">
                <a:pos x="connsiteX1" y="connsiteY1"/>
              </a:cxn>
              <a:cxn ang="0">
                <a:pos x="connsiteX2" y="connsiteY2"/>
              </a:cxn>
              <a:cxn ang="0">
                <a:pos x="connsiteX3" y="connsiteY3"/>
              </a:cxn>
            </a:cxnLst>
            <a:rect l="l" t="t" r="r" b="b"/>
            <a:pathLst>
              <a:path w="2681416" h="111211">
                <a:moveTo>
                  <a:pt x="0" y="0"/>
                </a:moveTo>
                <a:cubicBezTo>
                  <a:pt x="252283" y="45308"/>
                  <a:pt x="504567" y="90616"/>
                  <a:pt x="803189" y="98854"/>
                </a:cubicBezTo>
                <a:cubicBezTo>
                  <a:pt x="1101811" y="107092"/>
                  <a:pt x="1478692" y="47368"/>
                  <a:pt x="1791730" y="49427"/>
                </a:cubicBezTo>
                <a:cubicBezTo>
                  <a:pt x="2104768" y="51486"/>
                  <a:pt x="2681416" y="111211"/>
                  <a:pt x="2681416" y="111211"/>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10"/>
          <p:cNvSpPr/>
          <p:nvPr/>
        </p:nvSpPr>
        <p:spPr>
          <a:xfrm>
            <a:off x="2883140" y="2286000"/>
            <a:ext cx="969030" cy="455176"/>
          </a:xfrm>
          <a:custGeom>
            <a:avLst/>
            <a:gdLst>
              <a:gd name="connsiteX0" fmla="*/ 737390 w 969030"/>
              <a:gd name="connsiteY0" fmla="*/ 0 h 455176"/>
              <a:gd name="connsiteX1" fmla="*/ 935098 w 969030"/>
              <a:gd name="connsiteY1" fmla="*/ 420130 h 455176"/>
              <a:gd name="connsiteX2" fmla="*/ 119552 w 969030"/>
              <a:gd name="connsiteY2" fmla="*/ 432486 h 455176"/>
              <a:gd name="connsiteX3" fmla="*/ 20698 w 969030"/>
              <a:gd name="connsiteY3" fmla="*/ 432486 h 455176"/>
            </a:gdLst>
            <a:ahLst/>
            <a:cxnLst>
              <a:cxn ang="0">
                <a:pos x="connsiteX0" y="connsiteY0"/>
              </a:cxn>
              <a:cxn ang="0">
                <a:pos x="connsiteX1" y="connsiteY1"/>
              </a:cxn>
              <a:cxn ang="0">
                <a:pos x="connsiteX2" y="connsiteY2"/>
              </a:cxn>
              <a:cxn ang="0">
                <a:pos x="connsiteX3" y="connsiteY3"/>
              </a:cxn>
            </a:cxnLst>
            <a:rect l="l" t="t" r="r" b="b"/>
            <a:pathLst>
              <a:path w="969030" h="455176">
                <a:moveTo>
                  <a:pt x="737390" y="0"/>
                </a:moveTo>
                <a:cubicBezTo>
                  <a:pt x="887730" y="174024"/>
                  <a:pt x="1038071" y="348049"/>
                  <a:pt x="935098" y="420130"/>
                </a:cubicBezTo>
                <a:cubicBezTo>
                  <a:pt x="832125" y="492211"/>
                  <a:pt x="271952" y="430427"/>
                  <a:pt x="119552" y="432486"/>
                </a:cubicBezTo>
                <a:cubicBezTo>
                  <a:pt x="-32848" y="434545"/>
                  <a:pt x="-6075" y="433515"/>
                  <a:pt x="20698" y="432486"/>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1"/>
          <p:cNvSpPr/>
          <p:nvPr/>
        </p:nvSpPr>
        <p:spPr>
          <a:xfrm>
            <a:off x="2409568" y="2508422"/>
            <a:ext cx="2051221" cy="506627"/>
          </a:xfrm>
          <a:custGeom>
            <a:avLst/>
            <a:gdLst>
              <a:gd name="connsiteX0" fmla="*/ 0 w 2051221"/>
              <a:gd name="connsiteY0" fmla="*/ 506627 h 506627"/>
              <a:gd name="connsiteX1" fmla="*/ 1062681 w 2051221"/>
              <a:gd name="connsiteY1" fmla="*/ 358346 h 506627"/>
              <a:gd name="connsiteX2" fmla="*/ 1643448 w 2051221"/>
              <a:gd name="connsiteY2" fmla="*/ 321275 h 506627"/>
              <a:gd name="connsiteX3" fmla="*/ 2051221 w 2051221"/>
              <a:gd name="connsiteY3" fmla="*/ 0 h 506627"/>
            </a:gdLst>
            <a:ahLst/>
            <a:cxnLst>
              <a:cxn ang="0">
                <a:pos x="connsiteX0" y="connsiteY0"/>
              </a:cxn>
              <a:cxn ang="0">
                <a:pos x="connsiteX1" y="connsiteY1"/>
              </a:cxn>
              <a:cxn ang="0">
                <a:pos x="connsiteX2" y="connsiteY2"/>
              </a:cxn>
              <a:cxn ang="0">
                <a:pos x="connsiteX3" y="connsiteY3"/>
              </a:cxn>
            </a:cxnLst>
            <a:rect l="l" t="t" r="r" b="b"/>
            <a:pathLst>
              <a:path w="2051221" h="506627">
                <a:moveTo>
                  <a:pt x="0" y="506627"/>
                </a:moveTo>
                <a:lnTo>
                  <a:pt x="1062681" y="358346"/>
                </a:lnTo>
                <a:cubicBezTo>
                  <a:pt x="1336589" y="327454"/>
                  <a:pt x="1478691" y="380999"/>
                  <a:pt x="1643448" y="321275"/>
                </a:cubicBezTo>
                <a:cubicBezTo>
                  <a:pt x="1808205" y="261551"/>
                  <a:pt x="2051221" y="0"/>
                  <a:pt x="2051221"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12"/>
          <p:cNvSpPr/>
          <p:nvPr/>
        </p:nvSpPr>
        <p:spPr>
          <a:xfrm>
            <a:off x="4114800" y="3076832"/>
            <a:ext cx="513892" cy="481914"/>
          </a:xfrm>
          <a:custGeom>
            <a:avLst/>
            <a:gdLst>
              <a:gd name="connsiteX0" fmla="*/ 0 w 513892"/>
              <a:gd name="connsiteY0" fmla="*/ 481914 h 481914"/>
              <a:gd name="connsiteX1" fmla="*/ 469557 w 513892"/>
              <a:gd name="connsiteY1" fmla="*/ 395417 h 481914"/>
              <a:gd name="connsiteX2" fmla="*/ 494270 w 513892"/>
              <a:gd name="connsiteY2" fmla="*/ 0 h 481914"/>
            </a:gdLst>
            <a:ahLst/>
            <a:cxnLst>
              <a:cxn ang="0">
                <a:pos x="connsiteX0" y="connsiteY0"/>
              </a:cxn>
              <a:cxn ang="0">
                <a:pos x="connsiteX1" y="connsiteY1"/>
              </a:cxn>
              <a:cxn ang="0">
                <a:pos x="connsiteX2" y="connsiteY2"/>
              </a:cxn>
            </a:cxnLst>
            <a:rect l="l" t="t" r="r" b="b"/>
            <a:pathLst>
              <a:path w="513892" h="481914">
                <a:moveTo>
                  <a:pt x="0" y="481914"/>
                </a:moveTo>
                <a:cubicBezTo>
                  <a:pt x="193589" y="478825"/>
                  <a:pt x="387179" y="475736"/>
                  <a:pt x="469557" y="395417"/>
                </a:cubicBezTo>
                <a:cubicBezTo>
                  <a:pt x="551935" y="315098"/>
                  <a:pt x="494270" y="0"/>
                  <a:pt x="494270"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13"/>
          <p:cNvSpPr/>
          <p:nvPr/>
        </p:nvSpPr>
        <p:spPr>
          <a:xfrm>
            <a:off x="4139514" y="3362271"/>
            <a:ext cx="630194" cy="208832"/>
          </a:xfrm>
          <a:custGeom>
            <a:avLst/>
            <a:gdLst>
              <a:gd name="connsiteX0" fmla="*/ 0 w 630194"/>
              <a:gd name="connsiteY0" fmla="*/ 208832 h 208832"/>
              <a:gd name="connsiteX1" fmla="*/ 457200 w 630194"/>
              <a:gd name="connsiteY1" fmla="*/ 11124 h 208832"/>
              <a:gd name="connsiteX2" fmla="*/ 630194 w 630194"/>
              <a:gd name="connsiteY2" fmla="*/ 23480 h 208832"/>
            </a:gdLst>
            <a:ahLst/>
            <a:cxnLst>
              <a:cxn ang="0">
                <a:pos x="connsiteX0" y="connsiteY0"/>
              </a:cxn>
              <a:cxn ang="0">
                <a:pos x="connsiteX1" y="connsiteY1"/>
              </a:cxn>
              <a:cxn ang="0">
                <a:pos x="connsiteX2" y="connsiteY2"/>
              </a:cxn>
            </a:cxnLst>
            <a:rect l="l" t="t" r="r" b="b"/>
            <a:pathLst>
              <a:path w="630194" h="208832">
                <a:moveTo>
                  <a:pt x="0" y="208832"/>
                </a:moveTo>
                <a:cubicBezTo>
                  <a:pt x="176084" y="125424"/>
                  <a:pt x="352168" y="42016"/>
                  <a:pt x="457200" y="11124"/>
                </a:cubicBezTo>
                <a:cubicBezTo>
                  <a:pt x="562232" y="-19768"/>
                  <a:pt x="630194" y="23480"/>
                  <a:pt x="630194" y="2348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4"/>
          <p:cNvSpPr/>
          <p:nvPr/>
        </p:nvSpPr>
        <p:spPr>
          <a:xfrm>
            <a:off x="4545897" y="1876067"/>
            <a:ext cx="138252" cy="545858"/>
          </a:xfrm>
          <a:custGeom>
            <a:avLst/>
            <a:gdLst>
              <a:gd name="connsiteX0" fmla="*/ 137314 w 137314"/>
              <a:gd name="connsiteY0" fmla="*/ 0 h 481913"/>
              <a:gd name="connsiteX1" fmla="*/ 1389 w 137314"/>
              <a:gd name="connsiteY1" fmla="*/ 271848 h 481913"/>
              <a:gd name="connsiteX2" fmla="*/ 63173 w 137314"/>
              <a:gd name="connsiteY2" fmla="*/ 481913 h 481913"/>
              <a:gd name="connsiteX3" fmla="*/ 63173 w 137314"/>
              <a:gd name="connsiteY3" fmla="*/ 481913 h 481913"/>
              <a:gd name="connsiteX4" fmla="*/ 63173 w 137314"/>
              <a:gd name="connsiteY4" fmla="*/ 481913 h 4819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7314" h="481913">
                <a:moveTo>
                  <a:pt x="137314" y="0"/>
                </a:moveTo>
                <a:cubicBezTo>
                  <a:pt x="75530" y="95764"/>
                  <a:pt x="13746" y="191529"/>
                  <a:pt x="1389" y="271848"/>
                </a:cubicBezTo>
                <a:cubicBezTo>
                  <a:pt x="-10968" y="352167"/>
                  <a:pt x="63173" y="481913"/>
                  <a:pt x="63173" y="481913"/>
                </a:cubicBezTo>
                <a:lnTo>
                  <a:pt x="63173" y="481913"/>
                </a:lnTo>
                <a:lnTo>
                  <a:pt x="63173" y="481913"/>
                </a:ln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15"/>
          <p:cNvSpPr/>
          <p:nvPr/>
        </p:nvSpPr>
        <p:spPr>
          <a:xfrm>
            <a:off x="4520759" y="2582562"/>
            <a:ext cx="150095" cy="333633"/>
          </a:xfrm>
          <a:custGeom>
            <a:avLst/>
            <a:gdLst>
              <a:gd name="connsiteX0" fmla="*/ 150095 w 150095"/>
              <a:gd name="connsiteY0" fmla="*/ 0 h 333633"/>
              <a:gd name="connsiteX1" fmla="*/ 1814 w 150095"/>
              <a:gd name="connsiteY1" fmla="*/ 172995 h 333633"/>
              <a:gd name="connsiteX2" fmla="*/ 63598 w 150095"/>
              <a:gd name="connsiteY2" fmla="*/ 333633 h 333633"/>
            </a:gdLst>
            <a:ahLst/>
            <a:cxnLst>
              <a:cxn ang="0">
                <a:pos x="connsiteX0" y="connsiteY0"/>
              </a:cxn>
              <a:cxn ang="0">
                <a:pos x="connsiteX1" y="connsiteY1"/>
              </a:cxn>
              <a:cxn ang="0">
                <a:pos x="connsiteX2" y="connsiteY2"/>
              </a:cxn>
            </a:cxnLst>
            <a:rect l="l" t="t" r="r" b="b"/>
            <a:pathLst>
              <a:path w="150095" h="333633">
                <a:moveTo>
                  <a:pt x="150095" y="0"/>
                </a:moveTo>
                <a:cubicBezTo>
                  <a:pt x="83162" y="58695"/>
                  <a:pt x="16230" y="117390"/>
                  <a:pt x="1814" y="172995"/>
                </a:cubicBezTo>
                <a:cubicBezTo>
                  <a:pt x="-12602" y="228601"/>
                  <a:pt x="63598" y="333633"/>
                  <a:pt x="63598" y="333633"/>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16"/>
          <p:cNvSpPr/>
          <p:nvPr/>
        </p:nvSpPr>
        <p:spPr>
          <a:xfrm>
            <a:off x="4683211" y="3052119"/>
            <a:ext cx="284461" cy="234778"/>
          </a:xfrm>
          <a:custGeom>
            <a:avLst/>
            <a:gdLst>
              <a:gd name="connsiteX0" fmla="*/ 0 w 284461"/>
              <a:gd name="connsiteY0" fmla="*/ 12357 h 234778"/>
              <a:gd name="connsiteX1" fmla="*/ 259492 w 284461"/>
              <a:gd name="connsiteY1" fmla="*/ 24713 h 234778"/>
              <a:gd name="connsiteX2" fmla="*/ 259492 w 284461"/>
              <a:gd name="connsiteY2" fmla="*/ 234778 h 234778"/>
            </a:gdLst>
            <a:ahLst/>
            <a:cxnLst>
              <a:cxn ang="0">
                <a:pos x="connsiteX0" y="connsiteY0"/>
              </a:cxn>
              <a:cxn ang="0">
                <a:pos x="connsiteX1" y="connsiteY1"/>
              </a:cxn>
              <a:cxn ang="0">
                <a:pos x="connsiteX2" y="connsiteY2"/>
              </a:cxn>
            </a:cxnLst>
            <a:rect l="l" t="t" r="r" b="b"/>
            <a:pathLst>
              <a:path w="284461" h="234778">
                <a:moveTo>
                  <a:pt x="0" y="12357"/>
                </a:moveTo>
                <a:cubicBezTo>
                  <a:pt x="108121" y="0"/>
                  <a:pt x="216243" y="-12357"/>
                  <a:pt x="259492" y="24713"/>
                </a:cubicBezTo>
                <a:cubicBezTo>
                  <a:pt x="302741" y="61783"/>
                  <a:pt x="281116" y="148280"/>
                  <a:pt x="259492" y="234778"/>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Oval 120"/>
          <p:cNvSpPr/>
          <p:nvPr/>
        </p:nvSpPr>
        <p:spPr>
          <a:xfrm>
            <a:off x="4585367" y="3998849"/>
            <a:ext cx="247030" cy="188798"/>
          </a:xfrm>
          <a:prstGeom prst="ellipse">
            <a:avLst/>
          </a:prstGeom>
          <a:solidFill>
            <a:srgbClr val="0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TextBox 122"/>
          <p:cNvSpPr txBox="1"/>
          <p:nvPr/>
        </p:nvSpPr>
        <p:spPr>
          <a:xfrm>
            <a:off x="4881061" y="3833080"/>
            <a:ext cx="1547037" cy="400110"/>
          </a:xfrm>
          <a:prstGeom prst="rect">
            <a:avLst/>
          </a:prstGeom>
          <a:noFill/>
        </p:spPr>
        <p:txBody>
          <a:bodyPr wrap="square" rtlCol="0">
            <a:spAutoFit/>
          </a:bodyPr>
          <a:lstStyle/>
          <a:p>
            <a:r>
              <a:rPr lang="en-AU" sz="1000" dirty="0">
                <a:solidFill>
                  <a:srgbClr val="7F7F7F"/>
                </a:solidFill>
                <a:latin typeface="Arial"/>
                <a:cs typeface="Arial"/>
              </a:rPr>
              <a:t>Regional mobility private freight/Utilities</a:t>
            </a:r>
            <a:endParaRPr lang="en-US" sz="1000" dirty="0">
              <a:solidFill>
                <a:srgbClr val="7F7F7F"/>
              </a:solidFill>
              <a:latin typeface="Arial"/>
              <a:cs typeface="Arial"/>
            </a:endParaRPr>
          </a:p>
        </p:txBody>
      </p:sp>
      <p:sp>
        <p:nvSpPr>
          <p:cNvPr id="19" name="Freeform 18"/>
          <p:cNvSpPr/>
          <p:nvPr/>
        </p:nvSpPr>
        <p:spPr>
          <a:xfrm>
            <a:off x="3509319" y="3768332"/>
            <a:ext cx="741405" cy="86976"/>
          </a:xfrm>
          <a:custGeom>
            <a:avLst/>
            <a:gdLst>
              <a:gd name="connsiteX0" fmla="*/ 0 w 741405"/>
              <a:gd name="connsiteY0" fmla="*/ 86976 h 86976"/>
              <a:gd name="connsiteX1" fmla="*/ 333632 w 741405"/>
              <a:gd name="connsiteY1" fmla="*/ 479 h 86976"/>
              <a:gd name="connsiteX2" fmla="*/ 741405 w 741405"/>
              <a:gd name="connsiteY2" fmla="*/ 49906 h 86976"/>
            </a:gdLst>
            <a:ahLst/>
            <a:cxnLst>
              <a:cxn ang="0">
                <a:pos x="connsiteX0" y="connsiteY0"/>
              </a:cxn>
              <a:cxn ang="0">
                <a:pos x="connsiteX1" y="connsiteY1"/>
              </a:cxn>
              <a:cxn ang="0">
                <a:pos x="connsiteX2" y="connsiteY2"/>
              </a:cxn>
            </a:cxnLst>
            <a:rect l="l" t="t" r="r" b="b"/>
            <a:pathLst>
              <a:path w="741405" h="86976">
                <a:moveTo>
                  <a:pt x="0" y="86976"/>
                </a:moveTo>
                <a:cubicBezTo>
                  <a:pt x="105032" y="46816"/>
                  <a:pt x="210065" y="6657"/>
                  <a:pt x="333632" y="479"/>
                </a:cubicBezTo>
                <a:cubicBezTo>
                  <a:pt x="457199" y="-5699"/>
                  <a:pt x="741405" y="49906"/>
                  <a:pt x="741405" y="49906"/>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19"/>
          <p:cNvSpPr/>
          <p:nvPr/>
        </p:nvSpPr>
        <p:spPr>
          <a:xfrm>
            <a:off x="4423719" y="3813949"/>
            <a:ext cx="280711" cy="189640"/>
          </a:xfrm>
          <a:custGeom>
            <a:avLst/>
            <a:gdLst>
              <a:gd name="connsiteX0" fmla="*/ 0 w 280711"/>
              <a:gd name="connsiteY0" fmla="*/ 16646 h 189640"/>
              <a:gd name="connsiteX1" fmla="*/ 247135 w 280711"/>
              <a:gd name="connsiteY1" fmla="*/ 16646 h 189640"/>
              <a:gd name="connsiteX2" fmla="*/ 271849 w 280711"/>
              <a:gd name="connsiteY2" fmla="*/ 189640 h 189640"/>
            </a:gdLst>
            <a:ahLst/>
            <a:cxnLst>
              <a:cxn ang="0">
                <a:pos x="connsiteX0" y="connsiteY0"/>
              </a:cxn>
              <a:cxn ang="0">
                <a:pos x="connsiteX1" y="connsiteY1"/>
              </a:cxn>
              <a:cxn ang="0">
                <a:pos x="connsiteX2" y="connsiteY2"/>
              </a:cxn>
            </a:cxnLst>
            <a:rect l="l" t="t" r="r" b="b"/>
            <a:pathLst>
              <a:path w="280711" h="189640">
                <a:moveTo>
                  <a:pt x="0" y="16646"/>
                </a:moveTo>
                <a:cubicBezTo>
                  <a:pt x="100913" y="2230"/>
                  <a:pt x="201827" y="-12186"/>
                  <a:pt x="247135" y="16646"/>
                </a:cubicBezTo>
                <a:cubicBezTo>
                  <a:pt x="292443" y="45478"/>
                  <a:pt x="282146" y="117559"/>
                  <a:pt x="271849" y="18964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20"/>
          <p:cNvSpPr/>
          <p:nvPr/>
        </p:nvSpPr>
        <p:spPr>
          <a:xfrm>
            <a:off x="1804086" y="4192317"/>
            <a:ext cx="889687" cy="194332"/>
          </a:xfrm>
          <a:custGeom>
            <a:avLst/>
            <a:gdLst>
              <a:gd name="connsiteX0" fmla="*/ 0 w 889687"/>
              <a:gd name="connsiteY0" fmla="*/ 46051 h 194332"/>
              <a:gd name="connsiteX1" fmla="*/ 271849 w 889687"/>
              <a:gd name="connsiteY1" fmla="*/ 8980 h 194332"/>
              <a:gd name="connsiteX2" fmla="*/ 889687 w 889687"/>
              <a:gd name="connsiteY2" fmla="*/ 194332 h 194332"/>
            </a:gdLst>
            <a:ahLst/>
            <a:cxnLst>
              <a:cxn ang="0">
                <a:pos x="connsiteX0" y="connsiteY0"/>
              </a:cxn>
              <a:cxn ang="0">
                <a:pos x="connsiteX1" y="connsiteY1"/>
              </a:cxn>
              <a:cxn ang="0">
                <a:pos x="connsiteX2" y="connsiteY2"/>
              </a:cxn>
            </a:cxnLst>
            <a:rect l="l" t="t" r="r" b="b"/>
            <a:pathLst>
              <a:path w="889687" h="194332">
                <a:moveTo>
                  <a:pt x="0" y="46051"/>
                </a:moveTo>
                <a:cubicBezTo>
                  <a:pt x="61784" y="15159"/>
                  <a:pt x="123568" y="-15733"/>
                  <a:pt x="271849" y="8980"/>
                </a:cubicBezTo>
                <a:cubicBezTo>
                  <a:pt x="420130" y="33693"/>
                  <a:pt x="889687" y="194332"/>
                  <a:pt x="889687" y="194332"/>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21"/>
          <p:cNvSpPr/>
          <p:nvPr/>
        </p:nvSpPr>
        <p:spPr>
          <a:xfrm>
            <a:off x="2854411" y="4188941"/>
            <a:ext cx="1804246" cy="253681"/>
          </a:xfrm>
          <a:custGeom>
            <a:avLst/>
            <a:gdLst>
              <a:gd name="connsiteX0" fmla="*/ 0 w 1804246"/>
              <a:gd name="connsiteY0" fmla="*/ 222421 h 253681"/>
              <a:gd name="connsiteX1" fmla="*/ 1519881 w 1804246"/>
              <a:gd name="connsiteY1" fmla="*/ 234778 h 253681"/>
              <a:gd name="connsiteX2" fmla="*/ 1804086 w 1804246"/>
              <a:gd name="connsiteY2" fmla="*/ 0 h 253681"/>
            </a:gdLst>
            <a:ahLst/>
            <a:cxnLst>
              <a:cxn ang="0">
                <a:pos x="connsiteX0" y="connsiteY0"/>
              </a:cxn>
              <a:cxn ang="0">
                <a:pos x="connsiteX1" y="connsiteY1"/>
              </a:cxn>
              <a:cxn ang="0">
                <a:pos x="connsiteX2" y="connsiteY2"/>
              </a:cxn>
            </a:cxnLst>
            <a:rect l="l" t="t" r="r" b="b"/>
            <a:pathLst>
              <a:path w="1804246" h="253681">
                <a:moveTo>
                  <a:pt x="0" y="222421"/>
                </a:moveTo>
                <a:cubicBezTo>
                  <a:pt x="609600" y="247134"/>
                  <a:pt x="1219200" y="271848"/>
                  <a:pt x="1519881" y="234778"/>
                </a:cubicBezTo>
                <a:cubicBezTo>
                  <a:pt x="1820562" y="197708"/>
                  <a:pt x="1804086" y="0"/>
                  <a:pt x="1804086"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22"/>
          <p:cNvSpPr/>
          <p:nvPr/>
        </p:nvSpPr>
        <p:spPr>
          <a:xfrm>
            <a:off x="2981019" y="4201297"/>
            <a:ext cx="1853110" cy="605481"/>
          </a:xfrm>
          <a:custGeom>
            <a:avLst/>
            <a:gdLst>
              <a:gd name="connsiteX0" fmla="*/ 34030 w 1853110"/>
              <a:gd name="connsiteY0" fmla="*/ 605481 h 605481"/>
              <a:gd name="connsiteX1" fmla="*/ 219381 w 1853110"/>
              <a:gd name="connsiteY1" fmla="*/ 518984 h 605481"/>
              <a:gd name="connsiteX2" fmla="*/ 1689835 w 1853110"/>
              <a:gd name="connsiteY2" fmla="*/ 494271 h 605481"/>
              <a:gd name="connsiteX3" fmla="*/ 1751619 w 1853110"/>
              <a:gd name="connsiteY3" fmla="*/ 0 h 605481"/>
            </a:gdLst>
            <a:ahLst/>
            <a:cxnLst>
              <a:cxn ang="0">
                <a:pos x="connsiteX0" y="connsiteY0"/>
              </a:cxn>
              <a:cxn ang="0">
                <a:pos x="connsiteX1" y="connsiteY1"/>
              </a:cxn>
              <a:cxn ang="0">
                <a:pos x="connsiteX2" y="connsiteY2"/>
              </a:cxn>
              <a:cxn ang="0">
                <a:pos x="connsiteX3" y="connsiteY3"/>
              </a:cxn>
            </a:cxnLst>
            <a:rect l="l" t="t" r="r" b="b"/>
            <a:pathLst>
              <a:path w="1853110" h="605481">
                <a:moveTo>
                  <a:pt x="34030" y="605481"/>
                </a:moveTo>
                <a:cubicBezTo>
                  <a:pt x="-11279" y="571500"/>
                  <a:pt x="-56587" y="537519"/>
                  <a:pt x="219381" y="518984"/>
                </a:cubicBezTo>
                <a:cubicBezTo>
                  <a:pt x="495349" y="500449"/>
                  <a:pt x="1434462" y="580768"/>
                  <a:pt x="1689835" y="494271"/>
                </a:cubicBezTo>
                <a:cubicBezTo>
                  <a:pt x="1945208" y="407774"/>
                  <a:pt x="1848413" y="203887"/>
                  <a:pt x="1751619"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p:cNvSpPr/>
          <p:nvPr/>
        </p:nvSpPr>
        <p:spPr>
          <a:xfrm>
            <a:off x="2817341" y="5906530"/>
            <a:ext cx="1149178" cy="307297"/>
          </a:xfrm>
          <a:custGeom>
            <a:avLst/>
            <a:gdLst>
              <a:gd name="connsiteX0" fmla="*/ 0 w 1149178"/>
              <a:gd name="connsiteY0" fmla="*/ 0 h 307297"/>
              <a:gd name="connsiteX1" fmla="*/ 605481 w 1149178"/>
              <a:gd name="connsiteY1" fmla="*/ 296562 h 307297"/>
              <a:gd name="connsiteX2" fmla="*/ 1149178 w 1149178"/>
              <a:gd name="connsiteY2" fmla="*/ 247135 h 307297"/>
            </a:gdLst>
            <a:ahLst/>
            <a:cxnLst>
              <a:cxn ang="0">
                <a:pos x="connsiteX0" y="connsiteY0"/>
              </a:cxn>
              <a:cxn ang="0">
                <a:pos x="connsiteX1" y="connsiteY1"/>
              </a:cxn>
              <a:cxn ang="0">
                <a:pos x="connsiteX2" y="connsiteY2"/>
              </a:cxn>
            </a:cxnLst>
            <a:rect l="l" t="t" r="r" b="b"/>
            <a:pathLst>
              <a:path w="1149178" h="307297">
                <a:moveTo>
                  <a:pt x="0" y="0"/>
                </a:moveTo>
                <a:cubicBezTo>
                  <a:pt x="206975" y="127686"/>
                  <a:pt x="413951" y="255373"/>
                  <a:pt x="605481" y="296562"/>
                </a:cubicBezTo>
                <a:cubicBezTo>
                  <a:pt x="797011" y="337751"/>
                  <a:pt x="1149178" y="247135"/>
                  <a:pt x="1149178" y="247135"/>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TextBox 127"/>
          <p:cNvSpPr txBox="1"/>
          <p:nvPr/>
        </p:nvSpPr>
        <p:spPr>
          <a:xfrm>
            <a:off x="3715593" y="2199775"/>
            <a:ext cx="838260" cy="276999"/>
          </a:xfrm>
          <a:prstGeom prst="rect">
            <a:avLst/>
          </a:prstGeom>
          <a:noFill/>
        </p:spPr>
        <p:txBody>
          <a:bodyPr wrap="square" rtlCol="0">
            <a:spAutoFit/>
          </a:bodyPr>
          <a:lstStyle/>
          <a:p>
            <a:r>
              <a:rPr lang="en-AU" sz="1200">
                <a:solidFill>
                  <a:srgbClr val="FF0000"/>
                </a:solidFill>
              </a:rPr>
              <a:t>Contracts</a:t>
            </a:r>
            <a:endParaRPr lang="en-US" sz="1200" dirty="0">
              <a:solidFill>
                <a:srgbClr val="FF0000"/>
              </a:solidFill>
            </a:endParaRPr>
          </a:p>
        </p:txBody>
      </p:sp>
      <p:sp>
        <p:nvSpPr>
          <p:cNvPr id="132" name="Oval 131"/>
          <p:cNvSpPr/>
          <p:nvPr/>
        </p:nvSpPr>
        <p:spPr>
          <a:xfrm>
            <a:off x="4122000" y="2065069"/>
            <a:ext cx="247030" cy="188798"/>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24"/>
          <p:cNvSpPr/>
          <p:nvPr/>
        </p:nvSpPr>
        <p:spPr>
          <a:xfrm>
            <a:off x="3707027" y="2074742"/>
            <a:ext cx="444843" cy="112404"/>
          </a:xfrm>
          <a:custGeom>
            <a:avLst/>
            <a:gdLst>
              <a:gd name="connsiteX0" fmla="*/ 0 w 444843"/>
              <a:gd name="connsiteY0" fmla="*/ 112404 h 112404"/>
              <a:gd name="connsiteX1" fmla="*/ 308919 w 444843"/>
              <a:gd name="connsiteY1" fmla="*/ 1193 h 112404"/>
              <a:gd name="connsiteX2" fmla="*/ 444843 w 444843"/>
              <a:gd name="connsiteY2" fmla="*/ 50620 h 112404"/>
            </a:gdLst>
            <a:ahLst/>
            <a:cxnLst>
              <a:cxn ang="0">
                <a:pos x="connsiteX0" y="connsiteY0"/>
              </a:cxn>
              <a:cxn ang="0">
                <a:pos x="connsiteX1" y="connsiteY1"/>
              </a:cxn>
              <a:cxn ang="0">
                <a:pos x="connsiteX2" y="connsiteY2"/>
              </a:cxn>
            </a:cxnLst>
            <a:rect l="l" t="t" r="r" b="b"/>
            <a:pathLst>
              <a:path w="444843" h="112404">
                <a:moveTo>
                  <a:pt x="0" y="112404"/>
                </a:moveTo>
                <a:cubicBezTo>
                  <a:pt x="117389" y="61947"/>
                  <a:pt x="234779" y="11490"/>
                  <a:pt x="308919" y="1193"/>
                </a:cubicBezTo>
                <a:cubicBezTo>
                  <a:pt x="383059" y="-9104"/>
                  <a:pt x="444843" y="50620"/>
                  <a:pt x="444843" y="5062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25"/>
          <p:cNvSpPr/>
          <p:nvPr/>
        </p:nvSpPr>
        <p:spPr>
          <a:xfrm>
            <a:off x="4223884" y="1889669"/>
            <a:ext cx="506292" cy="185073"/>
          </a:xfrm>
          <a:custGeom>
            <a:avLst/>
            <a:gdLst>
              <a:gd name="connsiteX0" fmla="*/ 2127 w 348116"/>
              <a:gd name="connsiteY0" fmla="*/ 198623 h 198623"/>
              <a:gd name="connsiteX1" fmla="*/ 51554 w 348116"/>
              <a:gd name="connsiteY1" fmla="*/ 25628 h 198623"/>
              <a:gd name="connsiteX2" fmla="*/ 348116 w 348116"/>
              <a:gd name="connsiteY2" fmla="*/ 915 h 198623"/>
            </a:gdLst>
            <a:ahLst/>
            <a:cxnLst>
              <a:cxn ang="0">
                <a:pos x="connsiteX0" y="connsiteY0"/>
              </a:cxn>
              <a:cxn ang="0">
                <a:pos x="connsiteX1" y="connsiteY1"/>
              </a:cxn>
              <a:cxn ang="0">
                <a:pos x="connsiteX2" y="connsiteY2"/>
              </a:cxn>
            </a:cxnLst>
            <a:rect l="l" t="t" r="r" b="b"/>
            <a:pathLst>
              <a:path w="348116" h="198623">
                <a:moveTo>
                  <a:pt x="2127" y="198623"/>
                </a:moveTo>
                <a:cubicBezTo>
                  <a:pt x="-1992" y="128601"/>
                  <a:pt x="-6111" y="58579"/>
                  <a:pt x="51554" y="25628"/>
                </a:cubicBezTo>
                <a:cubicBezTo>
                  <a:pt x="109219" y="-7323"/>
                  <a:pt x="348116" y="915"/>
                  <a:pt x="348116" y="915"/>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Oval 132"/>
          <p:cNvSpPr/>
          <p:nvPr/>
        </p:nvSpPr>
        <p:spPr>
          <a:xfrm>
            <a:off x="4715574" y="5101521"/>
            <a:ext cx="247030" cy="188798"/>
          </a:xfrm>
          <a:prstGeom prst="ellipse">
            <a:avLst/>
          </a:prstGeom>
          <a:solidFill>
            <a:srgbClr val="0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TextBox 133"/>
          <p:cNvSpPr txBox="1"/>
          <p:nvPr/>
        </p:nvSpPr>
        <p:spPr>
          <a:xfrm>
            <a:off x="5005945" y="4982859"/>
            <a:ext cx="1858295" cy="400110"/>
          </a:xfrm>
          <a:prstGeom prst="rect">
            <a:avLst/>
          </a:prstGeom>
          <a:noFill/>
        </p:spPr>
        <p:txBody>
          <a:bodyPr wrap="square" rtlCol="0">
            <a:spAutoFit/>
          </a:bodyPr>
          <a:lstStyle/>
          <a:p>
            <a:r>
              <a:rPr lang="en-US" sz="1000" dirty="0">
                <a:solidFill>
                  <a:srgbClr val="7F7F7F"/>
                </a:solidFill>
                <a:latin typeface="Arial"/>
                <a:cs typeface="Arial"/>
              </a:rPr>
              <a:t>Regional governance &amp; compliance frameworks </a:t>
            </a:r>
          </a:p>
        </p:txBody>
      </p:sp>
      <p:sp>
        <p:nvSpPr>
          <p:cNvPr id="27" name="Freeform 26"/>
          <p:cNvSpPr/>
          <p:nvPr/>
        </p:nvSpPr>
        <p:spPr>
          <a:xfrm>
            <a:off x="3954162" y="5165009"/>
            <a:ext cx="790833" cy="61899"/>
          </a:xfrm>
          <a:custGeom>
            <a:avLst/>
            <a:gdLst>
              <a:gd name="connsiteX0" fmla="*/ 0 w 790833"/>
              <a:gd name="connsiteY0" fmla="*/ 49542 h 61899"/>
              <a:gd name="connsiteX1" fmla="*/ 593124 w 790833"/>
              <a:gd name="connsiteY1" fmla="*/ 115 h 61899"/>
              <a:gd name="connsiteX2" fmla="*/ 790833 w 790833"/>
              <a:gd name="connsiteY2" fmla="*/ 61899 h 61899"/>
            </a:gdLst>
            <a:ahLst/>
            <a:cxnLst>
              <a:cxn ang="0">
                <a:pos x="connsiteX0" y="connsiteY0"/>
              </a:cxn>
              <a:cxn ang="0">
                <a:pos x="connsiteX1" y="connsiteY1"/>
              </a:cxn>
              <a:cxn ang="0">
                <a:pos x="connsiteX2" y="connsiteY2"/>
              </a:cxn>
            </a:cxnLst>
            <a:rect l="l" t="t" r="r" b="b"/>
            <a:pathLst>
              <a:path w="790833" h="61899">
                <a:moveTo>
                  <a:pt x="0" y="49542"/>
                </a:moveTo>
                <a:cubicBezTo>
                  <a:pt x="230659" y="23799"/>
                  <a:pt x="461319" y="-1944"/>
                  <a:pt x="593124" y="115"/>
                </a:cubicBezTo>
                <a:cubicBezTo>
                  <a:pt x="724929" y="2174"/>
                  <a:pt x="757881" y="32036"/>
                  <a:pt x="790833" y="61899"/>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27"/>
          <p:cNvSpPr/>
          <p:nvPr/>
        </p:nvSpPr>
        <p:spPr>
          <a:xfrm>
            <a:off x="4755842" y="4165705"/>
            <a:ext cx="298202" cy="962350"/>
          </a:xfrm>
          <a:custGeom>
            <a:avLst/>
            <a:gdLst>
              <a:gd name="connsiteX0" fmla="*/ 0 w 247265"/>
              <a:gd name="connsiteY0" fmla="*/ 0 h 926757"/>
              <a:gd name="connsiteX1" fmla="*/ 247136 w 247265"/>
              <a:gd name="connsiteY1" fmla="*/ 308919 h 926757"/>
              <a:gd name="connsiteX2" fmla="*/ 37071 w 247265"/>
              <a:gd name="connsiteY2" fmla="*/ 926757 h 926757"/>
              <a:gd name="connsiteX3" fmla="*/ 37071 w 247265"/>
              <a:gd name="connsiteY3" fmla="*/ 926757 h 926757"/>
            </a:gdLst>
            <a:ahLst/>
            <a:cxnLst>
              <a:cxn ang="0">
                <a:pos x="connsiteX0" y="connsiteY0"/>
              </a:cxn>
              <a:cxn ang="0">
                <a:pos x="connsiteX1" y="connsiteY1"/>
              </a:cxn>
              <a:cxn ang="0">
                <a:pos x="connsiteX2" y="connsiteY2"/>
              </a:cxn>
              <a:cxn ang="0">
                <a:pos x="connsiteX3" y="connsiteY3"/>
              </a:cxn>
            </a:cxnLst>
            <a:rect l="l" t="t" r="r" b="b"/>
            <a:pathLst>
              <a:path w="247265" h="926757">
                <a:moveTo>
                  <a:pt x="0" y="0"/>
                </a:moveTo>
                <a:cubicBezTo>
                  <a:pt x="120478" y="77229"/>
                  <a:pt x="240957" y="154459"/>
                  <a:pt x="247136" y="308919"/>
                </a:cubicBezTo>
                <a:cubicBezTo>
                  <a:pt x="253315" y="463379"/>
                  <a:pt x="37071" y="926757"/>
                  <a:pt x="37071" y="926757"/>
                </a:cubicBezTo>
                <a:lnTo>
                  <a:pt x="37071" y="926757"/>
                </a:ln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TextBox 135"/>
          <p:cNvSpPr txBox="1"/>
          <p:nvPr/>
        </p:nvSpPr>
        <p:spPr>
          <a:xfrm>
            <a:off x="4838100" y="5677953"/>
            <a:ext cx="2428075" cy="400110"/>
          </a:xfrm>
          <a:prstGeom prst="rect">
            <a:avLst/>
          </a:prstGeom>
          <a:noFill/>
        </p:spPr>
        <p:txBody>
          <a:bodyPr wrap="square" rtlCol="0">
            <a:spAutoFit/>
          </a:bodyPr>
          <a:lstStyle/>
          <a:p>
            <a:r>
              <a:rPr lang="en-US" sz="1000" dirty="0">
                <a:solidFill>
                  <a:srgbClr val="7F7F7F"/>
                </a:solidFill>
                <a:latin typeface="Arial"/>
                <a:cs typeface="Arial"/>
              </a:rPr>
              <a:t>Regional digital immune</a:t>
            </a:r>
          </a:p>
          <a:p>
            <a:r>
              <a:rPr lang="en-US" sz="1000" dirty="0">
                <a:solidFill>
                  <a:srgbClr val="7F7F7F"/>
                </a:solidFill>
                <a:latin typeface="Arial"/>
                <a:cs typeface="Arial"/>
              </a:rPr>
              <a:t> systems for resilience </a:t>
            </a:r>
          </a:p>
        </p:txBody>
      </p:sp>
      <p:sp>
        <p:nvSpPr>
          <p:cNvPr id="138" name="Oval 137"/>
          <p:cNvSpPr/>
          <p:nvPr/>
        </p:nvSpPr>
        <p:spPr>
          <a:xfrm>
            <a:off x="4557842" y="5829972"/>
            <a:ext cx="247030" cy="188798"/>
          </a:xfrm>
          <a:prstGeom prst="ellipse">
            <a:avLst/>
          </a:prstGeom>
          <a:solidFill>
            <a:srgbClr val="0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p:cNvSpPr/>
          <p:nvPr/>
        </p:nvSpPr>
        <p:spPr>
          <a:xfrm>
            <a:off x="4566314" y="5276335"/>
            <a:ext cx="265178" cy="580768"/>
          </a:xfrm>
          <a:custGeom>
            <a:avLst/>
            <a:gdLst>
              <a:gd name="connsiteX0" fmla="*/ 265178 w 265178"/>
              <a:gd name="connsiteY0" fmla="*/ 0 h 580768"/>
              <a:gd name="connsiteX1" fmla="*/ 5686 w 265178"/>
              <a:gd name="connsiteY1" fmla="*/ 345989 h 580768"/>
              <a:gd name="connsiteX2" fmla="*/ 79827 w 265178"/>
              <a:gd name="connsiteY2" fmla="*/ 580768 h 580768"/>
            </a:gdLst>
            <a:ahLst/>
            <a:cxnLst>
              <a:cxn ang="0">
                <a:pos x="connsiteX0" y="connsiteY0"/>
              </a:cxn>
              <a:cxn ang="0">
                <a:pos x="connsiteX1" y="connsiteY1"/>
              </a:cxn>
              <a:cxn ang="0">
                <a:pos x="connsiteX2" y="connsiteY2"/>
              </a:cxn>
            </a:cxnLst>
            <a:rect l="l" t="t" r="r" b="b"/>
            <a:pathLst>
              <a:path w="265178" h="580768">
                <a:moveTo>
                  <a:pt x="265178" y="0"/>
                </a:moveTo>
                <a:cubicBezTo>
                  <a:pt x="150878" y="124597"/>
                  <a:pt x="36578" y="249194"/>
                  <a:pt x="5686" y="345989"/>
                </a:cubicBezTo>
                <a:cubicBezTo>
                  <a:pt x="-25206" y="442784"/>
                  <a:pt x="79827" y="580768"/>
                  <a:pt x="79827" y="580768"/>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30"/>
          <p:cNvSpPr/>
          <p:nvPr/>
        </p:nvSpPr>
        <p:spPr>
          <a:xfrm>
            <a:off x="4707924" y="6017741"/>
            <a:ext cx="210367" cy="630194"/>
          </a:xfrm>
          <a:custGeom>
            <a:avLst/>
            <a:gdLst>
              <a:gd name="connsiteX0" fmla="*/ 37071 w 210367"/>
              <a:gd name="connsiteY0" fmla="*/ 0 h 630194"/>
              <a:gd name="connsiteX1" fmla="*/ 210065 w 210367"/>
              <a:gd name="connsiteY1" fmla="*/ 383059 h 630194"/>
              <a:gd name="connsiteX2" fmla="*/ 0 w 210367"/>
              <a:gd name="connsiteY2" fmla="*/ 630194 h 630194"/>
            </a:gdLst>
            <a:ahLst/>
            <a:cxnLst>
              <a:cxn ang="0">
                <a:pos x="connsiteX0" y="connsiteY0"/>
              </a:cxn>
              <a:cxn ang="0">
                <a:pos x="connsiteX1" y="connsiteY1"/>
              </a:cxn>
              <a:cxn ang="0">
                <a:pos x="connsiteX2" y="connsiteY2"/>
              </a:cxn>
            </a:cxnLst>
            <a:rect l="l" t="t" r="r" b="b"/>
            <a:pathLst>
              <a:path w="210367" h="630194">
                <a:moveTo>
                  <a:pt x="37071" y="0"/>
                </a:moveTo>
                <a:cubicBezTo>
                  <a:pt x="126657" y="139013"/>
                  <a:pt x="216243" y="278027"/>
                  <a:pt x="210065" y="383059"/>
                </a:cubicBezTo>
                <a:cubicBezTo>
                  <a:pt x="203887" y="488091"/>
                  <a:pt x="101943" y="559142"/>
                  <a:pt x="0" y="630194"/>
                </a:cubicBezTo>
              </a:path>
            </a:pathLst>
          </a:custGeom>
          <a:no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32"/>
          <p:cNvSpPr/>
          <p:nvPr/>
        </p:nvSpPr>
        <p:spPr>
          <a:xfrm>
            <a:off x="4077730" y="6153665"/>
            <a:ext cx="531340" cy="481913"/>
          </a:xfrm>
          <a:custGeom>
            <a:avLst/>
            <a:gdLst>
              <a:gd name="connsiteX0" fmla="*/ 0 w 531340"/>
              <a:gd name="connsiteY0" fmla="*/ 0 h 481913"/>
              <a:gd name="connsiteX1" fmla="*/ 420129 w 531340"/>
              <a:gd name="connsiteY1" fmla="*/ 135924 h 481913"/>
              <a:gd name="connsiteX2" fmla="*/ 531340 w 531340"/>
              <a:gd name="connsiteY2" fmla="*/ 481913 h 481913"/>
            </a:gdLst>
            <a:ahLst/>
            <a:cxnLst>
              <a:cxn ang="0">
                <a:pos x="connsiteX0" y="connsiteY0"/>
              </a:cxn>
              <a:cxn ang="0">
                <a:pos x="connsiteX1" y="connsiteY1"/>
              </a:cxn>
              <a:cxn ang="0">
                <a:pos x="connsiteX2" y="connsiteY2"/>
              </a:cxn>
            </a:cxnLst>
            <a:rect l="l" t="t" r="r" b="b"/>
            <a:pathLst>
              <a:path w="531340" h="481913">
                <a:moveTo>
                  <a:pt x="0" y="0"/>
                </a:moveTo>
                <a:cubicBezTo>
                  <a:pt x="165786" y="27802"/>
                  <a:pt x="331572" y="55605"/>
                  <a:pt x="420129" y="135924"/>
                </a:cubicBezTo>
                <a:cubicBezTo>
                  <a:pt x="508686" y="216243"/>
                  <a:pt x="520013" y="349078"/>
                  <a:pt x="531340" y="481913"/>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33"/>
          <p:cNvSpPr/>
          <p:nvPr/>
        </p:nvSpPr>
        <p:spPr>
          <a:xfrm>
            <a:off x="4720281" y="3459892"/>
            <a:ext cx="176095" cy="543697"/>
          </a:xfrm>
          <a:custGeom>
            <a:avLst/>
            <a:gdLst>
              <a:gd name="connsiteX0" fmla="*/ 160638 w 176095"/>
              <a:gd name="connsiteY0" fmla="*/ 0 h 543697"/>
              <a:gd name="connsiteX1" fmla="*/ 160638 w 176095"/>
              <a:gd name="connsiteY1" fmla="*/ 333632 h 543697"/>
              <a:gd name="connsiteX2" fmla="*/ 0 w 176095"/>
              <a:gd name="connsiteY2" fmla="*/ 543697 h 543697"/>
            </a:gdLst>
            <a:ahLst/>
            <a:cxnLst>
              <a:cxn ang="0">
                <a:pos x="connsiteX0" y="connsiteY0"/>
              </a:cxn>
              <a:cxn ang="0">
                <a:pos x="connsiteX1" y="connsiteY1"/>
              </a:cxn>
              <a:cxn ang="0">
                <a:pos x="connsiteX2" y="connsiteY2"/>
              </a:cxn>
            </a:cxnLst>
            <a:rect l="l" t="t" r="r" b="b"/>
            <a:pathLst>
              <a:path w="176095" h="543697">
                <a:moveTo>
                  <a:pt x="160638" y="0"/>
                </a:moveTo>
                <a:cubicBezTo>
                  <a:pt x="174024" y="121508"/>
                  <a:pt x="187411" y="243016"/>
                  <a:pt x="160638" y="333632"/>
                </a:cubicBezTo>
                <a:cubicBezTo>
                  <a:pt x="133865" y="424248"/>
                  <a:pt x="0" y="543697"/>
                  <a:pt x="0" y="543697"/>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Freeform 34"/>
          <p:cNvSpPr/>
          <p:nvPr/>
        </p:nvSpPr>
        <p:spPr>
          <a:xfrm>
            <a:off x="4747454" y="1331768"/>
            <a:ext cx="3138969" cy="2090051"/>
          </a:xfrm>
          <a:custGeom>
            <a:avLst/>
            <a:gdLst>
              <a:gd name="connsiteX0" fmla="*/ 9897 w 2692827"/>
              <a:gd name="connsiteY0" fmla="*/ 435248 h 1918059"/>
              <a:gd name="connsiteX1" fmla="*/ 257032 w 2692827"/>
              <a:gd name="connsiteY1" fmla="*/ 324037 h 1918059"/>
              <a:gd name="connsiteX2" fmla="*/ 1727487 w 2692827"/>
              <a:gd name="connsiteY2" fmla="*/ 15118 h 1918059"/>
              <a:gd name="connsiteX3" fmla="*/ 2654243 w 2692827"/>
              <a:gd name="connsiteY3" fmla="*/ 249897 h 1918059"/>
              <a:gd name="connsiteX4" fmla="*/ 2530676 w 2692827"/>
              <a:gd name="connsiteY4" fmla="*/ 1918059 h 19180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92827" h="1918059">
                <a:moveTo>
                  <a:pt x="9897" y="435248"/>
                </a:moveTo>
                <a:cubicBezTo>
                  <a:pt x="-9668" y="414653"/>
                  <a:pt x="-29233" y="394059"/>
                  <a:pt x="257032" y="324037"/>
                </a:cubicBezTo>
                <a:cubicBezTo>
                  <a:pt x="543297" y="254015"/>
                  <a:pt x="1327952" y="27475"/>
                  <a:pt x="1727487" y="15118"/>
                </a:cubicBezTo>
                <a:cubicBezTo>
                  <a:pt x="2127022" y="2761"/>
                  <a:pt x="2520378" y="-67260"/>
                  <a:pt x="2654243" y="249897"/>
                </a:cubicBezTo>
                <a:cubicBezTo>
                  <a:pt x="2788108" y="567054"/>
                  <a:pt x="2530676" y="1918059"/>
                  <a:pt x="2530676" y="1918059"/>
                </a:cubicBezTo>
              </a:path>
            </a:pathLst>
          </a:custGeom>
          <a:noFill/>
          <a:ln>
            <a:solidFill>
              <a:schemeClr val="tx1"/>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35"/>
          <p:cNvSpPr/>
          <p:nvPr/>
        </p:nvSpPr>
        <p:spPr>
          <a:xfrm>
            <a:off x="4673918" y="3779762"/>
            <a:ext cx="3490802" cy="2929958"/>
          </a:xfrm>
          <a:custGeom>
            <a:avLst/>
            <a:gdLst>
              <a:gd name="connsiteX0" fmla="*/ 71077 w 3018430"/>
              <a:gd name="connsiteY0" fmla="*/ 2755557 h 2755557"/>
              <a:gd name="connsiteX1" fmla="*/ 355282 w 3018430"/>
              <a:gd name="connsiteY1" fmla="*/ 2496065 h 2755557"/>
              <a:gd name="connsiteX2" fmla="*/ 2838990 w 3018430"/>
              <a:gd name="connsiteY2" fmla="*/ 1631092 h 2755557"/>
              <a:gd name="connsiteX3" fmla="*/ 2628925 w 3018430"/>
              <a:gd name="connsiteY3" fmla="*/ 0 h 2755557"/>
            </a:gdLst>
            <a:ahLst/>
            <a:cxnLst>
              <a:cxn ang="0">
                <a:pos x="connsiteX0" y="connsiteY0"/>
              </a:cxn>
              <a:cxn ang="0">
                <a:pos x="connsiteX1" y="connsiteY1"/>
              </a:cxn>
              <a:cxn ang="0">
                <a:pos x="connsiteX2" y="connsiteY2"/>
              </a:cxn>
              <a:cxn ang="0">
                <a:pos x="connsiteX3" y="connsiteY3"/>
              </a:cxn>
            </a:cxnLst>
            <a:rect l="l" t="t" r="r" b="b"/>
            <a:pathLst>
              <a:path w="3018430" h="2755557">
                <a:moveTo>
                  <a:pt x="71077" y="2755557"/>
                </a:moveTo>
                <a:cubicBezTo>
                  <a:pt x="-17480" y="2719516"/>
                  <a:pt x="-106037" y="2683476"/>
                  <a:pt x="355282" y="2496065"/>
                </a:cubicBezTo>
                <a:cubicBezTo>
                  <a:pt x="816601" y="2308654"/>
                  <a:pt x="2460050" y="2047103"/>
                  <a:pt x="2838990" y="1631092"/>
                </a:cubicBezTo>
                <a:cubicBezTo>
                  <a:pt x="3217930" y="1215081"/>
                  <a:pt x="2923427" y="607540"/>
                  <a:pt x="2628925" y="0"/>
                </a:cubicBezTo>
              </a:path>
            </a:pathLst>
          </a:custGeom>
          <a:noFill/>
          <a:ln>
            <a:solidFill>
              <a:schemeClr val="tx1"/>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0" name="Straight Connector 139"/>
          <p:cNvCxnSpPr/>
          <p:nvPr/>
        </p:nvCxnSpPr>
        <p:spPr>
          <a:xfrm flipH="1">
            <a:off x="4456787" y="1532076"/>
            <a:ext cx="9529" cy="5419233"/>
          </a:xfrm>
          <a:prstGeom prst="line">
            <a:avLst/>
          </a:prstGeom>
          <a:ln w="28575" cmpd="sng">
            <a:solidFill>
              <a:srgbClr val="FF0000"/>
            </a:solidFill>
            <a:prstDash val="dot"/>
          </a:ln>
        </p:spPr>
        <p:style>
          <a:lnRef idx="1">
            <a:schemeClr val="accent1"/>
          </a:lnRef>
          <a:fillRef idx="0">
            <a:schemeClr val="accent1"/>
          </a:fillRef>
          <a:effectRef idx="0">
            <a:schemeClr val="accent1"/>
          </a:effectRef>
          <a:fontRef idx="minor">
            <a:schemeClr val="tx1"/>
          </a:fontRef>
        </p:style>
      </p:cxnSp>
      <p:sp>
        <p:nvSpPr>
          <p:cNvPr id="135" name="TextBox 134"/>
          <p:cNvSpPr txBox="1"/>
          <p:nvPr/>
        </p:nvSpPr>
        <p:spPr>
          <a:xfrm>
            <a:off x="61516" y="60379"/>
            <a:ext cx="5010274" cy="2062103"/>
          </a:xfrm>
          <a:prstGeom prst="rect">
            <a:avLst/>
          </a:prstGeom>
          <a:noFill/>
        </p:spPr>
        <p:txBody>
          <a:bodyPr wrap="square" rtlCol="0">
            <a:spAutoFit/>
          </a:bodyPr>
          <a:lstStyle/>
          <a:p>
            <a:r>
              <a:rPr lang="en-US" sz="4000" dirty="0">
                <a:latin typeface="+mj-lt"/>
                <a:ea typeface="+mj-ea"/>
                <a:cs typeface="+mj-cs"/>
              </a:rPr>
              <a:t>Crime in a digital world</a:t>
            </a:r>
          </a:p>
          <a:p>
            <a:r>
              <a:rPr lang="en-US" sz="2400" dirty="0">
                <a:solidFill>
                  <a:srgbClr val="B09B71"/>
                </a:solidFill>
                <a:latin typeface="+mj-lt"/>
                <a:ea typeface="+mj-ea"/>
                <a:cs typeface="+mj-cs"/>
                <a:sym typeface="Helvetica Light"/>
              </a:rPr>
              <a:t>Key digital disruption that will impact all sectors</a:t>
            </a:r>
          </a:p>
          <a:p>
            <a:pPr algn="ctr"/>
            <a:endParaRPr lang="en-US" sz="4000" dirty="0">
              <a:latin typeface="+mj-lt"/>
              <a:ea typeface="+mj-ea"/>
              <a:cs typeface="+mj-cs"/>
            </a:endParaRPr>
          </a:p>
        </p:txBody>
      </p:sp>
      <p:sp>
        <p:nvSpPr>
          <p:cNvPr id="137" name="TextBox 136">
            <a:extLst>
              <a:ext uri="{FF2B5EF4-FFF2-40B4-BE49-F238E27FC236}">
                <a16:creationId xmlns:a16="http://schemas.microsoft.com/office/drawing/2014/main" id="{4D38DBBE-6B04-F14C-85AD-579B2E02A8F0}"/>
              </a:ext>
            </a:extLst>
          </p:cNvPr>
          <p:cNvSpPr txBox="1"/>
          <p:nvPr/>
        </p:nvSpPr>
        <p:spPr>
          <a:xfrm>
            <a:off x="4962604" y="77794"/>
            <a:ext cx="7045665" cy="1200329"/>
          </a:xfrm>
          <a:prstGeom prst="rect">
            <a:avLst/>
          </a:prstGeom>
          <a:solidFill>
            <a:schemeClr val="bg1"/>
          </a:solidFill>
          <a:ln>
            <a:solidFill>
              <a:srgbClr val="0070C0"/>
            </a:solidFill>
          </a:ln>
        </p:spPr>
        <p:txBody>
          <a:bodyPr wrap="square" rtlCol="0">
            <a:spAutoFit/>
          </a:bodyPr>
          <a:lstStyle/>
          <a:p>
            <a:r>
              <a:rPr lang="en-US" b="1" dirty="0">
                <a:solidFill>
                  <a:schemeClr val="accent1"/>
                </a:solidFill>
              </a:rPr>
              <a:t>In this task you introduce the unexpected!!  </a:t>
            </a:r>
            <a:r>
              <a:rPr lang="en-US" dirty="0">
                <a:solidFill>
                  <a:schemeClr val="accent1"/>
                </a:solidFill>
              </a:rPr>
              <a:t>By you looking outside their field of vision (comprehension) to identify tipping points from spheres of influence that they would not normally see or believe will have any correlation to the events within their interconnected world   </a:t>
            </a:r>
            <a:endParaRPr lang="en-US" sz="1200" dirty="0">
              <a:solidFill>
                <a:schemeClr val="accent1"/>
              </a:solidFill>
            </a:endParaRPr>
          </a:p>
        </p:txBody>
      </p:sp>
    </p:spTree>
    <p:extLst>
      <p:ext uri="{BB962C8B-B14F-4D97-AF65-F5344CB8AC3E}">
        <p14:creationId xmlns:p14="http://schemas.microsoft.com/office/powerpoint/2010/main" val="21159627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2" name="Straight Connector 31"/>
          <p:cNvCxnSpPr/>
          <p:nvPr/>
        </p:nvCxnSpPr>
        <p:spPr>
          <a:xfrm flipH="1">
            <a:off x="-10912" y="600468"/>
            <a:ext cx="8319542" cy="2364874"/>
          </a:xfrm>
          <a:prstGeom prst="line">
            <a:avLst/>
          </a:prstGeom>
          <a:ln w="28575">
            <a:solidFill>
              <a:srgbClr val="B09B7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61497" y="1372327"/>
            <a:ext cx="1626629" cy="1015663"/>
          </a:xfrm>
          <a:prstGeom prst="rect">
            <a:avLst/>
          </a:prstGeom>
          <a:noFill/>
        </p:spPr>
        <p:txBody>
          <a:bodyPr wrap="square" rtlCol="0">
            <a:spAutoFit/>
          </a:bodyPr>
          <a:lstStyle/>
          <a:p>
            <a:r>
              <a:rPr lang="en-US" b="1" dirty="0"/>
              <a:t>Today</a:t>
            </a:r>
          </a:p>
          <a:p>
            <a:r>
              <a:rPr lang="en-US" sz="1400" dirty="0"/>
              <a:t>Understood and/or embraced by the enterprise</a:t>
            </a:r>
          </a:p>
        </p:txBody>
      </p:sp>
      <p:cxnSp>
        <p:nvCxnSpPr>
          <p:cNvPr id="116" name="Straight Connector 115"/>
          <p:cNvCxnSpPr/>
          <p:nvPr/>
        </p:nvCxnSpPr>
        <p:spPr>
          <a:xfrm flipH="1">
            <a:off x="1313276" y="2560662"/>
            <a:ext cx="41858" cy="4297338"/>
          </a:xfrm>
          <a:prstGeom prst="line">
            <a:avLst/>
          </a:prstGeom>
          <a:ln>
            <a:solidFill>
              <a:srgbClr val="B09B71"/>
            </a:solidFill>
            <a:prstDash val="dash"/>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183730" y="42439"/>
            <a:ext cx="3718313" cy="2062103"/>
          </a:xfrm>
          <a:prstGeom prst="rect">
            <a:avLst/>
          </a:prstGeom>
          <a:noFill/>
        </p:spPr>
        <p:txBody>
          <a:bodyPr wrap="square" rtlCol="0">
            <a:spAutoFit/>
          </a:bodyPr>
          <a:lstStyle/>
          <a:p>
            <a:r>
              <a:rPr lang="en-US" sz="4000" dirty="0">
                <a:latin typeface="+mj-lt"/>
                <a:ea typeface="+mj-ea"/>
                <a:cs typeface="+mj-cs"/>
              </a:rPr>
              <a:t>Smart City     </a:t>
            </a:r>
          </a:p>
          <a:p>
            <a:r>
              <a:rPr lang="en-US" sz="2400" dirty="0">
                <a:solidFill>
                  <a:srgbClr val="B09B71"/>
                </a:solidFill>
                <a:latin typeface="+mj-lt"/>
                <a:ea typeface="+mj-ea"/>
                <a:cs typeface="+mj-cs"/>
                <a:sym typeface="Helvetica Light"/>
              </a:rPr>
              <a:t>Key digital disruption that will impact all sectors</a:t>
            </a:r>
          </a:p>
          <a:p>
            <a:pPr algn="ctr"/>
            <a:endParaRPr lang="en-US" sz="4000" dirty="0">
              <a:latin typeface="+mj-lt"/>
              <a:ea typeface="+mj-ea"/>
              <a:cs typeface="+mj-cs"/>
            </a:endParaRPr>
          </a:p>
        </p:txBody>
      </p:sp>
      <p:sp>
        <p:nvSpPr>
          <p:cNvPr id="30" name="Oval 29"/>
          <p:cNvSpPr/>
          <p:nvPr/>
        </p:nvSpPr>
        <p:spPr>
          <a:xfrm>
            <a:off x="960389" y="3520244"/>
            <a:ext cx="247030" cy="188798"/>
          </a:xfrm>
          <a:prstGeom prst="ellipse">
            <a:avLst/>
          </a:prstGeom>
          <a:solidFill>
            <a:srgbClr val="B09B7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TextBox 76"/>
          <p:cNvSpPr txBox="1"/>
          <p:nvPr/>
        </p:nvSpPr>
        <p:spPr>
          <a:xfrm>
            <a:off x="12043" y="3458056"/>
            <a:ext cx="1077534" cy="461665"/>
          </a:xfrm>
          <a:prstGeom prst="rect">
            <a:avLst/>
          </a:prstGeom>
          <a:noFill/>
        </p:spPr>
        <p:txBody>
          <a:bodyPr wrap="square" rtlCol="0">
            <a:spAutoFit/>
          </a:bodyPr>
          <a:lstStyle/>
          <a:p>
            <a:r>
              <a:rPr lang="en-US" sz="1200" b="1" dirty="0">
                <a:solidFill>
                  <a:srgbClr val="B09B71"/>
                </a:solidFill>
              </a:rPr>
              <a:t>Enterprise Core systems</a:t>
            </a:r>
          </a:p>
        </p:txBody>
      </p:sp>
      <p:sp>
        <p:nvSpPr>
          <p:cNvPr id="129" name="TextBox 128"/>
          <p:cNvSpPr txBox="1"/>
          <p:nvPr/>
        </p:nvSpPr>
        <p:spPr>
          <a:xfrm>
            <a:off x="4635" y="4020324"/>
            <a:ext cx="1479476" cy="461665"/>
          </a:xfrm>
          <a:prstGeom prst="rect">
            <a:avLst/>
          </a:prstGeom>
          <a:noFill/>
        </p:spPr>
        <p:txBody>
          <a:bodyPr wrap="square" rtlCol="0">
            <a:spAutoFit/>
          </a:bodyPr>
          <a:lstStyle/>
          <a:p>
            <a:r>
              <a:rPr lang="en-US" sz="1200" b="1" dirty="0">
                <a:solidFill>
                  <a:srgbClr val="B09B71"/>
                </a:solidFill>
              </a:rPr>
              <a:t>Fledgling </a:t>
            </a:r>
          </a:p>
          <a:p>
            <a:r>
              <a:rPr lang="en-US" sz="1200" b="1" dirty="0">
                <a:solidFill>
                  <a:srgbClr val="B09B71"/>
                </a:solidFill>
              </a:rPr>
              <a:t>sharing Economy  </a:t>
            </a:r>
          </a:p>
        </p:txBody>
      </p:sp>
      <p:sp>
        <p:nvSpPr>
          <p:cNvPr id="130" name="TextBox 129"/>
          <p:cNvSpPr txBox="1"/>
          <p:nvPr/>
        </p:nvSpPr>
        <p:spPr>
          <a:xfrm>
            <a:off x="13662" y="6019375"/>
            <a:ext cx="1352170" cy="830997"/>
          </a:xfrm>
          <a:prstGeom prst="rect">
            <a:avLst/>
          </a:prstGeom>
          <a:noFill/>
        </p:spPr>
        <p:txBody>
          <a:bodyPr wrap="square" rtlCol="0">
            <a:spAutoFit/>
          </a:bodyPr>
          <a:lstStyle/>
          <a:p>
            <a:r>
              <a:rPr lang="en-US" sz="1200" b="1" dirty="0">
                <a:solidFill>
                  <a:srgbClr val="B09B71"/>
                </a:solidFill>
              </a:rPr>
              <a:t>Exponential growth of capacity or cost reduction</a:t>
            </a:r>
          </a:p>
        </p:txBody>
      </p:sp>
      <p:sp>
        <p:nvSpPr>
          <p:cNvPr id="131" name="TextBox 130"/>
          <p:cNvSpPr txBox="1"/>
          <p:nvPr/>
        </p:nvSpPr>
        <p:spPr>
          <a:xfrm>
            <a:off x="-340" y="4622638"/>
            <a:ext cx="1043359" cy="276999"/>
          </a:xfrm>
          <a:prstGeom prst="rect">
            <a:avLst/>
          </a:prstGeom>
          <a:noFill/>
        </p:spPr>
        <p:txBody>
          <a:bodyPr wrap="square" rtlCol="0">
            <a:spAutoFit/>
          </a:bodyPr>
          <a:lstStyle/>
          <a:p>
            <a:r>
              <a:rPr lang="en-US" sz="1200" b="1" dirty="0">
                <a:solidFill>
                  <a:srgbClr val="B09B71"/>
                </a:solidFill>
              </a:rPr>
              <a:t>Standards</a:t>
            </a:r>
          </a:p>
        </p:txBody>
      </p:sp>
      <p:sp>
        <p:nvSpPr>
          <p:cNvPr id="62" name="TextBox 61"/>
          <p:cNvSpPr txBox="1"/>
          <p:nvPr/>
        </p:nvSpPr>
        <p:spPr>
          <a:xfrm>
            <a:off x="9039" y="2896413"/>
            <a:ext cx="1316906" cy="461665"/>
          </a:xfrm>
          <a:prstGeom prst="rect">
            <a:avLst/>
          </a:prstGeom>
          <a:noFill/>
        </p:spPr>
        <p:txBody>
          <a:bodyPr wrap="square" rtlCol="0">
            <a:spAutoFit/>
          </a:bodyPr>
          <a:lstStyle/>
          <a:p>
            <a:r>
              <a:rPr lang="en-US" sz="1200" b="1" dirty="0">
                <a:solidFill>
                  <a:srgbClr val="B09B71"/>
                </a:solidFill>
              </a:rPr>
              <a:t>Business process automation</a:t>
            </a:r>
            <a:endParaRPr lang="en-US" sz="1200" dirty="0">
              <a:solidFill>
                <a:srgbClr val="B09B71"/>
              </a:solidFill>
            </a:endParaRPr>
          </a:p>
        </p:txBody>
      </p:sp>
      <p:sp>
        <p:nvSpPr>
          <p:cNvPr id="63" name="Oval 62"/>
          <p:cNvSpPr/>
          <p:nvPr/>
        </p:nvSpPr>
        <p:spPr>
          <a:xfrm>
            <a:off x="961625" y="3145878"/>
            <a:ext cx="247030" cy="188798"/>
          </a:xfrm>
          <a:prstGeom prst="ellipse">
            <a:avLst/>
          </a:prstGeom>
          <a:solidFill>
            <a:srgbClr val="B09B7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Oval 103"/>
          <p:cNvSpPr/>
          <p:nvPr/>
        </p:nvSpPr>
        <p:spPr>
          <a:xfrm>
            <a:off x="1397176" y="2960927"/>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Oval 120"/>
          <p:cNvSpPr/>
          <p:nvPr/>
        </p:nvSpPr>
        <p:spPr>
          <a:xfrm>
            <a:off x="4725929" y="1584193"/>
            <a:ext cx="1423688" cy="678293"/>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Oval 153"/>
          <p:cNvSpPr/>
          <p:nvPr/>
        </p:nvSpPr>
        <p:spPr>
          <a:xfrm>
            <a:off x="5617752" y="4436090"/>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Oval 154"/>
          <p:cNvSpPr/>
          <p:nvPr/>
        </p:nvSpPr>
        <p:spPr>
          <a:xfrm>
            <a:off x="3110793" y="2280796"/>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TextBox 158"/>
          <p:cNvSpPr txBox="1"/>
          <p:nvPr/>
        </p:nvSpPr>
        <p:spPr>
          <a:xfrm>
            <a:off x="3409587" y="2063983"/>
            <a:ext cx="1194555" cy="276999"/>
          </a:xfrm>
          <a:prstGeom prst="rect">
            <a:avLst/>
          </a:prstGeom>
          <a:noFill/>
        </p:spPr>
        <p:txBody>
          <a:bodyPr wrap="square" rtlCol="0">
            <a:spAutoFit/>
          </a:bodyPr>
          <a:lstStyle/>
          <a:p>
            <a:r>
              <a:rPr lang="en-US" sz="1200" dirty="0">
                <a:solidFill>
                  <a:srgbClr val="FF0000"/>
                </a:solidFill>
              </a:rPr>
              <a:t>Intelligent Bots</a:t>
            </a:r>
          </a:p>
        </p:txBody>
      </p:sp>
      <p:sp>
        <p:nvSpPr>
          <p:cNvPr id="176" name="TextBox 175"/>
          <p:cNvSpPr txBox="1"/>
          <p:nvPr/>
        </p:nvSpPr>
        <p:spPr>
          <a:xfrm>
            <a:off x="4899657" y="1763369"/>
            <a:ext cx="1293103" cy="307777"/>
          </a:xfrm>
          <a:prstGeom prst="rect">
            <a:avLst/>
          </a:prstGeom>
          <a:noFill/>
        </p:spPr>
        <p:txBody>
          <a:bodyPr wrap="square" rtlCol="0">
            <a:spAutoFit/>
          </a:bodyPr>
          <a:lstStyle/>
          <a:p>
            <a:r>
              <a:rPr lang="en-US" sz="1400" b="1" dirty="0">
                <a:solidFill>
                  <a:schemeClr val="bg1"/>
                </a:solidFill>
              </a:rPr>
              <a:t>Automation</a:t>
            </a:r>
          </a:p>
        </p:txBody>
      </p:sp>
      <p:sp>
        <p:nvSpPr>
          <p:cNvPr id="114" name="Oval 113"/>
          <p:cNvSpPr/>
          <p:nvPr/>
        </p:nvSpPr>
        <p:spPr>
          <a:xfrm>
            <a:off x="3675892" y="2998668"/>
            <a:ext cx="1423688" cy="678293"/>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TextBox 114"/>
          <p:cNvSpPr txBox="1"/>
          <p:nvPr/>
        </p:nvSpPr>
        <p:spPr>
          <a:xfrm>
            <a:off x="3830027" y="3178604"/>
            <a:ext cx="1293103" cy="307777"/>
          </a:xfrm>
          <a:prstGeom prst="rect">
            <a:avLst/>
          </a:prstGeom>
          <a:noFill/>
        </p:spPr>
        <p:txBody>
          <a:bodyPr wrap="square" rtlCol="0">
            <a:spAutoFit/>
          </a:bodyPr>
          <a:lstStyle/>
          <a:p>
            <a:r>
              <a:rPr lang="en-US" sz="1400" b="1" dirty="0">
                <a:solidFill>
                  <a:schemeClr val="bg1"/>
                </a:solidFill>
              </a:rPr>
              <a:t>Connectivity</a:t>
            </a:r>
          </a:p>
        </p:txBody>
      </p:sp>
      <p:sp>
        <p:nvSpPr>
          <p:cNvPr id="126" name="Oval 125"/>
          <p:cNvSpPr/>
          <p:nvPr/>
        </p:nvSpPr>
        <p:spPr>
          <a:xfrm>
            <a:off x="5611813" y="6119698"/>
            <a:ext cx="1423688" cy="678293"/>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TextBox 127"/>
          <p:cNvSpPr txBox="1"/>
          <p:nvPr/>
        </p:nvSpPr>
        <p:spPr>
          <a:xfrm>
            <a:off x="5883137" y="6197234"/>
            <a:ext cx="1293103" cy="523220"/>
          </a:xfrm>
          <a:prstGeom prst="rect">
            <a:avLst/>
          </a:prstGeom>
          <a:noFill/>
        </p:spPr>
        <p:txBody>
          <a:bodyPr wrap="square" rtlCol="0">
            <a:spAutoFit/>
          </a:bodyPr>
          <a:lstStyle/>
          <a:p>
            <a:r>
              <a:rPr lang="en-US" sz="1400" b="1" dirty="0">
                <a:solidFill>
                  <a:schemeClr val="bg1"/>
                </a:solidFill>
              </a:rPr>
              <a:t>S-Curve Adoption</a:t>
            </a:r>
          </a:p>
        </p:txBody>
      </p:sp>
      <p:sp>
        <p:nvSpPr>
          <p:cNvPr id="142" name="Oval 141"/>
          <p:cNvSpPr/>
          <p:nvPr/>
        </p:nvSpPr>
        <p:spPr>
          <a:xfrm>
            <a:off x="5864782" y="2797775"/>
            <a:ext cx="1423688" cy="678293"/>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TextBox 164"/>
          <p:cNvSpPr txBox="1"/>
          <p:nvPr/>
        </p:nvSpPr>
        <p:spPr>
          <a:xfrm>
            <a:off x="6018917" y="2977711"/>
            <a:ext cx="1293103" cy="307777"/>
          </a:xfrm>
          <a:prstGeom prst="rect">
            <a:avLst/>
          </a:prstGeom>
          <a:noFill/>
        </p:spPr>
        <p:txBody>
          <a:bodyPr wrap="square" rtlCol="0">
            <a:spAutoFit/>
          </a:bodyPr>
          <a:lstStyle/>
          <a:p>
            <a:r>
              <a:rPr lang="en-US" sz="1400" b="1" dirty="0">
                <a:solidFill>
                  <a:schemeClr val="bg1"/>
                </a:solidFill>
              </a:rPr>
              <a:t>Convergence</a:t>
            </a:r>
          </a:p>
        </p:txBody>
      </p:sp>
      <p:sp>
        <p:nvSpPr>
          <p:cNvPr id="170" name="Oval 169"/>
          <p:cNvSpPr/>
          <p:nvPr/>
        </p:nvSpPr>
        <p:spPr>
          <a:xfrm>
            <a:off x="9836939" y="1715238"/>
            <a:ext cx="1423688" cy="678293"/>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1" name="TextBox 170"/>
          <p:cNvSpPr txBox="1"/>
          <p:nvPr/>
        </p:nvSpPr>
        <p:spPr>
          <a:xfrm>
            <a:off x="9899470" y="1795197"/>
            <a:ext cx="1293103" cy="523220"/>
          </a:xfrm>
          <a:prstGeom prst="rect">
            <a:avLst/>
          </a:prstGeom>
          <a:noFill/>
        </p:spPr>
        <p:txBody>
          <a:bodyPr wrap="square" rtlCol="0">
            <a:spAutoFit/>
          </a:bodyPr>
          <a:lstStyle/>
          <a:p>
            <a:pPr algn="ctr"/>
            <a:r>
              <a:rPr lang="en-US" sz="1400" b="1" dirty="0">
                <a:solidFill>
                  <a:schemeClr val="bg1"/>
                </a:solidFill>
              </a:rPr>
              <a:t>Digital</a:t>
            </a:r>
          </a:p>
          <a:p>
            <a:pPr algn="ctr"/>
            <a:r>
              <a:rPr lang="en-US" sz="1400" b="1" dirty="0">
                <a:solidFill>
                  <a:schemeClr val="bg1"/>
                </a:solidFill>
              </a:rPr>
              <a:t>Economies</a:t>
            </a:r>
          </a:p>
        </p:txBody>
      </p:sp>
      <p:sp>
        <p:nvSpPr>
          <p:cNvPr id="172" name="Oval 171"/>
          <p:cNvSpPr/>
          <p:nvPr/>
        </p:nvSpPr>
        <p:spPr>
          <a:xfrm>
            <a:off x="7008681" y="4496150"/>
            <a:ext cx="1423688" cy="678293"/>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TextBox 172"/>
          <p:cNvSpPr txBox="1"/>
          <p:nvPr/>
        </p:nvSpPr>
        <p:spPr>
          <a:xfrm>
            <a:off x="7281293" y="4700658"/>
            <a:ext cx="1293103" cy="307777"/>
          </a:xfrm>
          <a:prstGeom prst="rect">
            <a:avLst/>
          </a:prstGeom>
          <a:noFill/>
        </p:spPr>
        <p:txBody>
          <a:bodyPr wrap="square" rtlCol="0">
            <a:spAutoFit/>
          </a:bodyPr>
          <a:lstStyle/>
          <a:p>
            <a:r>
              <a:rPr lang="en-US" sz="1400" b="1" dirty="0">
                <a:solidFill>
                  <a:schemeClr val="bg1"/>
                </a:solidFill>
              </a:rPr>
              <a:t>Crowds</a:t>
            </a:r>
          </a:p>
        </p:txBody>
      </p:sp>
      <p:sp>
        <p:nvSpPr>
          <p:cNvPr id="174" name="Oval 173"/>
          <p:cNvSpPr/>
          <p:nvPr/>
        </p:nvSpPr>
        <p:spPr>
          <a:xfrm>
            <a:off x="9624724" y="3045166"/>
            <a:ext cx="1423688" cy="678293"/>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5" name="TextBox 174"/>
          <p:cNvSpPr txBox="1"/>
          <p:nvPr/>
        </p:nvSpPr>
        <p:spPr>
          <a:xfrm>
            <a:off x="9673278" y="3229031"/>
            <a:ext cx="1682946" cy="307777"/>
          </a:xfrm>
          <a:prstGeom prst="rect">
            <a:avLst/>
          </a:prstGeom>
          <a:noFill/>
        </p:spPr>
        <p:txBody>
          <a:bodyPr wrap="square" rtlCol="0">
            <a:spAutoFit/>
          </a:bodyPr>
          <a:lstStyle/>
          <a:p>
            <a:r>
              <a:rPr lang="en-US" sz="1400" b="1" dirty="0">
                <a:solidFill>
                  <a:schemeClr val="bg1"/>
                </a:solidFill>
              </a:rPr>
              <a:t>commoditization</a:t>
            </a:r>
          </a:p>
        </p:txBody>
      </p:sp>
      <p:sp>
        <p:nvSpPr>
          <p:cNvPr id="177" name="Oval 176"/>
          <p:cNvSpPr/>
          <p:nvPr/>
        </p:nvSpPr>
        <p:spPr>
          <a:xfrm>
            <a:off x="8385359" y="5826500"/>
            <a:ext cx="1423688" cy="678293"/>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8" name="TextBox 177"/>
          <p:cNvSpPr txBox="1"/>
          <p:nvPr/>
        </p:nvSpPr>
        <p:spPr>
          <a:xfrm>
            <a:off x="8539494" y="6006436"/>
            <a:ext cx="1293103" cy="307777"/>
          </a:xfrm>
          <a:prstGeom prst="rect">
            <a:avLst/>
          </a:prstGeom>
          <a:noFill/>
        </p:spPr>
        <p:txBody>
          <a:bodyPr wrap="square" rtlCol="0">
            <a:spAutoFit/>
          </a:bodyPr>
          <a:lstStyle/>
          <a:p>
            <a:r>
              <a:rPr lang="en-US" sz="1400" b="1" dirty="0">
                <a:solidFill>
                  <a:schemeClr val="bg1"/>
                </a:solidFill>
              </a:rPr>
              <a:t>Sentiment</a:t>
            </a:r>
          </a:p>
        </p:txBody>
      </p:sp>
      <p:sp>
        <p:nvSpPr>
          <p:cNvPr id="179" name="Oval 178"/>
          <p:cNvSpPr/>
          <p:nvPr/>
        </p:nvSpPr>
        <p:spPr>
          <a:xfrm>
            <a:off x="4295125" y="3846565"/>
            <a:ext cx="1423688" cy="678293"/>
          </a:xfrm>
          <a:prstGeom prst="ellipse">
            <a:avLst/>
          </a:prstGeom>
          <a:solidFill>
            <a:srgbClr val="B09B7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0" name="TextBox 179"/>
          <p:cNvSpPr txBox="1"/>
          <p:nvPr/>
        </p:nvSpPr>
        <p:spPr>
          <a:xfrm>
            <a:off x="4461251" y="4022082"/>
            <a:ext cx="1293103" cy="307777"/>
          </a:xfrm>
          <a:prstGeom prst="rect">
            <a:avLst/>
          </a:prstGeom>
          <a:noFill/>
        </p:spPr>
        <p:txBody>
          <a:bodyPr wrap="square" rtlCol="0">
            <a:spAutoFit/>
          </a:bodyPr>
          <a:lstStyle/>
          <a:p>
            <a:r>
              <a:rPr lang="en-US" sz="1400" b="1" dirty="0">
                <a:solidFill>
                  <a:schemeClr val="bg1"/>
                </a:solidFill>
              </a:rPr>
              <a:t>Governance</a:t>
            </a:r>
          </a:p>
        </p:txBody>
      </p:sp>
      <p:sp>
        <p:nvSpPr>
          <p:cNvPr id="186" name="TextBox 185"/>
          <p:cNvSpPr txBox="1"/>
          <p:nvPr/>
        </p:nvSpPr>
        <p:spPr>
          <a:xfrm>
            <a:off x="2965167" y="2477569"/>
            <a:ext cx="1366184" cy="287402"/>
          </a:xfrm>
          <a:prstGeom prst="rect">
            <a:avLst/>
          </a:prstGeom>
          <a:noFill/>
          <a:ln>
            <a:noFill/>
          </a:ln>
        </p:spPr>
        <p:txBody>
          <a:bodyPr wrap="square" rtlCol="0">
            <a:spAutoFit/>
          </a:bodyPr>
          <a:lstStyle/>
          <a:p>
            <a:r>
              <a:rPr lang="en-US" sz="1200" dirty="0">
                <a:solidFill>
                  <a:srgbClr val="FF0000"/>
                </a:solidFill>
              </a:rPr>
              <a:t>Machine-learning</a:t>
            </a:r>
          </a:p>
        </p:txBody>
      </p:sp>
      <p:sp>
        <p:nvSpPr>
          <p:cNvPr id="192" name="TextBox 191"/>
          <p:cNvSpPr txBox="1"/>
          <p:nvPr/>
        </p:nvSpPr>
        <p:spPr>
          <a:xfrm>
            <a:off x="2854573" y="2161658"/>
            <a:ext cx="397365" cy="276999"/>
          </a:xfrm>
          <a:prstGeom prst="rect">
            <a:avLst/>
          </a:prstGeom>
          <a:noFill/>
        </p:spPr>
        <p:txBody>
          <a:bodyPr wrap="square" rtlCol="0">
            <a:spAutoFit/>
          </a:bodyPr>
          <a:lstStyle/>
          <a:p>
            <a:r>
              <a:rPr lang="en-US" sz="1200">
                <a:solidFill>
                  <a:srgbClr val="FF0000"/>
                </a:solidFill>
              </a:rPr>
              <a:t>AI</a:t>
            </a:r>
            <a:endParaRPr lang="en-US" sz="1200" dirty="0">
              <a:solidFill>
                <a:srgbClr val="FF0000"/>
              </a:solidFill>
            </a:endParaRPr>
          </a:p>
        </p:txBody>
      </p:sp>
      <p:sp>
        <p:nvSpPr>
          <p:cNvPr id="193" name="TextBox 192"/>
          <p:cNvSpPr txBox="1"/>
          <p:nvPr/>
        </p:nvSpPr>
        <p:spPr>
          <a:xfrm>
            <a:off x="1417332" y="2469594"/>
            <a:ext cx="1439059" cy="461665"/>
          </a:xfrm>
          <a:prstGeom prst="rect">
            <a:avLst/>
          </a:prstGeom>
          <a:noFill/>
        </p:spPr>
        <p:txBody>
          <a:bodyPr wrap="square" rtlCol="0">
            <a:spAutoFit/>
          </a:bodyPr>
          <a:lstStyle/>
          <a:p>
            <a:r>
              <a:rPr lang="en-US" sz="1200" dirty="0">
                <a:solidFill>
                  <a:srgbClr val="FF0000"/>
                </a:solidFill>
              </a:rPr>
              <a:t>Multi system/party process automation</a:t>
            </a:r>
          </a:p>
        </p:txBody>
      </p:sp>
      <p:sp>
        <p:nvSpPr>
          <p:cNvPr id="194" name="TextBox 193"/>
          <p:cNvSpPr txBox="1"/>
          <p:nvPr/>
        </p:nvSpPr>
        <p:spPr>
          <a:xfrm>
            <a:off x="1386630" y="3430918"/>
            <a:ext cx="814674" cy="461665"/>
          </a:xfrm>
          <a:prstGeom prst="rect">
            <a:avLst/>
          </a:prstGeom>
          <a:noFill/>
        </p:spPr>
        <p:txBody>
          <a:bodyPr wrap="square" rtlCol="0">
            <a:spAutoFit/>
          </a:bodyPr>
          <a:lstStyle/>
          <a:p>
            <a:r>
              <a:rPr lang="en-US" sz="1200" dirty="0">
                <a:solidFill>
                  <a:srgbClr val="FF0000"/>
                </a:solidFill>
              </a:rPr>
              <a:t>Suppliers systems</a:t>
            </a:r>
          </a:p>
        </p:txBody>
      </p:sp>
      <p:sp>
        <p:nvSpPr>
          <p:cNvPr id="195" name="TextBox 194"/>
          <p:cNvSpPr txBox="1"/>
          <p:nvPr/>
        </p:nvSpPr>
        <p:spPr>
          <a:xfrm>
            <a:off x="6200595" y="1150363"/>
            <a:ext cx="1128255" cy="276999"/>
          </a:xfrm>
          <a:prstGeom prst="rect">
            <a:avLst/>
          </a:prstGeom>
          <a:noFill/>
        </p:spPr>
        <p:txBody>
          <a:bodyPr wrap="square" rtlCol="0">
            <a:spAutoFit/>
          </a:bodyPr>
          <a:lstStyle/>
          <a:p>
            <a:r>
              <a:rPr lang="en-US" sz="1200" dirty="0">
                <a:solidFill>
                  <a:srgbClr val="FF0000"/>
                </a:solidFill>
              </a:rPr>
              <a:t>Quantum logic </a:t>
            </a:r>
          </a:p>
        </p:txBody>
      </p:sp>
      <p:sp>
        <p:nvSpPr>
          <p:cNvPr id="196" name="TextBox 195"/>
          <p:cNvSpPr txBox="1"/>
          <p:nvPr/>
        </p:nvSpPr>
        <p:spPr>
          <a:xfrm>
            <a:off x="1324033" y="4783493"/>
            <a:ext cx="942231" cy="461665"/>
          </a:xfrm>
          <a:prstGeom prst="rect">
            <a:avLst/>
          </a:prstGeom>
          <a:noFill/>
        </p:spPr>
        <p:txBody>
          <a:bodyPr wrap="square" rtlCol="0">
            <a:spAutoFit/>
          </a:bodyPr>
          <a:lstStyle/>
          <a:p>
            <a:r>
              <a:rPr lang="en-US" sz="1200" dirty="0">
                <a:solidFill>
                  <a:srgbClr val="FF0000"/>
                </a:solidFill>
              </a:rPr>
              <a:t>Business agreements</a:t>
            </a:r>
          </a:p>
        </p:txBody>
      </p:sp>
      <p:sp>
        <p:nvSpPr>
          <p:cNvPr id="197" name="TextBox 196"/>
          <p:cNvSpPr txBox="1"/>
          <p:nvPr/>
        </p:nvSpPr>
        <p:spPr>
          <a:xfrm>
            <a:off x="3231892" y="3152261"/>
            <a:ext cx="459964" cy="276999"/>
          </a:xfrm>
          <a:prstGeom prst="rect">
            <a:avLst/>
          </a:prstGeom>
          <a:noFill/>
        </p:spPr>
        <p:txBody>
          <a:bodyPr wrap="square" rtlCol="0">
            <a:spAutoFit/>
          </a:bodyPr>
          <a:lstStyle/>
          <a:p>
            <a:r>
              <a:rPr lang="en-US" sz="1200">
                <a:solidFill>
                  <a:srgbClr val="FF0000"/>
                </a:solidFill>
              </a:rPr>
              <a:t>IOT</a:t>
            </a:r>
            <a:endParaRPr lang="en-US" sz="1200" dirty="0">
              <a:solidFill>
                <a:srgbClr val="FF0000"/>
              </a:solidFill>
            </a:endParaRPr>
          </a:p>
        </p:txBody>
      </p:sp>
      <p:sp>
        <p:nvSpPr>
          <p:cNvPr id="198" name="TextBox 197"/>
          <p:cNvSpPr txBox="1"/>
          <p:nvPr/>
        </p:nvSpPr>
        <p:spPr>
          <a:xfrm>
            <a:off x="1999966" y="3116737"/>
            <a:ext cx="1335784" cy="276999"/>
          </a:xfrm>
          <a:prstGeom prst="rect">
            <a:avLst/>
          </a:prstGeom>
          <a:noFill/>
        </p:spPr>
        <p:txBody>
          <a:bodyPr wrap="square" rtlCol="0">
            <a:spAutoFit/>
          </a:bodyPr>
          <a:lstStyle/>
          <a:p>
            <a:r>
              <a:rPr lang="en-US" sz="1200">
                <a:solidFill>
                  <a:srgbClr val="FF0000"/>
                </a:solidFill>
              </a:rPr>
              <a:t>Customer devices</a:t>
            </a:r>
            <a:endParaRPr lang="en-US" sz="1200" dirty="0">
              <a:solidFill>
                <a:srgbClr val="FF0000"/>
              </a:solidFill>
            </a:endParaRPr>
          </a:p>
        </p:txBody>
      </p:sp>
      <p:sp>
        <p:nvSpPr>
          <p:cNvPr id="199" name="Oval 198"/>
          <p:cNvSpPr/>
          <p:nvPr/>
        </p:nvSpPr>
        <p:spPr>
          <a:xfrm>
            <a:off x="4423449" y="2276677"/>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0" name="Oval 199"/>
          <p:cNvSpPr/>
          <p:nvPr/>
        </p:nvSpPr>
        <p:spPr>
          <a:xfrm>
            <a:off x="4155560" y="1802376"/>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1" name="Oval 200"/>
          <p:cNvSpPr/>
          <p:nvPr/>
        </p:nvSpPr>
        <p:spPr>
          <a:xfrm>
            <a:off x="6125785" y="1423184"/>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2" name="Oval 201"/>
          <p:cNvSpPr/>
          <p:nvPr/>
        </p:nvSpPr>
        <p:spPr>
          <a:xfrm>
            <a:off x="2448334" y="3337814"/>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3" name="Oval 202"/>
          <p:cNvSpPr/>
          <p:nvPr/>
        </p:nvSpPr>
        <p:spPr>
          <a:xfrm>
            <a:off x="3218739" y="3372901"/>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4" name="Oval 203"/>
          <p:cNvSpPr/>
          <p:nvPr/>
        </p:nvSpPr>
        <p:spPr>
          <a:xfrm>
            <a:off x="1441852" y="4012467"/>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 name="Oval 204"/>
          <p:cNvSpPr/>
          <p:nvPr/>
        </p:nvSpPr>
        <p:spPr>
          <a:xfrm>
            <a:off x="1793967" y="3314762"/>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 name="TextBox 205"/>
          <p:cNvSpPr txBox="1"/>
          <p:nvPr/>
        </p:nvSpPr>
        <p:spPr>
          <a:xfrm>
            <a:off x="3053255" y="5027073"/>
            <a:ext cx="929921" cy="276999"/>
          </a:xfrm>
          <a:prstGeom prst="rect">
            <a:avLst/>
          </a:prstGeom>
          <a:noFill/>
        </p:spPr>
        <p:txBody>
          <a:bodyPr wrap="square" rtlCol="0">
            <a:spAutoFit/>
          </a:bodyPr>
          <a:lstStyle/>
          <a:p>
            <a:r>
              <a:rPr lang="en-US" sz="1200">
                <a:solidFill>
                  <a:srgbClr val="FF0000"/>
                </a:solidFill>
              </a:rPr>
              <a:t>Regulations</a:t>
            </a:r>
            <a:endParaRPr lang="en-US" sz="1200" dirty="0">
              <a:solidFill>
                <a:srgbClr val="FF0000"/>
              </a:solidFill>
            </a:endParaRPr>
          </a:p>
        </p:txBody>
      </p:sp>
      <p:sp>
        <p:nvSpPr>
          <p:cNvPr id="207" name="TextBox 206"/>
          <p:cNvSpPr txBox="1"/>
          <p:nvPr/>
        </p:nvSpPr>
        <p:spPr>
          <a:xfrm>
            <a:off x="3110793" y="4330401"/>
            <a:ext cx="1190022" cy="276999"/>
          </a:xfrm>
          <a:prstGeom prst="rect">
            <a:avLst/>
          </a:prstGeom>
          <a:noFill/>
        </p:spPr>
        <p:txBody>
          <a:bodyPr wrap="square" rtlCol="0">
            <a:spAutoFit/>
          </a:bodyPr>
          <a:lstStyle/>
          <a:p>
            <a:r>
              <a:rPr lang="en-US" sz="1200" dirty="0">
                <a:solidFill>
                  <a:srgbClr val="FF0000"/>
                </a:solidFill>
              </a:rPr>
              <a:t>Digital contracts</a:t>
            </a:r>
          </a:p>
        </p:txBody>
      </p:sp>
      <p:sp>
        <p:nvSpPr>
          <p:cNvPr id="208" name="TextBox 207"/>
          <p:cNvSpPr txBox="1"/>
          <p:nvPr/>
        </p:nvSpPr>
        <p:spPr>
          <a:xfrm>
            <a:off x="3610304" y="4716158"/>
            <a:ext cx="1716537" cy="276999"/>
          </a:xfrm>
          <a:prstGeom prst="rect">
            <a:avLst/>
          </a:prstGeom>
          <a:noFill/>
        </p:spPr>
        <p:txBody>
          <a:bodyPr wrap="square" rtlCol="0">
            <a:spAutoFit/>
          </a:bodyPr>
          <a:lstStyle/>
          <a:p>
            <a:r>
              <a:rPr lang="en-US" sz="1200" dirty="0">
                <a:solidFill>
                  <a:srgbClr val="FF0000"/>
                </a:solidFill>
              </a:rPr>
              <a:t>Laws (Multi distortional)</a:t>
            </a:r>
          </a:p>
        </p:txBody>
      </p:sp>
      <p:sp>
        <p:nvSpPr>
          <p:cNvPr id="209" name="TextBox 208"/>
          <p:cNvSpPr txBox="1"/>
          <p:nvPr/>
        </p:nvSpPr>
        <p:spPr>
          <a:xfrm>
            <a:off x="2371795" y="4791348"/>
            <a:ext cx="782593" cy="276999"/>
          </a:xfrm>
          <a:prstGeom prst="rect">
            <a:avLst/>
          </a:prstGeom>
          <a:noFill/>
        </p:spPr>
        <p:txBody>
          <a:bodyPr wrap="square" rtlCol="0">
            <a:spAutoFit/>
          </a:bodyPr>
          <a:lstStyle/>
          <a:p>
            <a:r>
              <a:rPr lang="en-US" sz="1200" dirty="0">
                <a:solidFill>
                  <a:srgbClr val="FF0000"/>
                </a:solidFill>
              </a:rPr>
              <a:t>Consent </a:t>
            </a:r>
          </a:p>
        </p:txBody>
      </p:sp>
      <p:sp>
        <p:nvSpPr>
          <p:cNvPr id="210" name="TextBox 209"/>
          <p:cNvSpPr txBox="1"/>
          <p:nvPr/>
        </p:nvSpPr>
        <p:spPr>
          <a:xfrm>
            <a:off x="6465346" y="5281470"/>
            <a:ext cx="824136" cy="276999"/>
          </a:xfrm>
          <a:prstGeom prst="rect">
            <a:avLst/>
          </a:prstGeom>
          <a:noFill/>
        </p:spPr>
        <p:txBody>
          <a:bodyPr wrap="square" rtlCol="0">
            <a:spAutoFit/>
          </a:bodyPr>
          <a:lstStyle/>
          <a:p>
            <a:r>
              <a:rPr lang="en-US" sz="1200" dirty="0">
                <a:solidFill>
                  <a:srgbClr val="FF0000"/>
                </a:solidFill>
              </a:rPr>
              <a:t>Excluded</a:t>
            </a:r>
          </a:p>
        </p:txBody>
      </p:sp>
      <p:sp>
        <p:nvSpPr>
          <p:cNvPr id="211" name="TextBox 210"/>
          <p:cNvSpPr txBox="1"/>
          <p:nvPr/>
        </p:nvSpPr>
        <p:spPr>
          <a:xfrm>
            <a:off x="2925701" y="3725980"/>
            <a:ext cx="1058310" cy="276999"/>
          </a:xfrm>
          <a:prstGeom prst="rect">
            <a:avLst/>
          </a:prstGeom>
          <a:noFill/>
        </p:spPr>
        <p:txBody>
          <a:bodyPr wrap="square" rtlCol="0">
            <a:spAutoFit/>
          </a:bodyPr>
          <a:lstStyle/>
          <a:p>
            <a:r>
              <a:rPr lang="en-US" sz="1200" dirty="0">
                <a:solidFill>
                  <a:srgbClr val="FF0000"/>
                </a:solidFill>
              </a:rPr>
              <a:t>Multi Clouds</a:t>
            </a:r>
          </a:p>
        </p:txBody>
      </p:sp>
      <p:sp>
        <p:nvSpPr>
          <p:cNvPr id="212" name="Oval 211"/>
          <p:cNvSpPr/>
          <p:nvPr/>
        </p:nvSpPr>
        <p:spPr>
          <a:xfrm>
            <a:off x="6431070" y="3605413"/>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3" name="Oval 212"/>
          <p:cNvSpPr/>
          <p:nvPr/>
        </p:nvSpPr>
        <p:spPr>
          <a:xfrm>
            <a:off x="1536068" y="4633970"/>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4" name="Oval 213"/>
          <p:cNvSpPr/>
          <p:nvPr/>
        </p:nvSpPr>
        <p:spPr>
          <a:xfrm>
            <a:off x="2521174" y="4594072"/>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5" name="Oval 214"/>
          <p:cNvSpPr/>
          <p:nvPr/>
        </p:nvSpPr>
        <p:spPr>
          <a:xfrm>
            <a:off x="2718036" y="3653010"/>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reeform 3"/>
          <p:cNvSpPr/>
          <p:nvPr/>
        </p:nvSpPr>
        <p:spPr>
          <a:xfrm>
            <a:off x="1175657" y="3360057"/>
            <a:ext cx="642257" cy="210457"/>
          </a:xfrm>
          <a:custGeom>
            <a:avLst/>
            <a:gdLst>
              <a:gd name="connsiteX0" fmla="*/ 0 w 642257"/>
              <a:gd name="connsiteY0" fmla="*/ 210457 h 210457"/>
              <a:gd name="connsiteX1" fmla="*/ 283029 w 642257"/>
              <a:gd name="connsiteY1" fmla="*/ 14514 h 210457"/>
              <a:gd name="connsiteX2" fmla="*/ 642257 w 642257"/>
              <a:gd name="connsiteY2" fmla="*/ 14514 h 210457"/>
            </a:gdLst>
            <a:ahLst/>
            <a:cxnLst>
              <a:cxn ang="0">
                <a:pos x="connsiteX0" y="connsiteY0"/>
              </a:cxn>
              <a:cxn ang="0">
                <a:pos x="connsiteX1" y="connsiteY1"/>
              </a:cxn>
              <a:cxn ang="0">
                <a:pos x="connsiteX2" y="connsiteY2"/>
              </a:cxn>
            </a:cxnLst>
            <a:rect l="l" t="t" r="r" b="b"/>
            <a:pathLst>
              <a:path w="642257" h="210457">
                <a:moveTo>
                  <a:pt x="0" y="210457"/>
                </a:moveTo>
                <a:cubicBezTo>
                  <a:pt x="87993" y="128814"/>
                  <a:pt x="175986" y="47171"/>
                  <a:pt x="283029" y="14514"/>
                </a:cubicBezTo>
                <a:cubicBezTo>
                  <a:pt x="390072" y="-18143"/>
                  <a:pt x="642257" y="14514"/>
                  <a:pt x="642257" y="14514"/>
                </a:cubicBezTo>
              </a:path>
            </a:pathLst>
          </a:custGeom>
          <a:no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5"/>
          <p:cNvSpPr/>
          <p:nvPr/>
        </p:nvSpPr>
        <p:spPr>
          <a:xfrm>
            <a:off x="1197429" y="3123547"/>
            <a:ext cx="338639" cy="194177"/>
          </a:xfrm>
          <a:custGeom>
            <a:avLst/>
            <a:gdLst>
              <a:gd name="connsiteX0" fmla="*/ 0 w 326571"/>
              <a:gd name="connsiteY0" fmla="*/ 108857 h 128209"/>
              <a:gd name="connsiteX1" fmla="*/ 206828 w 326571"/>
              <a:gd name="connsiteY1" fmla="*/ 119743 h 128209"/>
              <a:gd name="connsiteX2" fmla="*/ 326571 w 326571"/>
              <a:gd name="connsiteY2" fmla="*/ 0 h 128209"/>
            </a:gdLst>
            <a:ahLst/>
            <a:cxnLst>
              <a:cxn ang="0">
                <a:pos x="connsiteX0" y="connsiteY0"/>
              </a:cxn>
              <a:cxn ang="0">
                <a:pos x="connsiteX1" y="connsiteY1"/>
              </a:cxn>
              <a:cxn ang="0">
                <a:pos x="connsiteX2" y="connsiteY2"/>
              </a:cxn>
            </a:cxnLst>
            <a:rect l="l" t="t" r="r" b="b"/>
            <a:pathLst>
              <a:path w="326571" h="128209">
                <a:moveTo>
                  <a:pt x="0" y="108857"/>
                </a:moveTo>
                <a:cubicBezTo>
                  <a:pt x="76200" y="123371"/>
                  <a:pt x="152400" y="137886"/>
                  <a:pt x="206828" y="119743"/>
                </a:cubicBezTo>
                <a:cubicBezTo>
                  <a:pt x="261257" y="101600"/>
                  <a:pt x="326571" y="0"/>
                  <a:pt x="326571" y="0"/>
                </a:cubicBezTo>
              </a:path>
            </a:pathLst>
          </a:custGeom>
          <a:no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a:off x="1632857" y="2449286"/>
            <a:ext cx="1502229" cy="625085"/>
          </a:xfrm>
          <a:custGeom>
            <a:avLst/>
            <a:gdLst>
              <a:gd name="connsiteX0" fmla="*/ 0 w 1502229"/>
              <a:gd name="connsiteY0" fmla="*/ 598714 h 625085"/>
              <a:gd name="connsiteX1" fmla="*/ 1055914 w 1502229"/>
              <a:gd name="connsiteY1" fmla="*/ 555171 h 625085"/>
              <a:gd name="connsiteX2" fmla="*/ 1502229 w 1502229"/>
              <a:gd name="connsiteY2" fmla="*/ 0 h 625085"/>
            </a:gdLst>
            <a:ahLst/>
            <a:cxnLst>
              <a:cxn ang="0">
                <a:pos x="connsiteX0" y="connsiteY0"/>
              </a:cxn>
              <a:cxn ang="0">
                <a:pos x="connsiteX1" y="connsiteY1"/>
              </a:cxn>
              <a:cxn ang="0">
                <a:pos x="connsiteX2" y="connsiteY2"/>
              </a:cxn>
            </a:cxnLst>
            <a:rect l="l" t="t" r="r" b="b"/>
            <a:pathLst>
              <a:path w="1502229" h="625085">
                <a:moveTo>
                  <a:pt x="0" y="598714"/>
                </a:moveTo>
                <a:cubicBezTo>
                  <a:pt x="402771" y="626835"/>
                  <a:pt x="805543" y="654957"/>
                  <a:pt x="1055914" y="555171"/>
                </a:cubicBezTo>
                <a:cubicBezTo>
                  <a:pt x="1306285" y="455385"/>
                  <a:pt x="1502229" y="0"/>
                  <a:pt x="1502229"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p:nvPr/>
        </p:nvSpPr>
        <p:spPr>
          <a:xfrm>
            <a:off x="3222171" y="1951321"/>
            <a:ext cx="969072" cy="334679"/>
          </a:xfrm>
          <a:custGeom>
            <a:avLst/>
            <a:gdLst>
              <a:gd name="connsiteX0" fmla="*/ 0 w 870858"/>
              <a:gd name="connsiteY0" fmla="*/ 293914 h 293914"/>
              <a:gd name="connsiteX1" fmla="*/ 261258 w 870858"/>
              <a:gd name="connsiteY1" fmla="*/ 87085 h 293914"/>
              <a:gd name="connsiteX2" fmla="*/ 870858 w 870858"/>
              <a:gd name="connsiteY2" fmla="*/ 0 h 293914"/>
            </a:gdLst>
            <a:ahLst/>
            <a:cxnLst>
              <a:cxn ang="0">
                <a:pos x="connsiteX0" y="connsiteY0"/>
              </a:cxn>
              <a:cxn ang="0">
                <a:pos x="connsiteX1" y="connsiteY1"/>
              </a:cxn>
              <a:cxn ang="0">
                <a:pos x="connsiteX2" y="connsiteY2"/>
              </a:cxn>
            </a:cxnLst>
            <a:rect l="l" t="t" r="r" b="b"/>
            <a:pathLst>
              <a:path w="870858" h="293914">
                <a:moveTo>
                  <a:pt x="0" y="293914"/>
                </a:moveTo>
                <a:cubicBezTo>
                  <a:pt x="58057" y="214992"/>
                  <a:pt x="116115" y="136071"/>
                  <a:pt x="261258" y="87085"/>
                </a:cubicBezTo>
                <a:cubicBezTo>
                  <a:pt x="406401" y="38099"/>
                  <a:pt x="870858" y="0"/>
                  <a:pt x="870858"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p:cNvSpPr/>
          <p:nvPr/>
        </p:nvSpPr>
        <p:spPr>
          <a:xfrm flipV="1">
            <a:off x="3341914" y="2381795"/>
            <a:ext cx="1097076" cy="45719"/>
          </a:xfrm>
          <a:custGeom>
            <a:avLst/>
            <a:gdLst>
              <a:gd name="connsiteX0" fmla="*/ 0 w 1045029"/>
              <a:gd name="connsiteY0" fmla="*/ 0 h 217715"/>
              <a:gd name="connsiteX1" fmla="*/ 674915 w 1045029"/>
              <a:gd name="connsiteY1" fmla="*/ 87086 h 217715"/>
              <a:gd name="connsiteX2" fmla="*/ 1045029 w 1045029"/>
              <a:gd name="connsiteY2" fmla="*/ 217715 h 217715"/>
            </a:gdLst>
            <a:ahLst/>
            <a:cxnLst>
              <a:cxn ang="0">
                <a:pos x="connsiteX0" y="connsiteY0"/>
              </a:cxn>
              <a:cxn ang="0">
                <a:pos x="connsiteX1" y="connsiteY1"/>
              </a:cxn>
              <a:cxn ang="0">
                <a:pos x="connsiteX2" y="connsiteY2"/>
              </a:cxn>
            </a:cxnLst>
            <a:rect l="l" t="t" r="r" b="b"/>
            <a:pathLst>
              <a:path w="1045029" h="217715">
                <a:moveTo>
                  <a:pt x="0" y="0"/>
                </a:moveTo>
                <a:cubicBezTo>
                  <a:pt x="250371" y="25400"/>
                  <a:pt x="500743" y="50800"/>
                  <a:pt x="674915" y="87086"/>
                </a:cubicBezTo>
                <a:cubicBezTo>
                  <a:pt x="849087" y="123372"/>
                  <a:pt x="1045029" y="217715"/>
                  <a:pt x="1045029" y="217715"/>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10"/>
          <p:cNvSpPr/>
          <p:nvPr/>
        </p:nvSpPr>
        <p:spPr>
          <a:xfrm>
            <a:off x="4378362" y="1724356"/>
            <a:ext cx="374208" cy="75866"/>
          </a:xfrm>
          <a:custGeom>
            <a:avLst/>
            <a:gdLst>
              <a:gd name="connsiteX0" fmla="*/ 0 w 555171"/>
              <a:gd name="connsiteY0" fmla="*/ 120601 h 175030"/>
              <a:gd name="connsiteX1" fmla="*/ 250371 w 555171"/>
              <a:gd name="connsiteY1" fmla="*/ 858 h 175030"/>
              <a:gd name="connsiteX2" fmla="*/ 555171 w 555171"/>
              <a:gd name="connsiteY2" fmla="*/ 175030 h 175030"/>
            </a:gdLst>
            <a:ahLst/>
            <a:cxnLst>
              <a:cxn ang="0">
                <a:pos x="connsiteX0" y="connsiteY0"/>
              </a:cxn>
              <a:cxn ang="0">
                <a:pos x="connsiteX1" y="connsiteY1"/>
              </a:cxn>
              <a:cxn ang="0">
                <a:pos x="connsiteX2" y="connsiteY2"/>
              </a:cxn>
            </a:cxnLst>
            <a:rect l="l" t="t" r="r" b="b"/>
            <a:pathLst>
              <a:path w="555171" h="175030">
                <a:moveTo>
                  <a:pt x="0" y="120601"/>
                </a:moveTo>
                <a:cubicBezTo>
                  <a:pt x="78921" y="56194"/>
                  <a:pt x="157843" y="-8213"/>
                  <a:pt x="250371" y="858"/>
                </a:cubicBezTo>
                <a:cubicBezTo>
                  <a:pt x="342899" y="9929"/>
                  <a:pt x="555171" y="175030"/>
                  <a:pt x="555171" y="17503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1"/>
          <p:cNvSpPr/>
          <p:nvPr/>
        </p:nvSpPr>
        <p:spPr>
          <a:xfrm>
            <a:off x="4651446" y="2247450"/>
            <a:ext cx="631372" cy="169501"/>
          </a:xfrm>
          <a:custGeom>
            <a:avLst/>
            <a:gdLst>
              <a:gd name="connsiteX0" fmla="*/ 0 w 631372"/>
              <a:gd name="connsiteY0" fmla="*/ 119743 h 169501"/>
              <a:gd name="connsiteX1" fmla="*/ 272143 w 631372"/>
              <a:gd name="connsiteY1" fmla="*/ 163286 h 169501"/>
              <a:gd name="connsiteX2" fmla="*/ 631372 w 631372"/>
              <a:gd name="connsiteY2" fmla="*/ 0 h 169501"/>
            </a:gdLst>
            <a:ahLst/>
            <a:cxnLst>
              <a:cxn ang="0">
                <a:pos x="connsiteX0" y="connsiteY0"/>
              </a:cxn>
              <a:cxn ang="0">
                <a:pos x="connsiteX1" y="connsiteY1"/>
              </a:cxn>
              <a:cxn ang="0">
                <a:pos x="connsiteX2" y="connsiteY2"/>
              </a:cxn>
            </a:cxnLst>
            <a:rect l="l" t="t" r="r" b="b"/>
            <a:pathLst>
              <a:path w="631372" h="169501">
                <a:moveTo>
                  <a:pt x="0" y="119743"/>
                </a:moveTo>
                <a:cubicBezTo>
                  <a:pt x="83457" y="151493"/>
                  <a:pt x="166914" y="183243"/>
                  <a:pt x="272143" y="163286"/>
                </a:cubicBezTo>
                <a:cubicBezTo>
                  <a:pt x="377372" y="143329"/>
                  <a:pt x="631372" y="0"/>
                  <a:pt x="631372"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12"/>
          <p:cNvSpPr/>
          <p:nvPr/>
        </p:nvSpPr>
        <p:spPr>
          <a:xfrm>
            <a:off x="6077246" y="1569012"/>
            <a:ext cx="207303" cy="283029"/>
          </a:xfrm>
          <a:custGeom>
            <a:avLst/>
            <a:gdLst>
              <a:gd name="connsiteX0" fmla="*/ 0 w 207303"/>
              <a:gd name="connsiteY0" fmla="*/ 283029 h 283029"/>
              <a:gd name="connsiteX1" fmla="*/ 195942 w 207303"/>
              <a:gd name="connsiteY1" fmla="*/ 163286 h 283029"/>
              <a:gd name="connsiteX2" fmla="*/ 185057 w 207303"/>
              <a:gd name="connsiteY2" fmla="*/ 0 h 283029"/>
            </a:gdLst>
            <a:ahLst/>
            <a:cxnLst>
              <a:cxn ang="0">
                <a:pos x="connsiteX0" y="connsiteY0"/>
              </a:cxn>
              <a:cxn ang="0">
                <a:pos x="connsiteX1" y="connsiteY1"/>
              </a:cxn>
              <a:cxn ang="0">
                <a:pos x="connsiteX2" y="connsiteY2"/>
              </a:cxn>
            </a:cxnLst>
            <a:rect l="l" t="t" r="r" b="b"/>
            <a:pathLst>
              <a:path w="207303" h="283029">
                <a:moveTo>
                  <a:pt x="0" y="283029"/>
                </a:moveTo>
                <a:cubicBezTo>
                  <a:pt x="82549" y="246743"/>
                  <a:pt x="165099" y="210457"/>
                  <a:pt x="195942" y="163286"/>
                </a:cubicBezTo>
                <a:cubicBezTo>
                  <a:pt x="226785" y="116115"/>
                  <a:pt x="185057" y="0"/>
                  <a:pt x="185057"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13"/>
          <p:cNvSpPr/>
          <p:nvPr/>
        </p:nvSpPr>
        <p:spPr>
          <a:xfrm>
            <a:off x="1632857" y="2466527"/>
            <a:ext cx="2828394" cy="592360"/>
          </a:xfrm>
          <a:custGeom>
            <a:avLst/>
            <a:gdLst>
              <a:gd name="connsiteX0" fmla="*/ 0 w 2656114"/>
              <a:gd name="connsiteY0" fmla="*/ 293915 h 293915"/>
              <a:gd name="connsiteX1" fmla="*/ 1055914 w 2656114"/>
              <a:gd name="connsiteY1" fmla="*/ 261258 h 293915"/>
              <a:gd name="connsiteX2" fmla="*/ 2656114 w 2656114"/>
              <a:gd name="connsiteY2" fmla="*/ 0 h 293915"/>
            </a:gdLst>
            <a:ahLst/>
            <a:cxnLst>
              <a:cxn ang="0">
                <a:pos x="connsiteX0" y="connsiteY0"/>
              </a:cxn>
              <a:cxn ang="0">
                <a:pos x="connsiteX1" y="connsiteY1"/>
              </a:cxn>
              <a:cxn ang="0">
                <a:pos x="connsiteX2" y="connsiteY2"/>
              </a:cxn>
            </a:cxnLst>
            <a:rect l="l" t="t" r="r" b="b"/>
            <a:pathLst>
              <a:path w="2656114" h="293915">
                <a:moveTo>
                  <a:pt x="0" y="293915"/>
                </a:moveTo>
                <a:lnTo>
                  <a:pt x="1055914" y="261258"/>
                </a:lnTo>
                <a:cubicBezTo>
                  <a:pt x="1498600" y="212272"/>
                  <a:pt x="2656114" y="0"/>
                  <a:pt x="2656114"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4"/>
          <p:cNvSpPr/>
          <p:nvPr/>
        </p:nvSpPr>
        <p:spPr>
          <a:xfrm>
            <a:off x="4378362" y="1879600"/>
            <a:ext cx="275875" cy="410637"/>
          </a:xfrm>
          <a:custGeom>
            <a:avLst/>
            <a:gdLst>
              <a:gd name="connsiteX0" fmla="*/ 0 w 188968"/>
              <a:gd name="connsiteY0" fmla="*/ 0 h 620485"/>
              <a:gd name="connsiteX1" fmla="*/ 185057 w 188968"/>
              <a:gd name="connsiteY1" fmla="*/ 174171 h 620485"/>
              <a:gd name="connsiteX2" fmla="*/ 130628 w 188968"/>
              <a:gd name="connsiteY2" fmla="*/ 620485 h 620485"/>
            </a:gdLst>
            <a:ahLst/>
            <a:cxnLst>
              <a:cxn ang="0">
                <a:pos x="connsiteX0" y="connsiteY0"/>
              </a:cxn>
              <a:cxn ang="0">
                <a:pos x="connsiteX1" y="connsiteY1"/>
              </a:cxn>
              <a:cxn ang="0">
                <a:pos x="connsiteX2" y="connsiteY2"/>
              </a:cxn>
            </a:cxnLst>
            <a:rect l="l" t="t" r="r" b="b"/>
            <a:pathLst>
              <a:path w="188968" h="620485">
                <a:moveTo>
                  <a:pt x="0" y="0"/>
                </a:moveTo>
                <a:cubicBezTo>
                  <a:pt x="81643" y="35378"/>
                  <a:pt x="163286" y="70757"/>
                  <a:pt x="185057" y="174171"/>
                </a:cubicBezTo>
                <a:cubicBezTo>
                  <a:pt x="206828" y="277585"/>
                  <a:pt x="130628" y="620485"/>
                  <a:pt x="130628" y="620485"/>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9" name="Oval 218"/>
          <p:cNvSpPr/>
          <p:nvPr/>
        </p:nvSpPr>
        <p:spPr>
          <a:xfrm>
            <a:off x="7607737" y="1710526"/>
            <a:ext cx="1423688" cy="678293"/>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0" name="TextBox 219"/>
          <p:cNvSpPr txBox="1"/>
          <p:nvPr/>
        </p:nvSpPr>
        <p:spPr>
          <a:xfrm>
            <a:off x="7772787" y="1939933"/>
            <a:ext cx="1293103" cy="307777"/>
          </a:xfrm>
          <a:prstGeom prst="rect">
            <a:avLst/>
          </a:prstGeom>
          <a:noFill/>
        </p:spPr>
        <p:txBody>
          <a:bodyPr wrap="square" rtlCol="0">
            <a:spAutoFit/>
          </a:bodyPr>
          <a:lstStyle/>
          <a:p>
            <a:r>
              <a:rPr lang="en-US" sz="1400" b="1" dirty="0">
                <a:solidFill>
                  <a:schemeClr val="bg1"/>
                </a:solidFill>
              </a:rPr>
              <a:t>Digital assets</a:t>
            </a:r>
          </a:p>
        </p:txBody>
      </p:sp>
      <p:sp>
        <p:nvSpPr>
          <p:cNvPr id="17" name="Freeform 16"/>
          <p:cNvSpPr/>
          <p:nvPr/>
        </p:nvSpPr>
        <p:spPr>
          <a:xfrm>
            <a:off x="2017986" y="3426372"/>
            <a:ext cx="515007" cy="171449"/>
          </a:xfrm>
          <a:custGeom>
            <a:avLst/>
            <a:gdLst>
              <a:gd name="connsiteX0" fmla="*/ 0 w 515007"/>
              <a:gd name="connsiteY0" fmla="*/ 0 h 171449"/>
              <a:gd name="connsiteX1" fmla="*/ 136635 w 515007"/>
              <a:gd name="connsiteY1" fmla="*/ 168166 h 171449"/>
              <a:gd name="connsiteX2" fmla="*/ 515007 w 515007"/>
              <a:gd name="connsiteY2" fmla="*/ 115614 h 171449"/>
            </a:gdLst>
            <a:ahLst/>
            <a:cxnLst>
              <a:cxn ang="0">
                <a:pos x="connsiteX0" y="connsiteY0"/>
              </a:cxn>
              <a:cxn ang="0">
                <a:pos x="connsiteX1" y="connsiteY1"/>
              </a:cxn>
              <a:cxn ang="0">
                <a:pos x="connsiteX2" y="connsiteY2"/>
              </a:cxn>
            </a:cxnLst>
            <a:rect l="l" t="t" r="r" b="b"/>
            <a:pathLst>
              <a:path w="515007" h="171449">
                <a:moveTo>
                  <a:pt x="0" y="0"/>
                </a:moveTo>
                <a:cubicBezTo>
                  <a:pt x="25400" y="74448"/>
                  <a:pt x="50801" y="148897"/>
                  <a:pt x="136635" y="168166"/>
                </a:cubicBezTo>
                <a:cubicBezTo>
                  <a:pt x="222469" y="187435"/>
                  <a:pt x="515007" y="115614"/>
                  <a:pt x="515007" y="115614"/>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8"/>
          <p:cNvSpPr/>
          <p:nvPr/>
        </p:nvSpPr>
        <p:spPr>
          <a:xfrm>
            <a:off x="2569387" y="3520966"/>
            <a:ext cx="142282" cy="273268"/>
          </a:xfrm>
          <a:custGeom>
            <a:avLst/>
            <a:gdLst>
              <a:gd name="connsiteX0" fmla="*/ 5647 w 142282"/>
              <a:gd name="connsiteY0" fmla="*/ 0 h 273268"/>
              <a:gd name="connsiteX1" fmla="*/ 16158 w 142282"/>
              <a:gd name="connsiteY1" fmla="*/ 189186 h 273268"/>
              <a:gd name="connsiteX2" fmla="*/ 142282 w 142282"/>
              <a:gd name="connsiteY2" fmla="*/ 273268 h 273268"/>
            </a:gdLst>
            <a:ahLst/>
            <a:cxnLst>
              <a:cxn ang="0">
                <a:pos x="connsiteX0" y="connsiteY0"/>
              </a:cxn>
              <a:cxn ang="0">
                <a:pos x="connsiteX1" y="connsiteY1"/>
              </a:cxn>
              <a:cxn ang="0">
                <a:pos x="connsiteX2" y="connsiteY2"/>
              </a:cxn>
            </a:cxnLst>
            <a:rect l="l" t="t" r="r" b="b"/>
            <a:pathLst>
              <a:path w="142282" h="273268">
                <a:moveTo>
                  <a:pt x="5647" y="0"/>
                </a:moveTo>
                <a:cubicBezTo>
                  <a:pt x="-484" y="71820"/>
                  <a:pt x="-6614" y="143641"/>
                  <a:pt x="16158" y="189186"/>
                </a:cubicBezTo>
                <a:cubicBezTo>
                  <a:pt x="38930" y="234731"/>
                  <a:pt x="90606" y="253999"/>
                  <a:pt x="142282" y="273268"/>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19"/>
          <p:cNvSpPr/>
          <p:nvPr/>
        </p:nvSpPr>
        <p:spPr>
          <a:xfrm>
            <a:off x="2659117" y="3384331"/>
            <a:ext cx="567559" cy="192559"/>
          </a:xfrm>
          <a:custGeom>
            <a:avLst/>
            <a:gdLst>
              <a:gd name="connsiteX0" fmla="*/ 0 w 567559"/>
              <a:gd name="connsiteY0" fmla="*/ 0 h 192559"/>
              <a:gd name="connsiteX1" fmla="*/ 252249 w 567559"/>
              <a:gd name="connsiteY1" fmla="*/ 189186 h 192559"/>
              <a:gd name="connsiteX2" fmla="*/ 567559 w 567559"/>
              <a:gd name="connsiteY2" fmla="*/ 126124 h 192559"/>
            </a:gdLst>
            <a:ahLst/>
            <a:cxnLst>
              <a:cxn ang="0">
                <a:pos x="connsiteX0" y="connsiteY0"/>
              </a:cxn>
              <a:cxn ang="0">
                <a:pos x="connsiteX1" y="connsiteY1"/>
              </a:cxn>
              <a:cxn ang="0">
                <a:pos x="connsiteX2" y="connsiteY2"/>
              </a:cxn>
            </a:cxnLst>
            <a:rect l="l" t="t" r="r" b="b"/>
            <a:pathLst>
              <a:path w="567559" h="192559">
                <a:moveTo>
                  <a:pt x="0" y="0"/>
                </a:moveTo>
                <a:cubicBezTo>
                  <a:pt x="78828" y="84082"/>
                  <a:pt x="157656" y="168165"/>
                  <a:pt x="252249" y="189186"/>
                </a:cubicBezTo>
                <a:cubicBezTo>
                  <a:pt x="346842" y="210207"/>
                  <a:pt x="567559" y="126124"/>
                  <a:pt x="567559" y="126124"/>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20"/>
          <p:cNvSpPr/>
          <p:nvPr/>
        </p:nvSpPr>
        <p:spPr>
          <a:xfrm>
            <a:off x="2953407" y="3573429"/>
            <a:ext cx="987972" cy="157743"/>
          </a:xfrm>
          <a:custGeom>
            <a:avLst/>
            <a:gdLst>
              <a:gd name="connsiteX0" fmla="*/ 0 w 987972"/>
              <a:gd name="connsiteY0" fmla="*/ 157743 h 157743"/>
              <a:gd name="connsiteX1" fmla="*/ 304800 w 987972"/>
              <a:gd name="connsiteY1" fmla="*/ 126212 h 157743"/>
              <a:gd name="connsiteX2" fmla="*/ 367862 w 987972"/>
              <a:gd name="connsiteY2" fmla="*/ 88 h 157743"/>
              <a:gd name="connsiteX3" fmla="*/ 725214 w 987972"/>
              <a:gd name="connsiteY3" fmla="*/ 105192 h 157743"/>
              <a:gd name="connsiteX4" fmla="*/ 987972 w 987972"/>
              <a:gd name="connsiteY4" fmla="*/ 42130 h 1577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7972" h="157743">
                <a:moveTo>
                  <a:pt x="0" y="157743"/>
                </a:moveTo>
                <a:cubicBezTo>
                  <a:pt x="121745" y="155115"/>
                  <a:pt x="243490" y="152488"/>
                  <a:pt x="304800" y="126212"/>
                </a:cubicBezTo>
                <a:cubicBezTo>
                  <a:pt x="366110" y="99936"/>
                  <a:pt x="297793" y="3591"/>
                  <a:pt x="367862" y="88"/>
                </a:cubicBezTo>
                <a:cubicBezTo>
                  <a:pt x="437931" y="-3415"/>
                  <a:pt x="621862" y="98185"/>
                  <a:pt x="725214" y="105192"/>
                </a:cubicBezTo>
                <a:cubicBezTo>
                  <a:pt x="828566" y="112199"/>
                  <a:pt x="908269" y="77164"/>
                  <a:pt x="987972" y="4213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1" name="Oval 220"/>
          <p:cNvSpPr/>
          <p:nvPr/>
        </p:nvSpPr>
        <p:spPr>
          <a:xfrm>
            <a:off x="967283" y="4686297"/>
            <a:ext cx="247030" cy="188798"/>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7" name="Oval 226"/>
          <p:cNvSpPr/>
          <p:nvPr/>
        </p:nvSpPr>
        <p:spPr>
          <a:xfrm>
            <a:off x="3282553" y="4208365"/>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8" name="Oval 227"/>
          <p:cNvSpPr/>
          <p:nvPr/>
        </p:nvSpPr>
        <p:spPr>
          <a:xfrm>
            <a:off x="3377036" y="4875281"/>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9" name="Oval 228"/>
          <p:cNvSpPr/>
          <p:nvPr/>
        </p:nvSpPr>
        <p:spPr>
          <a:xfrm>
            <a:off x="4279853" y="4584964"/>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25"/>
          <p:cNvSpPr/>
          <p:nvPr/>
        </p:nvSpPr>
        <p:spPr>
          <a:xfrm>
            <a:off x="1166648" y="4693087"/>
            <a:ext cx="367862" cy="110141"/>
          </a:xfrm>
          <a:custGeom>
            <a:avLst/>
            <a:gdLst>
              <a:gd name="connsiteX0" fmla="*/ 0 w 367862"/>
              <a:gd name="connsiteY0" fmla="*/ 110141 h 110141"/>
              <a:gd name="connsiteX1" fmla="*/ 115614 w 367862"/>
              <a:gd name="connsiteY1" fmla="*/ 5037 h 110141"/>
              <a:gd name="connsiteX2" fmla="*/ 367862 w 367862"/>
              <a:gd name="connsiteY2" fmla="*/ 15547 h 110141"/>
            </a:gdLst>
            <a:ahLst/>
            <a:cxnLst>
              <a:cxn ang="0">
                <a:pos x="connsiteX0" y="connsiteY0"/>
              </a:cxn>
              <a:cxn ang="0">
                <a:pos x="connsiteX1" y="connsiteY1"/>
              </a:cxn>
              <a:cxn ang="0">
                <a:pos x="connsiteX2" y="connsiteY2"/>
              </a:cxn>
            </a:cxnLst>
            <a:rect l="l" t="t" r="r" b="b"/>
            <a:pathLst>
              <a:path w="367862" h="110141">
                <a:moveTo>
                  <a:pt x="0" y="110141"/>
                </a:moveTo>
                <a:cubicBezTo>
                  <a:pt x="27152" y="65472"/>
                  <a:pt x="54304" y="20803"/>
                  <a:pt x="115614" y="5037"/>
                </a:cubicBezTo>
                <a:cubicBezTo>
                  <a:pt x="176924" y="-10729"/>
                  <a:pt x="367862" y="15547"/>
                  <a:pt x="367862" y="15547"/>
                </a:cubicBezTo>
              </a:path>
            </a:pathLst>
          </a:custGeom>
          <a:no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26"/>
          <p:cNvSpPr/>
          <p:nvPr/>
        </p:nvSpPr>
        <p:spPr>
          <a:xfrm>
            <a:off x="1786759" y="4598312"/>
            <a:ext cx="798786" cy="141854"/>
          </a:xfrm>
          <a:custGeom>
            <a:avLst/>
            <a:gdLst>
              <a:gd name="connsiteX0" fmla="*/ 0 w 798786"/>
              <a:gd name="connsiteY0" fmla="*/ 141854 h 141854"/>
              <a:gd name="connsiteX1" fmla="*/ 168165 w 798786"/>
              <a:gd name="connsiteY1" fmla="*/ 5219 h 141854"/>
              <a:gd name="connsiteX2" fmla="*/ 798786 w 798786"/>
              <a:gd name="connsiteY2" fmla="*/ 26240 h 141854"/>
            </a:gdLst>
            <a:ahLst/>
            <a:cxnLst>
              <a:cxn ang="0">
                <a:pos x="connsiteX0" y="connsiteY0"/>
              </a:cxn>
              <a:cxn ang="0">
                <a:pos x="connsiteX1" y="connsiteY1"/>
              </a:cxn>
              <a:cxn ang="0">
                <a:pos x="connsiteX2" y="connsiteY2"/>
              </a:cxn>
            </a:cxnLst>
            <a:rect l="l" t="t" r="r" b="b"/>
            <a:pathLst>
              <a:path w="798786" h="141854">
                <a:moveTo>
                  <a:pt x="0" y="141854"/>
                </a:moveTo>
                <a:cubicBezTo>
                  <a:pt x="17517" y="83171"/>
                  <a:pt x="35034" y="24488"/>
                  <a:pt x="168165" y="5219"/>
                </a:cubicBezTo>
                <a:cubicBezTo>
                  <a:pt x="301296" y="-14050"/>
                  <a:pt x="798786" y="26240"/>
                  <a:pt x="798786" y="2624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27"/>
          <p:cNvSpPr/>
          <p:nvPr/>
        </p:nvSpPr>
        <p:spPr>
          <a:xfrm>
            <a:off x="2669628" y="4309241"/>
            <a:ext cx="620110" cy="283780"/>
          </a:xfrm>
          <a:custGeom>
            <a:avLst/>
            <a:gdLst>
              <a:gd name="connsiteX0" fmla="*/ 0 w 620110"/>
              <a:gd name="connsiteY0" fmla="*/ 283780 h 283780"/>
              <a:gd name="connsiteX1" fmla="*/ 136634 w 620110"/>
              <a:gd name="connsiteY1" fmla="*/ 73573 h 283780"/>
              <a:gd name="connsiteX2" fmla="*/ 620110 w 620110"/>
              <a:gd name="connsiteY2" fmla="*/ 0 h 283780"/>
            </a:gdLst>
            <a:ahLst/>
            <a:cxnLst>
              <a:cxn ang="0">
                <a:pos x="connsiteX0" y="connsiteY0"/>
              </a:cxn>
              <a:cxn ang="0">
                <a:pos x="connsiteX1" y="connsiteY1"/>
              </a:cxn>
              <a:cxn ang="0">
                <a:pos x="connsiteX2" y="connsiteY2"/>
              </a:cxn>
            </a:cxnLst>
            <a:rect l="l" t="t" r="r" b="b"/>
            <a:pathLst>
              <a:path w="620110" h="283780">
                <a:moveTo>
                  <a:pt x="0" y="283780"/>
                </a:moveTo>
                <a:cubicBezTo>
                  <a:pt x="16641" y="202325"/>
                  <a:pt x="33282" y="120870"/>
                  <a:pt x="136634" y="73573"/>
                </a:cubicBezTo>
                <a:cubicBezTo>
                  <a:pt x="239986" y="26276"/>
                  <a:pt x="620110" y="0"/>
                  <a:pt x="620110"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p:cNvSpPr/>
          <p:nvPr/>
        </p:nvSpPr>
        <p:spPr>
          <a:xfrm>
            <a:off x="2722180" y="4754504"/>
            <a:ext cx="630621" cy="195868"/>
          </a:xfrm>
          <a:custGeom>
            <a:avLst/>
            <a:gdLst>
              <a:gd name="connsiteX0" fmla="*/ 0 w 630621"/>
              <a:gd name="connsiteY0" fmla="*/ 17193 h 195868"/>
              <a:gd name="connsiteX1" fmla="*/ 199697 w 630621"/>
              <a:gd name="connsiteY1" fmla="*/ 17193 h 195868"/>
              <a:gd name="connsiteX2" fmla="*/ 630621 w 630621"/>
              <a:gd name="connsiteY2" fmla="*/ 195868 h 195868"/>
            </a:gdLst>
            <a:ahLst/>
            <a:cxnLst>
              <a:cxn ang="0">
                <a:pos x="connsiteX0" y="connsiteY0"/>
              </a:cxn>
              <a:cxn ang="0">
                <a:pos x="connsiteX1" y="connsiteY1"/>
              </a:cxn>
              <a:cxn ang="0">
                <a:pos x="connsiteX2" y="connsiteY2"/>
              </a:cxn>
            </a:cxnLst>
            <a:rect l="l" t="t" r="r" b="b"/>
            <a:pathLst>
              <a:path w="630621" h="195868">
                <a:moveTo>
                  <a:pt x="0" y="17193"/>
                </a:moveTo>
                <a:cubicBezTo>
                  <a:pt x="47297" y="2303"/>
                  <a:pt x="94594" y="-12586"/>
                  <a:pt x="199697" y="17193"/>
                </a:cubicBezTo>
                <a:cubicBezTo>
                  <a:pt x="304800" y="46972"/>
                  <a:pt x="630621" y="195868"/>
                  <a:pt x="630621" y="195868"/>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30"/>
          <p:cNvSpPr/>
          <p:nvPr/>
        </p:nvSpPr>
        <p:spPr>
          <a:xfrm flipV="1">
            <a:off x="3491822" y="4293387"/>
            <a:ext cx="894125" cy="94928"/>
          </a:xfrm>
          <a:custGeom>
            <a:avLst/>
            <a:gdLst>
              <a:gd name="connsiteX0" fmla="*/ 0 w 756745"/>
              <a:gd name="connsiteY0" fmla="*/ 164218 h 164218"/>
              <a:gd name="connsiteX1" fmla="*/ 252248 w 756745"/>
              <a:gd name="connsiteY1" fmla="*/ 6563 h 164218"/>
              <a:gd name="connsiteX2" fmla="*/ 756745 w 756745"/>
              <a:gd name="connsiteY2" fmla="*/ 27583 h 164218"/>
            </a:gdLst>
            <a:ahLst/>
            <a:cxnLst>
              <a:cxn ang="0">
                <a:pos x="connsiteX0" y="connsiteY0"/>
              </a:cxn>
              <a:cxn ang="0">
                <a:pos x="connsiteX1" y="connsiteY1"/>
              </a:cxn>
              <a:cxn ang="0">
                <a:pos x="connsiteX2" y="connsiteY2"/>
              </a:cxn>
            </a:cxnLst>
            <a:rect l="l" t="t" r="r" b="b"/>
            <a:pathLst>
              <a:path w="756745" h="164218">
                <a:moveTo>
                  <a:pt x="0" y="164218"/>
                </a:moveTo>
                <a:cubicBezTo>
                  <a:pt x="63062" y="96776"/>
                  <a:pt x="126124" y="29335"/>
                  <a:pt x="252248" y="6563"/>
                </a:cubicBezTo>
                <a:cubicBezTo>
                  <a:pt x="378372" y="-16209"/>
                  <a:pt x="756745" y="27583"/>
                  <a:pt x="756745" y="27583"/>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32"/>
          <p:cNvSpPr/>
          <p:nvPr/>
        </p:nvSpPr>
        <p:spPr>
          <a:xfrm>
            <a:off x="3510455" y="4655986"/>
            <a:ext cx="756745" cy="210304"/>
          </a:xfrm>
          <a:custGeom>
            <a:avLst/>
            <a:gdLst>
              <a:gd name="connsiteX0" fmla="*/ 0 w 756745"/>
              <a:gd name="connsiteY0" fmla="*/ 210304 h 210304"/>
              <a:gd name="connsiteX1" fmla="*/ 273269 w 756745"/>
              <a:gd name="connsiteY1" fmla="*/ 31628 h 210304"/>
              <a:gd name="connsiteX2" fmla="*/ 756745 w 756745"/>
              <a:gd name="connsiteY2" fmla="*/ 97 h 210304"/>
              <a:gd name="connsiteX3" fmla="*/ 756745 w 756745"/>
              <a:gd name="connsiteY3" fmla="*/ 97 h 210304"/>
            </a:gdLst>
            <a:ahLst/>
            <a:cxnLst>
              <a:cxn ang="0">
                <a:pos x="connsiteX0" y="connsiteY0"/>
              </a:cxn>
              <a:cxn ang="0">
                <a:pos x="connsiteX1" y="connsiteY1"/>
              </a:cxn>
              <a:cxn ang="0">
                <a:pos x="connsiteX2" y="connsiteY2"/>
              </a:cxn>
              <a:cxn ang="0">
                <a:pos x="connsiteX3" y="connsiteY3"/>
              </a:cxn>
            </a:cxnLst>
            <a:rect l="l" t="t" r="r" b="b"/>
            <a:pathLst>
              <a:path w="756745" h="210304">
                <a:moveTo>
                  <a:pt x="0" y="210304"/>
                </a:moveTo>
                <a:cubicBezTo>
                  <a:pt x="73572" y="138483"/>
                  <a:pt x="147145" y="66662"/>
                  <a:pt x="273269" y="31628"/>
                </a:cubicBezTo>
                <a:cubicBezTo>
                  <a:pt x="399393" y="-3406"/>
                  <a:pt x="756745" y="97"/>
                  <a:pt x="756745" y="97"/>
                </a:cubicBezTo>
                <a:lnTo>
                  <a:pt x="756745" y="97"/>
                </a:ln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Freeform 34"/>
          <p:cNvSpPr/>
          <p:nvPr/>
        </p:nvSpPr>
        <p:spPr>
          <a:xfrm>
            <a:off x="4529959" y="4540469"/>
            <a:ext cx="599089" cy="176680"/>
          </a:xfrm>
          <a:custGeom>
            <a:avLst/>
            <a:gdLst>
              <a:gd name="connsiteX0" fmla="*/ 0 w 599089"/>
              <a:gd name="connsiteY0" fmla="*/ 136634 h 176680"/>
              <a:gd name="connsiteX1" fmla="*/ 283779 w 599089"/>
              <a:gd name="connsiteY1" fmla="*/ 168165 h 176680"/>
              <a:gd name="connsiteX2" fmla="*/ 599089 w 599089"/>
              <a:gd name="connsiteY2" fmla="*/ 0 h 176680"/>
            </a:gdLst>
            <a:ahLst/>
            <a:cxnLst>
              <a:cxn ang="0">
                <a:pos x="connsiteX0" y="connsiteY0"/>
              </a:cxn>
              <a:cxn ang="0">
                <a:pos x="connsiteX1" y="connsiteY1"/>
              </a:cxn>
              <a:cxn ang="0">
                <a:pos x="connsiteX2" y="connsiteY2"/>
              </a:cxn>
            </a:cxnLst>
            <a:rect l="l" t="t" r="r" b="b"/>
            <a:pathLst>
              <a:path w="599089" h="176680">
                <a:moveTo>
                  <a:pt x="0" y="136634"/>
                </a:moveTo>
                <a:cubicBezTo>
                  <a:pt x="91965" y="163785"/>
                  <a:pt x="183931" y="190937"/>
                  <a:pt x="283779" y="168165"/>
                </a:cubicBezTo>
                <a:cubicBezTo>
                  <a:pt x="383627" y="145393"/>
                  <a:pt x="491358" y="72696"/>
                  <a:pt x="599089"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1" name="TextBox 230"/>
          <p:cNvSpPr txBox="1"/>
          <p:nvPr/>
        </p:nvSpPr>
        <p:spPr>
          <a:xfrm>
            <a:off x="1285141" y="4218454"/>
            <a:ext cx="824136" cy="276999"/>
          </a:xfrm>
          <a:prstGeom prst="rect">
            <a:avLst/>
          </a:prstGeom>
          <a:noFill/>
        </p:spPr>
        <p:txBody>
          <a:bodyPr wrap="square" rtlCol="0">
            <a:spAutoFit/>
          </a:bodyPr>
          <a:lstStyle/>
          <a:p>
            <a:r>
              <a:rPr lang="en-US" sz="1200" dirty="0">
                <a:solidFill>
                  <a:srgbClr val="FF0000"/>
                </a:solidFill>
              </a:rPr>
              <a:t>Transport</a:t>
            </a:r>
          </a:p>
        </p:txBody>
      </p:sp>
      <p:sp>
        <p:nvSpPr>
          <p:cNvPr id="232" name="TextBox 231"/>
          <p:cNvSpPr txBox="1"/>
          <p:nvPr/>
        </p:nvSpPr>
        <p:spPr>
          <a:xfrm>
            <a:off x="5419954" y="4589291"/>
            <a:ext cx="1057802" cy="276999"/>
          </a:xfrm>
          <a:prstGeom prst="rect">
            <a:avLst/>
          </a:prstGeom>
          <a:noFill/>
        </p:spPr>
        <p:txBody>
          <a:bodyPr wrap="square" rtlCol="0">
            <a:spAutoFit/>
          </a:bodyPr>
          <a:lstStyle/>
          <a:p>
            <a:r>
              <a:rPr lang="en-US" sz="1200" dirty="0">
                <a:solidFill>
                  <a:srgbClr val="FF0000"/>
                </a:solidFill>
              </a:rPr>
              <a:t>Liabilities/risk</a:t>
            </a:r>
          </a:p>
        </p:txBody>
      </p:sp>
      <p:sp>
        <p:nvSpPr>
          <p:cNvPr id="233" name="TextBox 232"/>
          <p:cNvSpPr txBox="1"/>
          <p:nvPr/>
        </p:nvSpPr>
        <p:spPr>
          <a:xfrm>
            <a:off x="4887222" y="4942753"/>
            <a:ext cx="1277443" cy="276999"/>
          </a:xfrm>
          <a:prstGeom prst="rect">
            <a:avLst/>
          </a:prstGeom>
          <a:noFill/>
        </p:spPr>
        <p:txBody>
          <a:bodyPr wrap="square" rtlCol="0">
            <a:spAutoFit/>
          </a:bodyPr>
          <a:lstStyle/>
          <a:p>
            <a:r>
              <a:rPr lang="en-US" sz="1200">
                <a:solidFill>
                  <a:srgbClr val="FF0000"/>
                </a:solidFill>
              </a:rPr>
              <a:t>Holistic security</a:t>
            </a:r>
            <a:endParaRPr lang="en-US" sz="1200" dirty="0">
              <a:solidFill>
                <a:srgbClr val="FF0000"/>
              </a:solidFill>
            </a:endParaRPr>
          </a:p>
        </p:txBody>
      </p:sp>
      <p:sp>
        <p:nvSpPr>
          <p:cNvPr id="234" name="Oval 233"/>
          <p:cNvSpPr/>
          <p:nvPr/>
        </p:nvSpPr>
        <p:spPr>
          <a:xfrm>
            <a:off x="4689091" y="4976774"/>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35"/>
          <p:cNvSpPr/>
          <p:nvPr/>
        </p:nvSpPr>
        <p:spPr>
          <a:xfrm>
            <a:off x="3605048" y="5023945"/>
            <a:ext cx="1093076" cy="97305"/>
          </a:xfrm>
          <a:custGeom>
            <a:avLst/>
            <a:gdLst>
              <a:gd name="connsiteX0" fmla="*/ 0 w 1093076"/>
              <a:gd name="connsiteY0" fmla="*/ 0 h 97305"/>
              <a:gd name="connsiteX1" fmla="*/ 357352 w 1093076"/>
              <a:gd name="connsiteY1" fmla="*/ 94593 h 97305"/>
              <a:gd name="connsiteX2" fmla="*/ 1093076 w 1093076"/>
              <a:gd name="connsiteY2" fmla="*/ 73572 h 97305"/>
              <a:gd name="connsiteX3" fmla="*/ 1093076 w 1093076"/>
              <a:gd name="connsiteY3" fmla="*/ 73572 h 97305"/>
            </a:gdLst>
            <a:ahLst/>
            <a:cxnLst>
              <a:cxn ang="0">
                <a:pos x="connsiteX0" y="connsiteY0"/>
              </a:cxn>
              <a:cxn ang="0">
                <a:pos x="connsiteX1" y="connsiteY1"/>
              </a:cxn>
              <a:cxn ang="0">
                <a:pos x="connsiteX2" y="connsiteY2"/>
              </a:cxn>
              <a:cxn ang="0">
                <a:pos x="connsiteX3" y="connsiteY3"/>
              </a:cxn>
            </a:cxnLst>
            <a:rect l="l" t="t" r="r" b="b"/>
            <a:pathLst>
              <a:path w="1093076" h="97305">
                <a:moveTo>
                  <a:pt x="0" y="0"/>
                </a:moveTo>
                <a:cubicBezTo>
                  <a:pt x="87586" y="41165"/>
                  <a:pt x="175173" y="82331"/>
                  <a:pt x="357352" y="94593"/>
                </a:cubicBezTo>
                <a:cubicBezTo>
                  <a:pt x="539531" y="106855"/>
                  <a:pt x="1093076" y="73572"/>
                  <a:pt x="1093076" y="73572"/>
                </a:cubicBezTo>
                <a:lnTo>
                  <a:pt x="1093076" y="73572"/>
                </a:ln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Freeform 37"/>
          <p:cNvSpPr/>
          <p:nvPr/>
        </p:nvSpPr>
        <p:spPr>
          <a:xfrm>
            <a:off x="5517931" y="4424855"/>
            <a:ext cx="115614" cy="84083"/>
          </a:xfrm>
          <a:custGeom>
            <a:avLst/>
            <a:gdLst>
              <a:gd name="connsiteX0" fmla="*/ 0 w 115614"/>
              <a:gd name="connsiteY0" fmla="*/ 0 h 84083"/>
              <a:gd name="connsiteX1" fmla="*/ 52552 w 115614"/>
              <a:gd name="connsiteY1" fmla="*/ 21021 h 84083"/>
              <a:gd name="connsiteX2" fmla="*/ 115614 w 115614"/>
              <a:gd name="connsiteY2" fmla="*/ 84083 h 84083"/>
            </a:gdLst>
            <a:ahLst/>
            <a:cxnLst>
              <a:cxn ang="0">
                <a:pos x="connsiteX0" y="connsiteY0"/>
              </a:cxn>
              <a:cxn ang="0">
                <a:pos x="connsiteX1" y="connsiteY1"/>
              </a:cxn>
              <a:cxn ang="0">
                <a:pos x="connsiteX2" y="connsiteY2"/>
              </a:cxn>
            </a:cxnLst>
            <a:rect l="l" t="t" r="r" b="b"/>
            <a:pathLst>
              <a:path w="115614" h="84083">
                <a:moveTo>
                  <a:pt x="0" y="0"/>
                </a:moveTo>
                <a:cubicBezTo>
                  <a:pt x="16641" y="3503"/>
                  <a:pt x="33283" y="7007"/>
                  <a:pt x="52552" y="21021"/>
                </a:cubicBezTo>
                <a:cubicBezTo>
                  <a:pt x="71821" y="35035"/>
                  <a:pt x="115614" y="84083"/>
                  <a:pt x="115614" y="84083"/>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5" name="Oval 234"/>
          <p:cNvSpPr/>
          <p:nvPr/>
        </p:nvSpPr>
        <p:spPr>
          <a:xfrm>
            <a:off x="3491822" y="5625722"/>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 name="Oval 235"/>
          <p:cNvSpPr/>
          <p:nvPr/>
        </p:nvSpPr>
        <p:spPr>
          <a:xfrm>
            <a:off x="5368967" y="6629761"/>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7" name="Oval 236"/>
          <p:cNvSpPr/>
          <p:nvPr/>
        </p:nvSpPr>
        <p:spPr>
          <a:xfrm>
            <a:off x="1412553" y="6327585"/>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8" name="Oval 237"/>
          <p:cNvSpPr/>
          <p:nvPr/>
        </p:nvSpPr>
        <p:spPr>
          <a:xfrm>
            <a:off x="1627954" y="5646523"/>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0" name="TextBox 249"/>
          <p:cNvSpPr txBox="1"/>
          <p:nvPr/>
        </p:nvSpPr>
        <p:spPr>
          <a:xfrm>
            <a:off x="1791554" y="5581622"/>
            <a:ext cx="1071602" cy="276999"/>
          </a:xfrm>
          <a:prstGeom prst="rect">
            <a:avLst/>
          </a:prstGeom>
          <a:noFill/>
        </p:spPr>
        <p:txBody>
          <a:bodyPr wrap="square" rtlCol="0">
            <a:spAutoFit/>
          </a:bodyPr>
          <a:lstStyle/>
          <a:p>
            <a:r>
              <a:rPr lang="en-US" sz="1200">
                <a:solidFill>
                  <a:srgbClr val="FF0000"/>
                </a:solidFill>
              </a:rPr>
              <a:t>Collaboration</a:t>
            </a:r>
            <a:endParaRPr lang="en-US" sz="1200" dirty="0">
              <a:solidFill>
                <a:srgbClr val="FF0000"/>
              </a:solidFill>
            </a:endParaRPr>
          </a:p>
        </p:txBody>
      </p:sp>
      <p:sp>
        <p:nvSpPr>
          <p:cNvPr id="251" name="TextBox 250"/>
          <p:cNvSpPr txBox="1"/>
          <p:nvPr/>
        </p:nvSpPr>
        <p:spPr>
          <a:xfrm>
            <a:off x="3022562" y="5619196"/>
            <a:ext cx="513788" cy="276999"/>
          </a:xfrm>
          <a:prstGeom prst="rect">
            <a:avLst/>
          </a:prstGeom>
          <a:noFill/>
        </p:spPr>
        <p:txBody>
          <a:bodyPr wrap="square" rtlCol="0">
            <a:spAutoFit/>
          </a:bodyPr>
          <a:lstStyle/>
          <a:p>
            <a:r>
              <a:rPr lang="en-US" sz="1200" dirty="0">
                <a:solidFill>
                  <a:srgbClr val="FF0000"/>
                </a:solidFill>
              </a:rPr>
              <a:t>Trust</a:t>
            </a:r>
          </a:p>
        </p:txBody>
      </p:sp>
      <p:sp>
        <p:nvSpPr>
          <p:cNvPr id="252" name="TextBox 251"/>
          <p:cNvSpPr txBox="1"/>
          <p:nvPr/>
        </p:nvSpPr>
        <p:spPr>
          <a:xfrm>
            <a:off x="3445528" y="6226190"/>
            <a:ext cx="1621428" cy="276999"/>
          </a:xfrm>
          <a:prstGeom prst="rect">
            <a:avLst/>
          </a:prstGeom>
          <a:noFill/>
        </p:spPr>
        <p:txBody>
          <a:bodyPr wrap="square" rtlCol="0">
            <a:spAutoFit/>
          </a:bodyPr>
          <a:lstStyle/>
          <a:p>
            <a:r>
              <a:rPr lang="en-US" sz="1200" dirty="0">
                <a:solidFill>
                  <a:srgbClr val="FF0000"/>
                </a:solidFill>
              </a:rPr>
              <a:t>Demand aggregation</a:t>
            </a:r>
          </a:p>
        </p:txBody>
      </p:sp>
      <p:sp>
        <p:nvSpPr>
          <p:cNvPr id="256" name="TextBox 255"/>
          <p:cNvSpPr txBox="1"/>
          <p:nvPr/>
        </p:nvSpPr>
        <p:spPr>
          <a:xfrm>
            <a:off x="4399359" y="5515727"/>
            <a:ext cx="824136" cy="276999"/>
          </a:xfrm>
          <a:prstGeom prst="rect">
            <a:avLst/>
          </a:prstGeom>
          <a:noFill/>
        </p:spPr>
        <p:txBody>
          <a:bodyPr wrap="square" rtlCol="0">
            <a:spAutoFit/>
          </a:bodyPr>
          <a:lstStyle/>
          <a:p>
            <a:r>
              <a:rPr lang="en-US" sz="1200" dirty="0">
                <a:solidFill>
                  <a:srgbClr val="FF0000"/>
                </a:solidFill>
              </a:rPr>
              <a:t>Values</a:t>
            </a:r>
          </a:p>
        </p:txBody>
      </p:sp>
      <p:sp>
        <p:nvSpPr>
          <p:cNvPr id="257" name="Oval 256"/>
          <p:cNvSpPr/>
          <p:nvPr/>
        </p:nvSpPr>
        <p:spPr>
          <a:xfrm>
            <a:off x="4916003" y="5505086"/>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8" name="TextBox 257"/>
          <p:cNvSpPr txBox="1"/>
          <p:nvPr/>
        </p:nvSpPr>
        <p:spPr>
          <a:xfrm>
            <a:off x="-14516" y="5602663"/>
            <a:ext cx="1043359" cy="276999"/>
          </a:xfrm>
          <a:prstGeom prst="rect">
            <a:avLst/>
          </a:prstGeom>
          <a:noFill/>
        </p:spPr>
        <p:txBody>
          <a:bodyPr wrap="square" rtlCol="0">
            <a:spAutoFit/>
          </a:bodyPr>
          <a:lstStyle/>
          <a:p>
            <a:r>
              <a:rPr lang="en-US" sz="1200" b="1" dirty="0">
                <a:solidFill>
                  <a:srgbClr val="B09B71"/>
                </a:solidFill>
              </a:rPr>
              <a:t>Culture</a:t>
            </a:r>
          </a:p>
        </p:txBody>
      </p:sp>
      <p:sp>
        <p:nvSpPr>
          <p:cNvPr id="259" name="Oval 258"/>
          <p:cNvSpPr/>
          <p:nvPr/>
        </p:nvSpPr>
        <p:spPr>
          <a:xfrm>
            <a:off x="972999" y="5636565"/>
            <a:ext cx="247030" cy="188798"/>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0" name="TextBox 259"/>
          <p:cNvSpPr txBox="1"/>
          <p:nvPr/>
        </p:nvSpPr>
        <p:spPr>
          <a:xfrm>
            <a:off x="7238612" y="6166398"/>
            <a:ext cx="824136" cy="276999"/>
          </a:xfrm>
          <a:prstGeom prst="rect">
            <a:avLst/>
          </a:prstGeom>
          <a:noFill/>
        </p:spPr>
        <p:txBody>
          <a:bodyPr wrap="square" rtlCol="0">
            <a:spAutoFit/>
          </a:bodyPr>
          <a:lstStyle/>
          <a:p>
            <a:r>
              <a:rPr lang="en-US" sz="1200" dirty="0">
                <a:solidFill>
                  <a:srgbClr val="FF0000"/>
                </a:solidFill>
              </a:rPr>
              <a:t>E- Guilds</a:t>
            </a:r>
          </a:p>
        </p:txBody>
      </p:sp>
      <p:sp>
        <p:nvSpPr>
          <p:cNvPr id="261" name="TextBox 260"/>
          <p:cNvSpPr txBox="1"/>
          <p:nvPr/>
        </p:nvSpPr>
        <p:spPr>
          <a:xfrm>
            <a:off x="6292236" y="3853559"/>
            <a:ext cx="1117054" cy="276999"/>
          </a:xfrm>
          <a:prstGeom prst="rect">
            <a:avLst/>
          </a:prstGeom>
          <a:noFill/>
        </p:spPr>
        <p:txBody>
          <a:bodyPr wrap="square" rtlCol="0">
            <a:spAutoFit/>
          </a:bodyPr>
          <a:lstStyle/>
          <a:p>
            <a:r>
              <a:rPr lang="en-US" sz="1200" dirty="0">
                <a:solidFill>
                  <a:srgbClr val="FF0000"/>
                </a:solidFill>
              </a:rPr>
              <a:t>Digital rights</a:t>
            </a:r>
          </a:p>
        </p:txBody>
      </p:sp>
      <p:sp>
        <p:nvSpPr>
          <p:cNvPr id="262" name="TextBox 261"/>
          <p:cNvSpPr txBox="1"/>
          <p:nvPr/>
        </p:nvSpPr>
        <p:spPr>
          <a:xfrm>
            <a:off x="9131265" y="2186629"/>
            <a:ext cx="1266730" cy="461665"/>
          </a:xfrm>
          <a:prstGeom prst="rect">
            <a:avLst/>
          </a:prstGeom>
          <a:noFill/>
        </p:spPr>
        <p:txBody>
          <a:bodyPr wrap="square" rtlCol="0">
            <a:spAutoFit/>
          </a:bodyPr>
          <a:lstStyle/>
          <a:p>
            <a:r>
              <a:rPr lang="en-US" sz="1200" dirty="0">
                <a:solidFill>
                  <a:srgbClr val="FF0000"/>
                </a:solidFill>
              </a:rPr>
              <a:t>Smart Cities regions/nations</a:t>
            </a:r>
          </a:p>
        </p:txBody>
      </p:sp>
      <p:sp>
        <p:nvSpPr>
          <p:cNvPr id="263" name="Oval 262"/>
          <p:cNvSpPr/>
          <p:nvPr/>
        </p:nvSpPr>
        <p:spPr>
          <a:xfrm>
            <a:off x="7538172" y="6443397"/>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4" name="Oval 263"/>
          <p:cNvSpPr/>
          <p:nvPr/>
        </p:nvSpPr>
        <p:spPr>
          <a:xfrm>
            <a:off x="9531011" y="2639432"/>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5" name="Oval 264"/>
          <p:cNvSpPr/>
          <p:nvPr/>
        </p:nvSpPr>
        <p:spPr>
          <a:xfrm>
            <a:off x="6699924" y="5089947"/>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6" name="TextBox 265"/>
          <p:cNvSpPr txBox="1"/>
          <p:nvPr/>
        </p:nvSpPr>
        <p:spPr>
          <a:xfrm>
            <a:off x="7597018" y="2959942"/>
            <a:ext cx="1049506" cy="461665"/>
          </a:xfrm>
          <a:prstGeom prst="rect">
            <a:avLst/>
          </a:prstGeom>
          <a:noFill/>
        </p:spPr>
        <p:txBody>
          <a:bodyPr wrap="square" rtlCol="0">
            <a:spAutoFit/>
          </a:bodyPr>
          <a:lstStyle/>
          <a:p>
            <a:r>
              <a:rPr lang="en-US" sz="1200" dirty="0">
                <a:solidFill>
                  <a:srgbClr val="FF0000"/>
                </a:solidFill>
              </a:rPr>
              <a:t>Real time pricing</a:t>
            </a:r>
          </a:p>
        </p:txBody>
      </p:sp>
      <p:sp>
        <p:nvSpPr>
          <p:cNvPr id="267" name="Oval 266"/>
          <p:cNvSpPr/>
          <p:nvPr/>
        </p:nvSpPr>
        <p:spPr>
          <a:xfrm>
            <a:off x="7561778" y="2445553"/>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8" name="TextBox 267"/>
          <p:cNvSpPr txBox="1"/>
          <p:nvPr/>
        </p:nvSpPr>
        <p:spPr>
          <a:xfrm>
            <a:off x="5372601" y="3509460"/>
            <a:ext cx="1117054" cy="276999"/>
          </a:xfrm>
          <a:prstGeom prst="rect">
            <a:avLst/>
          </a:prstGeom>
          <a:noFill/>
        </p:spPr>
        <p:txBody>
          <a:bodyPr wrap="square" rtlCol="0">
            <a:spAutoFit/>
          </a:bodyPr>
          <a:lstStyle/>
          <a:p>
            <a:r>
              <a:rPr lang="en-US" sz="1200" dirty="0">
                <a:solidFill>
                  <a:srgbClr val="FF0000"/>
                </a:solidFill>
              </a:rPr>
              <a:t>Market sectors</a:t>
            </a:r>
          </a:p>
        </p:txBody>
      </p:sp>
      <p:sp>
        <p:nvSpPr>
          <p:cNvPr id="269" name="TextBox 268"/>
          <p:cNvSpPr txBox="1"/>
          <p:nvPr/>
        </p:nvSpPr>
        <p:spPr>
          <a:xfrm>
            <a:off x="6715257" y="2202987"/>
            <a:ext cx="1117054" cy="461665"/>
          </a:xfrm>
          <a:prstGeom prst="rect">
            <a:avLst/>
          </a:prstGeom>
          <a:noFill/>
        </p:spPr>
        <p:txBody>
          <a:bodyPr wrap="square" rtlCol="0">
            <a:spAutoFit/>
          </a:bodyPr>
          <a:lstStyle/>
          <a:p>
            <a:r>
              <a:rPr lang="en-US" sz="1200" dirty="0">
                <a:solidFill>
                  <a:srgbClr val="FF0000"/>
                </a:solidFill>
              </a:rPr>
              <a:t>Knowledge of what works</a:t>
            </a:r>
          </a:p>
        </p:txBody>
      </p:sp>
      <p:sp>
        <p:nvSpPr>
          <p:cNvPr id="270" name="Oval 269"/>
          <p:cNvSpPr/>
          <p:nvPr/>
        </p:nvSpPr>
        <p:spPr>
          <a:xfrm>
            <a:off x="10072504" y="5323368"/>
            <a:ext cx="1423688" cy="678293"/>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1" name="TextBox 270"/>
          <p:cNvSpPr txBox="1"/>
          <p:nvPr/>
        </p:nvSpPr>
        <p:spPr>
          <a:xfrm>
            <a:off x="10202082" y="5506743"/>
            <a:ext cx="1076340" cy="307777"/>
          </a:xfrm>
          <a:prstGeom prst="rect">
            <a:avLst/>
          </a:prstGeom>
          <a:noFill/>
        </p:spPr>
        <p:txBody>
          <a:bodyPr wrap="square" rtlCol="0">
            <a:spAutoFit/>
          </a:bodyPr>
          <a:lstStyle/>
          <a:p>
            <a:r>
              <a:rPr lang="en-US" sz="1400" b="1">
                <a:solidFill>
                  <a:schemeClr val="bg1"/>
                </a:solidFill>
              </a:rPr>
              <a:t>Value based</a:t>
            </a:r>
            <a:endParaRPr lang="en-US" sz="1400" b="1" dirty="0">
              <a:solidFill>
                <a:schemeClr val="bg1"/>
              </a:solidFill>
            </a:endParaRPr>
          </a:p>
        </p:txBody>
      </p:sp>
      <p:sp>
        <p:nvSpPr>
          <p:cNvPr id="272" name="TextBox 271"/>
          <p:cNvSpPr txBox="1"/>
          <p:nvPr/>
        </p:nvSpPr>
        <p:spPr>
          <a:xfrm>
            <a:off x="8610598" y="4584964"/>
            <a:ext cx="1117054" cy="646331"/>
          </a:xfrm>
          <a:prstGeom prst="rect">
            <a:avLst/>
          </a:prstGeom>
          <a:noFill/>
        </p:spPr>
        <p:txBody>
          <a:bodyPr wrap="square" rtlCol="0">
            <a:spAutoFit/>
          </a:bodyPr>
          <a:lstStyle/>
          <a:p>
            <a:r>
              <a:rPr lang="en-US" sz="1200" dirty="0">
                <a:solidFill>
                  <a:srgbClr val="FF0000"/>
                </a:solidFill>
              </a:rPr>
              <a:t>Collective decision making</a:t>
            </a:r>
          </a:p>
        </p:txBody>
      </p:sp>
      <p:sp>
        <p:nvSpPr>
          <p:cNvPr id="273" name="TextBox 272"/>
          <p:cNvSpPr txBox="1"/>
          <p:nvPr/>
        </p:nvSpPr>
        <p:spPr>
          <a:xfrm>
            <a:off x="5039372" y="2606475"/>
            <a:ext cx="1128401" cy="276999"/>
          </a:xfrm>
          <a:prstGeom prst="rect">
            <a:avLst/>
          </a:prstGeom>
          <a:noFill/>
        </p:spPr>
        <p:txBody>
          <a:bodyPr wrap="square" rtlCol="0">
            <a:spAutoFit/>
          </a:bodyPr>
          <a:lstStyle/>
          <a:p>
            <a:r>
              <a:rPr lang="en-US" sz="1200">
                <a:solidFill>
                  <a:srgbClr val="FF0000"/>
                </a:solidFill>
              </a:rPr>
              <a:t>Procurement</a:t>
            </a:r>
            <a:endParaRPr lang="en-US" sz="1200" dirty="0">
              <a:solidFill>
                <a:srgbClr val="FF0000"/>
              </a:solidFill>
            </a:endParaRPr>
          </a:p>
        </p:txBody>
      </p:sp>
      <p:sp>
        <p:nvSpPr>
          <p:cNvPr id="274" name="TextBox 273"/>
          <p:cNvSpPr txBox="1"/>
          <p:nvPr/>
        </p:nvSpPr>
        <p:spPr>
          <a:xfrm>
            <a:off x="5843992" y="4035447"/>
            <a:ext cx="1379426" cy="461665"/>
          </a:xfrm>
          <a:prstGeom prst="rect">
            <a:avLst/>
          </a:prstGeom>
          <a:noFill/>
        </p:spPr>
        <p:txBody>
          <a:bodyPr wrap="square" rtlCol="0">
            <a:spAutoFit/>
          </a:bodyPr>
          <a:lstStyle/>
          <a:p>
            <a:r>
              <a:rPr lang="en-US" sz="1200" dirty="0">
                <a:solidFill>
                  <a:srgbClr val="FF0000"/>
                </a:solidFill>
              </a:rPr>
              <a:t>Embedded Legal instruments</a:t>
            </a:r>
          </a:p>
        </p:txBody>
      </p:sp>
      <p:sp>
        <p:nvSpPr>
          <p:cNvPr id="275" name="Oval 274"/>
          <p:cNvSpPr/>
          <p:nvPr/>
        </p:nvSpPr>
        <p:spPr>
          <a:xfrm>
            <a:off x="4873365" y="2650467"/>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Freeform 46"/>
          <p:cNvSpPr/>
          <p:nvPr/>
        </p:nvSpPr>
        <p:spPr>
          <a:xfrm>
            <a:off x="5013064" y="2248348"/>
            <a:ext cx="484094" cy="430306"/>
          </a:xfrm>
          <a:custGeom>
            <a:avLst/>
            <a:gdLst>
              <a:gd name="connsiteX0" fmla="*/ 484094 w 484094"/>
              <a:gd name="connsiteY0" fmla="*/ 0 h 430306"/>
              <a:gd name="connsiteX1" fmla="*/ 398032 w 484094"/>
              <a:gd name="connsiteY1" fmla="*/ 268941 h 430306"/>
              <a:gd name="connsiteX2" fmla="*/ 0 w 484094"/>
              <a:gd name="connsiteY2" fmla="*/ 430306 h 430306"/>
            </a:gdLst>
            <a:ahLst/>
            <a:cxnLst>
              <a:cxn ang="0">
                <a:pos x="connsiteX0" y="connsiteY0"/>
              </a:cxn>
              <a:cxn ang="0">
                <a:pos x="connsiteX1" y="connsiteY1"/>
              </a:cxn>
              <a:cxn ang="0">
                <a:pos x="connsiteX2" y="connsiteY2"/>
              </a:cxn>
            </a:cxnLst>
            <a:rect l="l" t="t" r="r" b="b"/>
            <a:pathLst>
              <a:path w="484094" h="430306">
                <a:moveTo>
                  <a:pt x="484094" y="0"/>
                </a:moveTo>
                <a:cubicBezTo>
                  <a:pt x="481404" y="98611"/>
                  <a:pt x="478714" y="197223"/>
                  <a:pt x="398032" y="268941"/>
                </a:cubicBezTo>
                <a:cubicBezTo>
                  <a:pt x="317350" y="340659"/>
                  <a:pt x="0" y="430306"/>
                  <a:pt x="0" y="430306"/>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Freeform 48"/>
          <p:cNvSpPr/>
          <p:nvPr/>
        </p:nvSpPr>
        <p:spPr>
          <a:xfrm>
            <a:off x="3474720" y="2840019"/>
            <a:ext cx="1825914" cy="1387736"/>
          </a:xfrm>
          <a:custGeom>
            <a:avLst/>
            <a:gdLst>
              <a:gd name="connsiteX0" fmla="*/ 0 w 1825914"/>
              <a:gd name="connsiteY0" fmla="*/ 1387736 h 1387736"/>
              <a:gd name="connsiteX1" fmla="*/ 1032734 w 1825914"/>
              <a:gd name="connsiteY1" fmla="*/ 978946 h 1387736"/>
              <a:gd name="connsiteX2" fmla="*/ 1807285 w 1825914"/>
              <a:gd name="connsiteY2" fmla="*/ 720762 h 1387736"/>
              <a:gd name="connsiteX3" fmla="*/ 1602889 w 1825914"/>
              <a:gd name="connsiteY3" fmla="*/ 0 h 1387736"/>
            </a:gdLst>
            <a:ahLst/>
            <a:cxnLst>
              <a:cxn ang="0">
                <a:pos x="connsiteX0" y="connsiteY0"/>
              </a:cxn>
              <a:cxn ang="0">
                <a:pos x="connsiteX1" y="connsiteY1"/>
              </a:cxn>
              <a:cxn ang="0">
                <a:pos x="connsiteX2" y="connsiteY2"/>
              </a:cxn>
              <a:cxn ang="0">
                <a:pos x="connsiteX3" y="connsiteY3"/>
              </a:cxn>
            </a:cxnLst>
            <a:rect l="l" t="t" r="r" b="b"/>
            <a:pathLst>
              <a:path w="1825914" h="1387736">
                <a:moveTo>
                  <a:pt x="0" y="1387736"/>
                </a:moveTo>
                <a:cubicBezTo>
                  <a:pt x="365760" y="1238922"/>
                  <a:pt x="731520" y="1090108"/>
                  <a:pt x="1032734" y="978946"/>
                </a:cubicBezTo>
                <a:cubicBezTo>
                  <a:pt x="1333948" y="867784"/>
                  <a:pt x="1712259" y="883920"/>
                  <a:pt x="1807285" y="720762"/>
                </a:cubicBezTo>
                <a:cubicBezTo>
                  <a:pt x="1902311" y="557604"/>
                  <a:pt x="1602889" y="0"/>
                  <a:pt x="1602889"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6" name="TextBox 275"/>
          <p:cNvSpPr txBox="1"/>
          <p:nvPr/>
        </p:nvSpPr>
        <p:spPr>
          <a:xfrm>
            <a:off x="2944234" y="5296745"/>
            <a:ext cx="1321547" cy="276999"/>
          </a:xfrm>
          <a:prstGeom prst="rect">
            <a:avLst/>
          </a:prstGeom>
          <a:noFill/>
        </p:spPr>
        <p:txBody>
          <a:bodyPr wrap="square" rtlCol="0">
            <a:spAutoFit/>
          </a:bodyPr>
          <a:lstStyle/>
          <a:p>
            <a:r>
              <a:rPr lang="en-US" sz="1200">
                <a:solidFill>
                  <a:srgbClr val="FF0000"/>
                </a:solidFill>
              </a:rPr>
              <a:t>Religious groups</a:t>
            </a:r>
            <a:endParaRPr lang="en-US" sz="1200" dirty="0">
              <a:solidFill>
                <a:srgbClr val="FF0000"/>
              </a:solidFill>
            </a:endParaRPr>
          </a:p>
        </p:txBody>
      </p:sp>
      <p:sp>
        <p:nvSpPr>
          <p:cNvPr id="277" name="TextBox 276"/>
          <p:cNvSpPr txBox="1"/>
          <p:nvPr/>
        </p:nvSpPr>
        <p:spPr>
          <a:xfrm>
            <a:off x="4685834" y="5196829"/>
            <a:ext cx="1868751" cy="276999"/>
          </a:xfrm>
          <a:prstGeom prst="rect">
            <a:avLst/>
          </a:prstGeom>
          <a:noFill/>
        </p:spPr>
        <p:txBody>
          <a:bodyPr wrap="square" rtlCol="0">
            <a:spAutoFit/>
          </a:bodyPr>
          <a:lstStyle/>
          <a:p>
            <a:r>
              <a:rPr lang="en-US" sz="1200" dirty="0">
                <a:solidFill>
                  <a:srgbClr val="FF0000"/>
                </a:solidFill>
              </a:rPr>
              <a:t>Professional e-Guilds</a:t>
            </a:r>
          </a:p>
        </p:txBody>
      </p:sp>
      <p:sp>
        <p:nvSpPr>
          <p:cNvPr id="52" name="Freeform 51"/>
          <p:cNvSpPr/>
          <p:nvPr/>
        </p:nvSpPr>
        <p:spPr>
          <a:xfrm>
            <a:off x="1850315" y="5809129"/>
            <a:ext cx="1775012" cy="97114"/>
          </a:xfrm>
          <a:custGeom>
            <a:avLst/>
            <a:gdLst>
              <a:gd name="connsiteX0" fmla="*/ 0 w 1775012"/>
              <a:gd name="connsiteY0" fmla="*/ 0 h 97114"/>
              <a:gd name="connsiteX1" fmla="*/ 914400 w 1775012"/>
              <a:gd name="connsiteY1" fmla="*/ 96819 h 97114"/>
              <a:gd name="connsiteX2" fmla="*/ 1775012 w 1775012"/>
              <a:gd name="connsiteY2" fmla="*/ 32273 h 97114"/>
            </a:gdLst>
            <a:ahLst/>
            <a:cxnLst>
              <a:cxn ang="0">
                <a:pos x="connsiteX0" y="connsiteY0"/>
              </a:cxn>
              <a:cxn ang="0">
                <a:pos x="connsiteX1" y="connsiteY1"/>
              </a:cxn>
              <a:cxn ang="0">
                <a:pos x="connsiteX2" y="connsiteY2"/>
              </a:cxn>
            </a:cxnLst>
            <a:rect l="l" t="t" r="r" b="b"/>
            <a:pathLst>
              <a:path w="1775012" h="97114">
                <a:moveTo>
                  <a:pt x="0" y="0"/>
                </a:moveTo>
                <a:cubicBezTo>
                  <a:pt x="309282" y="45720"/>
                  <a:pt x="618565" y="91440"/>
                  <a:pt x="914400" y="96819"/>
                </a:cubicBezTo>
                <a:cubicBezTo>
                  <a:pt x="1210235" y="102198"/>
                  <a:pt x="1775012" y="32273"/>
                  <a:pt x="1775012" y="32273"/>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Freeform 54"/>
          <p:cNvSpPr/>
          <p:nvPr/>
        </p:nvSpPr>
        <p:spPr>
          <a:xfrm>
            <a:off x="3700631" y="5680038"/>
            <a:ext cx="1333948" cy="157542"/>
          </a:xfrm>
          <a:custGeom>
            <a:avLst/>
            <a:gdLst>
              <a:gd name="connsiteX0" fmla="*/ 0 w 1333948"/>
              <a:gd name="connsiteY0" fmla="*/ 118334 h 157542"/>
              <a:gd name="connsiteX1" fmla="*/ 882127 w 1333948"/>
              <a:gd name="connsiteY1" fmla="*/ 150607 h 157542"/>
              <a:gd name="connsiteX2" fmla="*/ 1333948 w 1333948"/>
              <a:gd name="connsiteY2" fmla="*/ 0 h 157542"/>
            </a:gdLst>
            <a:ahLst/>
            <a:cxnLst>
              <a:cxn ang="0">
                <a:pos x="connsiteX0" y="connsiteY0"/>
              </a:cxn>
              <a:cxn ang="0">
                <a:pos x="connsiteX1" y="connsiteY1"/>
              </a:cxn>
              <a:cxn ang="0">
                <a:pos x="connsiteX2" y="connsiteY2"/>
              </a:cxn>
            </a:cxnLst>
            <a:rect l="l" t="t" r="r" b="b"/>
            <a:pathLst>
              <a:path w="1333948" h="157542">
                <a:moveTo>
                  <a:pt x="0" y="118334"/>
                </a:moveTo>
                <a:cubicBezTo>
                  <a:pt x="329901" y="144331"/>
                  <a:pt x="659802" y="170329"/>
                  <a:pt x="882127" y="150607"/>
                </a:cubicBezTo>
                <a:cubicBezTo>
                  <a:pt x="1104452" y="130885"/>
                  <a:pt x="1333948" y="0"/>
                  <a:pt x="1333948"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Freeform 55"/>
          <p:cNvSpPr/>
          <p:nvPr/>
        </p:nvSpPr>
        <p:spPr>
          <a:xfrm>
            <a:off x="5034579" y="5701553"/>
            <a:ext cx="3431689" cy="401098"/>
          </a:xfrm>
          <a:custGeom>
            <a:avLst/>
            <a:gdLst>
              <a:gd name="connsiteX0" fmla="*/ 0 w 3431689"/>
              <a:gd name="connsiteY0" fmla="*/ 0 h 401098"/>
              <a:gd name="connsiteX1" fmla="*/ 1990165 w 3431689"/>
              <a:gd name="connsiteY1" fmla="*/ 376518 h 401098"/>
              <a:gd name="connsiteX2" fmla="*/ 3431689 w 3431689"/>
              <a:gd name="connsiteY2" fmla="*/ 333487 h 401098"/>
            </a:gdLst>
            <a:ahLst/>
            <a:cxnLst>
              <a:cxn ang="0">
                <a:pos x="connsiteX0" y="connsiteY0"/>
              </a:cxn>
              <a:cxn ang="0">
                <a:pos x="connsiteX1" y="connsiteY1"/>
              </a:cxn>
              <a:cxn ang="0">
                <a:pos x="connsiteX2" y="connsiteY2"/>
              </a:cxn>
            </a:cxnLst>
            <a:rect l="l" t="t" r="r" b="b"/>
            <a:pathLst>
              <a:path w="3431689" h="401098">
                <a:moveTo>
                  <a:pt x="0" y="0"/>
                </a:moveTo>
                <a:cubicBezTo>
                  <a:pt x="709108" y="160468"/>
                  <a:pt x="1418217" y="320937"/>
                  <a:pt x="1990165" y="376518"/>
                </a:cubicBezTo>
                <a:cubicBezTo>
                  <a:pt x="2562113" y="432099"/>
                  <a:pt x="2996901" y="382793"/>
                  <a:pt x="3431689" y="333487"/>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reeform 56"/>
          <p:cNvSpPr/>
          <p:nvPr/>
        </p:nvSpPr>
        <p:spPr>
          <a:xfrm>
            <a:off x="2958353" y="3679115"/>
            <a:ext cx="3506993" cy="107577"/>
          </a:xfrm>
          <a:custGeom>
            <a:avLst/>
            <a:gdLst>
              <a:gd name="connsiteX0" fmla="*/ 0 w 3506993"/>
              <a:gd name="connsiteY0" fmla="*/ 107577 h 107577"/>
              <a:gd name="connsiteX1" fmla="*/ 2926080 w 3506993"/>
              <a:gd name="connsiteY1" fmla="*/ 75304 h 107577"/>
              <a:gd name="connsiteX2" fmla="*/ 3506993 w 3506993"/>
              <a:gd name="connsiteY2" fmla="*/ 0 h 107577"/>
            </a:gdLst>
            <a:ahLst/>
            <a:cxnLst>
              <a:cxn ang="0">
                <a:pos x="connsiteX0" y="connsiteY0"/>
              </a:cxn>
              <a:cxn ang="0">
                <a:pos x="connsiteX1" y="connsiteY1"/>
              </a:cxn>
              <a:cxn ang="0">
                <a:pos x="connsiteX2" y="connsiteY2"/>
              </a:cxn>
            </a:cxnLst>
            <a:rect l="l" t="t" r="r" b="b"/>
            <a:pathLst>
              <a:path w="3506993" h="107577">
                <a:moveTo>
                  <a:pt x="0" y="107577"/>
                </a:moveTo>
                <a:lnTo>
                  <a:pt x="2926080" y="75304"/>
                </a:lnTo>
                <a:cubicBezTo>
                  <a:pt x="3510579" y="57375"/>
                  <a:pt x="3506993" y="0"/>
                  <a:pt x="3506993"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Freeform 59"/>
          <p:cNvSpPr/>
          <p:nvPr/>
        </p:nvSpPr>
        <p:spPr>
          <a:xfrm>
            <a:off x="6680499" y="3388659"/>
            <a:ext cx="297905" cy="344245"/>
          </a:xfrm>
          <a:custGeom>
            <a:avLst/>
            <a:gdLst>
              <a:gd name="connsiteX0" fmla="*/ 0 w 297905"/>
              <a:gd name="connsiteY0" fmla="*/ 344245 h 344245"/>
              <a:gd name="connsiteX1" fmla="*/ 268941 w 297905"/>
              <a:gd name="connsiteY1" fmla="*/ 258183 h 344245"/>
              <a:gd name="connsiteX2" fmla="*/ 290456 w 297905"/>
              <a:gd name="connsiteY2" fmla="*/ 0 h 344245"/>
            </a:gdLst>
            <a:ahLst/>
            <a:cxnLst>
              <a:cxn ang="0">
                <a:pos x="connsiteX0" y="connsiteY0"/>
              </a:cxn>
              <a:cxn ang="0">
                <a:pos x="connsiteX1" y="connsiteY1"/>
              </a:cxn>
              <a:cxn ang="0">
                <a:pos x="connsiteX2" y="connsiteY2"/>
              </a:cxn>
            </a:cxnLst>
            <a:rect l="l" t="t" r="r" b="b"/>
            <a:pathLst>
              <a:path w="297905" h="344245">
                <a:moveTo>
                  <a:pt x="0" y="344245"/>
                </a:moveTo>
                <a:cubicBezTo>
                  <a:pt x="110266" y="329901"/>
                  <a:pt x="220532" y="315557"/>
                  <a:pt x="268941" y="258183"/>
                </a:cubicBezTo>
                <a:cubicBezTo>
                  <a:pt x="317350" y="200809"/>
                  <a:pt x="290456" y="0"/>
                  <a:pt x="290456"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8" name="Oval 277"/>
          <p:cNvSpPr/>
          <p:nvPr/>
        </p:nvSpPr>
        <p:spPr>
          <a:xfrm>
            <a:off x="6772964" y="4262435"/>
            <a:ext cx="346586" cy="325479"/>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9" name="Oval 278"/>
          <p:cNvSpPr/>
          <p:nvPr/>
        </p:nvSpPr>
        <p:spPr>
          <a:xfrm>
            <a:off x="7650224" y="3676961"/>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0" name="Oval 279"/>
          <p:cNvSpPr/>
          <p:nvPr/>
        </p:nvSpPr>
        <p:spPr>
          <a:xfrm>
            <a:off x="8219238" y="3254048"/>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1" name="TextBox 280"/>
          <p:cNvSpPr txBox="1"/>
          <p:nvPr/>
        </p:nvSpPr>
        <p:spPr>
          <a:xfrm>
            <a:off x="7191576" y="3416207"/>
            <a:ext cx="1117054" cy="276999"/>
          </a:xfrm>
          <a:prstGeom prst="rect">
            <a:avLst/>
          </a:prstGeom>
          <a:noFill/>
        </p:spPr>
        <p:txBody>
          <a:bodyPr wrap="square" rtlCol="0">
            <a:spAutoFit/>
          </a:bodyPr>
          <a:lstStyle/>
          <a:p>
            <a:r>
              <a:rPr lang="en-US" sz="1200" dirty="0">
                <a:solidFill>
                  <a:srgbClr val="FF0000"/>
                </a:solidFill>
              </a:rPr>
              <a:t>Brokerages</a:t>
            </a:r>
          </a:p>
        </p:txBody>
      </p:sp>
      <p:sp>
        <p:nvSpPr>
          <p:cNvPr id="61" name="Freeform 60"/>
          <p:cNvSpPr/>
          <p:nvPr/>
        </p:nvSpPr>
        <p:spPr>
          <a:xfrm>
            <a:off x="5701553" y="4270786"/>
            <a:ext cx="1215614" cy="226852"/>
          </a:xfrm>
          <a:custGeom>
            <a:avLst/>
            <a:gdLst>
              <a:gd name="connsiteX0" fmla="*/ 0 w 1215614"/>
              <a:gd name="connsiteY0" fmla="*/ 0 h 226852"/>
              <a:gd name="connsiteX1" fmla="*/ 484094 w 1215614"/>
              <a:gd name="connsiteY1" fmla="*/ 225910 h 226852"/>
              <a:gd name="connsiteX2" fmla="*/ 1215614 w 1215614"/>
              <a:gd name="connsiteY2" fmla="*/ 86061 h 226852"/>
            </a:gdLst>
            <a:ahLst/>
            <a:cxnLst>
              <a:cxn ang="0">
                <a:pos x="connsiteX0" y="connsiteY0"/>
              </a:cxn>
              <a:cxn ang="0">
                <a:pos x="connsiteX1" y="connsiteY1"/>
              </a:cxn>
              <a:cxn ang="0">
                <a:pos x="connsiteX2" y="connsiteY2"/>
              </a:cxn>
            </a:cxnLst>
            <a:rect l="l" t="t" r="r" b="b"/>
            <a:pathLst>
              <a:path w="1215614" h="226852">
                <a:moveTo>
                  <a:pt x="0" y="0"/>
                </a:moveTo>
                <a:cubicBezTo>
                  <a:pt x="140746" y="105783"/>
                  <a:pt x="281492" y="211566"/>
                  <a:pt x="484094" y="225910"/>
                </a:cubicBezTo>
                <a:cubicBezTo>
                  <a:pt x="686696" y="240254"/>
                  <a:pt x="1215614" y="86061"/>
                  <a:pt x="1215614" y="86061"/>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Freeform 70"/>
          <p:cNvSpPr/>
          <p:nvPr/>
        </p:nvSpPr>
        <p:spPr>
          <a:xfrm>
            <a:off x="7035501" y="3840480"/>
            <a:ext cx="710005" cy="484094"/>
          </a:xfrm>
          <a:custGeom>
            <a:avLst/>
            <a:gdLst>
              <a:gd name="connsiteX0" fmla="*/ 0 w 710005"/>
              <a:gd name="connsiteY0" fmla="*/ 484094 h 484094"/>
              <a:gd name="connsiteX1" fmla="*/ 484094 w 710005"/>
              <a:gd name="connsiteY1" fmla="*/ 355002 h 484094"/>
              <a:gd name="connsiteX2" fmla="*/ 710005 w 710005"/>
              <a:gd name="connsiteY2" fmla="*/ 0 h 484094"/>
            </a:gdLst>
            <a:ahLst/>
            <a:cxnLst>
              <a:cxn ang="0">
                <a:pos x="connsiteX0" y="connsiteY0"/>
              </a:cxn>
              <a:cxn ang="0">
                <a:pos x="connsiteX1" y="connsiteY1"/>
              </a:cxn>
              <a:cxn ang="0">
                <a:pos x="connsiteX2" y="connsiteY2"/>
              </a:cxn>
            </a:cxnLst>
            <a:rect l="l" t="t" r="r" b="b"/>
            <a:pathLst>
              <a:path w="710005" h="484094">
                <a:moveTo>
                  <a:pt x="0" y="484094"/>
                </a:moveTo>
                <a:cubicBezTo>
                  <a:pt x="182880" y="459889"/>
                  <a:pt x="365760" y="435684"/>
                  <a:pt x="484094" y="355002"/>
                </a:cubicBezTo>
                <a:cubicBezTo>
                  <a:pt x="602428" y="274320"/>
                  <a:pt x="710005" y="0"/>
                  <a:pt x="710005"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Freeform 72"/>
          <p:cNvSpPr/>
          <p:nvPr/>
        </p:nvSpPr>
        <p:spPr>
          <a:xfrm>
            <a:off x="7863840" y="3388659"/>
            <a:ext cx="462579" cy="387275"/>
          </a:xfrm>
          <a:custGeom>
            <a:avLst/>
            <a:gdLst>
              <a:gd name="connsiteX0" fmla="*/ 0 w 462579"/>
              <a:gd name="connsiteY0" fmla="*/ 387275 h 387275"/>
              <a:gd name="connsiteX1" fmla="*/ 258184 w 462579"/>
              <a:gd name="connsiteY1" fmla="*/ 279699 h 387275"/>
              <a:gd name="connsiteX2" fmla="*/ 462579 w 462579"/>
              <a:gd name="connsiteY2" fmla="*/ 0 h 387275"/>
            </a:gdLst>
            <a:ahLst/>
            <a:cxnLst>
              <a:cxn ang="0">
                <a:pos x="connsiteX0" y="connsiteY0"/>
              </a:cxn>
              <a:cxn ang="0">
                <a:pos x="connsiteX1" y="connsiteY1"/>
              </a:cxn>
              <a:cxn ang="0">
                <a:pos x="connsiteX2" y="connsiteY2"/>
              </a:cxn>
            </a:cxnLst>
            <a:rect l="l" t="t" r="r" b="b"/>
            <a:pathLst>
              <a:path w="462579" h="387275">
                <a:moveTo>
                  <a:pt x="0" y="387275"/>
                </a:moveTo>
                <a:cubicBezTo>
                  <a:pt x="90544" y="365760"/>
                  <a:pt x="181088" y="344245"/>
                  <a:pt x="258184" y="279699"/>
                </a:cubicBezTo>
                <a:cubicBezTo>
                  <a:pt x="335280" y="215153"/>
                  <a:pt x="398929" y="107576"/>
                  <a:pt x="462579"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Freeform 73"/>
          <p:cNvSpPr/>
          <p:nvPr/>
        </p:nvSpPr>
        <p:spPr>
          <a:xfrm>
            <a:off x="8390965" y="3420932"/>
            <a:ext cx="1366221" cy="145190"/>
          </a:xfrm>
          <a:custGeom>
            <a:avLst/>
            <a:gdLst>
              <a:gd name="connsiteX0" fmla="*/ 0 w 1366221"/>
              <a:gd name="connsiteY0" fmla="*/ 0 h 145190"/>
              <a:gd name="connsiteX1" fmla="*/ 591670 w 1366221"/>
              <a:gd name="connsiteY1" fmla="*/ 139849 h 145190"/>
              <a:gd name="connsiteX2" fmla="*/ 1366221 w 1366221"/>
              <a:gd name="connsiteY2" fmla="*/ 118334 h 145190"/>
              <a:gd name="connsiteX3" fmla="*/ 1366221 w 1366221"/>
              <a:gd name="connsiteY3" fmla="*/ 118334 h 145190"/>
              <a:gd name="connsiteX4" fmla="*/ 1355463 w 1366221"/>
              <a:gd name="connsiteY4" fmla="*/ 107576 h 145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221" h="145190">
                <a:moveTo>
                  <a:pt x="0" y="0"/>
                </a:moveTo>
                <a:cubicBezTo>
                  <a:pt x="181983" y="60063"/>
                  <a:pt x="363967" y="120127"/>
                  <a:pt x="591670" y="139849"/>
                </a:cubicBezTo>
                <a:cubicBezTo>
                  <a:pt x="819373" y="159571"/>
                  <a:pt x="1366221" y="118334"/>
                  <a:pt x="1366221" y="118334"/>
                </a:cubicBezTo>
                <a:lnTo>
                  <a:pt x="1366221" y="118334"/>
                </a:lnTo>
                <a:lnTo>
                  <a:pt x="1355463" y="107576"/>
                </a:ln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2" name="TextBox 281"/>
          <p:cNvSpPr txBox="1"/>
          <p:nvPr/>
        </p:nvSpPr>
        <p:spPr>
          <a:xfrm>
            <a:off x="8911057" y="2758175"/>
            <a:ext cx="782127" cy="276999"/>
          </a:xfrm>
          <a:prstGeom prst="rect">
            <a:avLst/>
          </a:prstGeom>
          <a:noFill/>
        </p:spPr>
        <p:txBody>
          <a:bodyPr wrap="square" rtlCol="0">
            <a:spAutoFit/>
          </a:bodyPr>
          <a:lstStyle/>
          <a:p>
            <a:r>
              <a:rPr lang="en-US" sz="1200" dirty="0">
                <a:solidFill>
                  <a:srgbClr val="FF0000"/>
                </a:solidFill>
              </a:rPr>
              <a:t>Utilities</a:t>
            </a:r>
          </a:p>
        </p:txBody>
      </p:sp>
      <p:sp>
        <p:nvSpPr>
          <p:cNvPr id="283" name="TextBox 282"/>
          <p:cNvSpPr txBox="1"/>
          <p:nvPr/>
        </p:nvSpPr>
        <p:spPr>
          <a:xfrm>
            <a:off x="5942319" y="5629884"/>
            <a:ext cx="1240034" cy="276999"/>
          </a:xfrm>
          <a:prstGeom prst="rect">
            <a:avLst/>
          </a:prstGeom>
          <a:noFill/>
        </p:spPr>
        <p:txBody>
          <a:bodyPr wrap="square" rtlCol="0">
            <a:spAutoFit/>
          </a:bodyPr>
          <a:lstStyle/>
          <a:p>
            <a:r>
              <a:rPr lang="en-US" sz="1200">
                <a:solidFill>
                  <a:srgbClr val="FF0000"/>
                </a:solidFill>
              </a:rPr>
              <a:t>Decision making</a:t>
            </a:r>
            <a:endParaRPr lang="en-US" sz="1200" dirty="0">
              <a:solidFill>
                <a:srgbClr val="FF0000"/>
              </a:solidFill>
            </a:endParaRPr>
          </a:p>
        </p:txBody>
      </p:sp>
      <p:sp>
        <p:nvSpPr>
          <p:cNvPr id="284" name="Oval 283"/>
          <p:cNvSpPr/>
          <p:nvPr/>
        </p:nvSpPr>
        <p:spPr>
          <a:xfrm>
            <a:off x="8973688" y="3010729"/>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Freeform 77"/>
          <p:cNvSpPr/>
          <p:nvPr/>
        </p:nvSpPr>
        <p:spPr>
          <a:xfrm>
            <a:off x="8444753" y="3184264"/>
            <a:ext cx="699247" cy="204185"/>
          </a:xfrm>
          <a:custGeom>
            <a:avLst/>
            <a:gdLst>
              <a:gd name="connsiteX0" fmla="*/ 0 w 699247"/>
              <a:gd name="connsiteY0" fmla="*/ 161364 h 204185"/>
              <a:gd name="connsiteX1" fmla="*/ 355002 w 699247"/>
              <a:gd name="connsiteY1" fmla="*/ 193637 h 204185"/>
              <a:gd name="connsiteX2" fmla="*/ 699247 w 699247"/>
              <a:gd name="connsiteY2" fmla="*/ 0 h 204185"/>
            </a:gdLst>
            <a:ahLst/>
            <a:cxnLst>
              <a:cxn ang="0">
                <a:pos x="connsiteX0" y="connsiteY0"/>
              </a:cxn>
              <a:cxn ang="0">
                <a:pos x="connsiteX1" y="connsiteY1"/>
              </a:cxn>
              <a:cxn ang="0">
                <a:pos x="connsiteX2" y="connsiteY2"/>
              </a:cxn>
            </a:cxnLst>
            <a:rect l="l" t="t" r="r" b="b"/>
            <a:pathLst>
              <a:path w="699247" h="204185">
                <a:moveTo>
                  <a:pt x="0" y="161364"/>
                </a:moveTo>
                <a:cubicBezTo>
                  <a:pt x="119230" y="190947"/>
                  <a:pt x="238461" y="220531"/>
                  <a:pt x="355002" y="193637"/>
                </a:cubicBezTo>
                <a:cubicBezTo>
                  <a:pt x="471543" y="166743"/>
                  <a:pt x="699247" y="0"/>
                  <a:pt x="699247"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78"/>
          <p:cNvSpPr/>
          <p:nvPr/>
        </p:nvSpPr>
        <p:spPr>
          <a:xfrm>
            <a:off x="9219304" y="2829261"/>
            <a:ext cx="408822" cy="261770"/>
          </a:xfrm>
          <a:custGeom>
            <a:avLst/>
            <a:gdLst>
              <a:gd name="connsiteX0" fmla="*/ 0 w 408822"/>
              <a:gd name="connsiteY0" fmla="*/ 258184 h 261770"/>
              <a:gd name="connsiteX1" fmla="*/ 344244 w 408822"/>
              <a:gd name="connsiteY1" fmla="*/ 225911 h 261770"/>
              <a:gd name="connsiteX2" fmla="*/ 408790 w 408822"/>
              <a:gd name="connsiteY2" fmla="*/ 0 h 261770"/>
            </a:gdLst>
            <a:ahLst/>
            <a:cxnLst>
              <a:cxn ang="0">
                <a:pos x="connsiteX0" y="connsiteY0"/>
              </a:cxn>
              <a:cxn ang="0">
                <a:pos x="connsiteX1" y="connsiteY1"/>
              </a:cxn>
              <a:cxn ang="0">
                <a:pos x="connsiteX2" y="connsiteY2"/>
              </a:cxn>
            </a:cxnLst>
            <a:rect l="l" t="t" r="r" b="b"/>
            <a:pathLst>
              <a:path w="408822" h="261770">
                <a:moveTo>
                  <a:pt x="0" y="258184"/>
                </a:moveTo>
                <a:cubicBezTo>
                  <a:pt x="138056" y="263563"/>
                  <a:pt x="276112" y="268942"/>
                  <a:pt x="344244" y="225911"/>
                </a:cubicBezTo>
                <a:cubicBezTo>
                  <a:pt x="412376" y="182880"/>
                  <a:pt x="408790" y="0"/>
                  <a:pt x="408790"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Freeform 79"/>
          <p:cNvSpPr/>
          <p:nvPr/>
        </p:nvSpPr>
        <p:spPr>
          <a:xfrm>
            <a:off x="9154758" y="3141233"/>
            <a:ext cx="527124" cy="268941"/>
          </a:xfrm>
          <a:custGeom>
            <a:avLst/>
            <a:gdLst>
              <a:gd name="connsiteX0" fmla="*/ 0 w 527124"/>
              <a:gd name="connsiteY0" fmla="*/ 0 h 268941"/>
              <a:gd name="connsiteX1" fmla="*/ 107576 w 527124"/>
              <a:gd name="connsiteY1" fmla="*/ 215153 h 268941"/>
              <a:gd name="connsiteX2" fmla="*/ 527124 w 527124"/>
              <a:gd name="connsiteY2" fmla="*/ 268941 h 268941"/>
            </a:gdLst>
            <a:ahLst/>
            <a:cxnLst>
              <a:cxn ang="0">
                <a:pos x="connsiteX0" y="connsiteY0"/>
              </a:cxn>
              <a:cxn ang="0">
                <a:pos x="connsiteX1" y="connsiteY1"/>
              </a:cxn>
              <a:cxn ang="0">
                <a:pos x="connsiteX2" y="connsiteY2"/>
              </a:cxn>
            </a:cxnLst>
            <a:rect l="l" t="t" r="r" b="b"/>
            <a:pathLst>
              <a:path w="527124" h="268941">
                <a:moveTo>
                  <a:pt x="0" y="0"/>
                </a:moveTo>
                <a:cubicBezTo>
                  <a:pt x="9861" y="85165"/>
                  <a:pt x="19722" y="170330"/>
                  <a:pt x="107576" y="215153"/>
                </a:cubicBezTo>
                <a:cubicBezTo>
                  <a:pt x="195430" y="259977"/>
                  <a:pt x="527124" y="268941"/>
                  <a:pt x="527124" y="268941"/>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Freeform 80"/>
          <p:cNvSpPr/>
          <p:nvPr/>
        </p:nvSpPr>
        <p:spPr>
          <a:xfrm>
            <a:off x="9767944" y="2323652"/>
            <a:ext cx="882127" cy="444771"/>
          </a:xfrm>
          <a:custGeom>
            <a:avLst/>
            <a:gdLst>
              <a:gd name="connsiteX0" fmla="*/ 0 w 882127"/>
              <a:gd name="connsiteY0" fmla="*/ 398033 h 444771"/>
              <a:gd name="connsiteX1" fmla="*/ 656216 w 882127"/>
              <a:gd name="connsiteY1" fmla="*/ 408790 h 444771"/>
              <a:gd name="connsiteX2" fmla="*/ 882127 w 882127"/>
              <a:gd name="connsiteY2" fmla="*/ 0 h 444771"/>
            </a:gdLst>
            <a:ahLst/>
            <a:cxnLst>
              <a:cxn ang="0">
                <a:pos x="connsiteX0" y="connsiteY0"/>
              </a:cxn>
              <a:cxn ang="0">
                <a:pos x="connsiteX1" y="connsiteY1"/>
              </a:cxn>
              <a:cxn ang="0">
                <a:pos x="connsiteX2" y="connsiteY2"/>
              </a:cxn>
            </a:cxnLst>
            <a:rect l="l" t="t" r="r" b="b"/>
            <a:pathLst>
              <a:path w="882127" h="444771">
                <a:moveTo>
                  <a:pt x="0" y="398033"/>
                </a:moveTo>
                <a:cubicBezTo>
                  <a:pt x="254597" y="436581"/>
                  <a:pt x="509195" y="475129"/>
                  <a:pt x="656216" y="408790"/>
                </a:cubicBezTo>
                <a:cubicBezTo>
                  <a:pt x="803237" y="342451"/>
                  <a:pt x="882127" y="0"/>
                  <a:pt x="882127"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5" name="Oval 284"/>
          <p:cNvSpPr/>
          <p:nvPr/>
        </p:nvSpPr>
        <p:spPr>
          <a:xfrm>
            <a:off x="2143971" y="3947707"/>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6" name="TextBox 285"/>
          <p:cNvSpPr txBox="1"/>
          <p:nvPr/>
        </p:nvSpPr>
        <p:spPr>
          <a:xfrm>
            <a:off x="1892312" y="4103401"/>
            <a:ext cx="1242774" cy="276999"/>
          </a:xfrm>
          <a:prstGeom prst="rect">
            <a:avLst/>
          </a:prstGeom>
          <a:noFill/>
        </p:spPr>
        <p:txBody>
          <a:bodyPr wrap="square" rtlCol="0">
            <a:spAutoFit/>
          </a:bodyPr>
          <a:lstStyle/>
          <a:p>
            <a:r>
              <a:rPr lang="en-US" sz="1200" dirty="0">
                <a:solidFill>
                  <a:srgbClr val="FF0000"/>
                </a:solidFill>
              </a:rPr>
              <a:t>Accommodation</a:t>
            </a:r>
          </a:p>
        </p:txBody>
      </p:sp>
      <p:sp>
        <p:nvSpPr>
          <p:cNvPr id="83" name="Freeform 82"/>
          <p:cNvSpPr/>
          <p:nvPr/>
        </p:nvSpPr>
        <p:spPr>
          <a:xfrm>
            <a:off x="1183341" y="3990420"/>
            <a:ext cx="279699" cy="129759"/>
          </a:xfrm>
          <a:custGeom>
            <a:avLst/>
            <a:gdLst>
              <a:gd name="connsiteX0" fmla="*/ 0 w 279699"/>
              <a:gd name="connsiteY0" fmla="*/ 129759 h 129759"/>
              <a:gd name="connsiteX1" fmla="*/ 139850 w 279699"/>
              <a:gd name="connsiteY1" fmla="*/ 667 h 129759"/>
              <a:gd name="connsiteX2" fmla="*/ 279699 w 279699"/>
              <a:gd name="connsiteY2" fmla="*/ 75971 h 129759"/>
            </a:gdLst>
            <a:ahLst/>
            <a:cxnLst>
              <a:cxn ang="0">
                <a:pos x="connsiteX0" y="connsiteY0"/>
              </a:cxn>
              <a:cxn ang="0">
                <a:pos x="connsiteX1" y="connsiteY1"/>
              </a:cxn>
              <a:cxn ang="0">
                <a:pos x="connsiteX2" y="connsiteY2"/>
              </a:cxn>
            </a:cxnLst>
            <a:rect l="l" t="t" r="r" b="b"/>
            <a:pathLst>
              <a:path w="279699" h="129759">
                <a:moveTo>
                  <a:pt x="0" y="129759"/>
                </a:moveTo>
                <a:cubicBezTo>
                  <a:pt x="46617" y="69695"/>
                  <a:pt x="93234" y="9632"/>
                  <a:pt x="139850" y="667"/>
                </a:cubicBezTo>
                <a:cubicBezTo>
                  <a:pt x="186467" y="-8298"/>
                  <a:pt x="279699" y="75971"/>
                  <a:pt x="279699" y="75971"/>
                </a:cubicBezTo>
              </a:path>
            </a:pathLst>
          </a:custGeom>
          <a:no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Freeform 83"/>
          <p:cNvSpPr/>
          <p:nvPr/>
        </p:nvSpPr>
        <p:spPr>
          <a:xfrm>
            <a:off x="1688951" y="3966272"/>
            <a:ext cx="494851" cy="153907"/>
          </a:xfrm>
          <a:custGeom>
            <a:avLst/>
            <a:gdLst>
              <a:gd name="connsiteX0" fmla="*/ 0 w 494851"/>
              <a:gd name="connsiteY0" fmla="*/ 153907 h 153907"/>
              <a:gd name="connsiteX1" fmla="*/ 204395 w 494851"/>
              <a:gd name="connsiteY1" fmla="*/ 3300 h 153907"/>
              <a:gd name="connsiteX2" fmla="*/ 494851 w 494851"/>
              <a:gd name="connsiteY2" fmla="*/ 46330 h 153907"/>
            </a:gdLst>
            <a:ahLst/>
            <a:cxnLst>
              <a:cxn ang="0">
                <a:pos x="connsiteX0" y="connsiteY0"/>
              </a:cxn>
              <a:cxn ang="0">
                <a:pos x="connsiteX1" y="connsiteY1"/>
              </a:cxn>
              <a:cxn ang="0">
                <a:pos x="connsiteX2" y="connsiteY2"/>
              </a:cxn>
            </a:cxnLst>
            <a:rect l="l" t="t" r="r" b="b"/>
            <a:pathLst>
              <a:path w="494851" h="153907">
                <a:moveTo>
                  <a:pt x="0" y="153907"/>
                </a:moveTo>
                <a:cubicBezTo>
                  <a:pt x="60960" y="87568"/>
                  <a:pt x="121920" y="21229"/>
                  <a:pt x="204395" y="3300"/>
                </a:cubicBezTo>
                <a:cubicBezTo>
                  <a:pt x="286870" y="-14629"/>
                  <a:pt x="494851" y="46330"/>
                  <a:pt x="494851" y="4633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Freeform 84"/>
          <p:cNvSpPr/>
          <p:nvPr/>
        </p:nvSpPr>
        <p:spPr>
          <a:xfrm>
            <a:off x="2388198" y="3395816"/>
            <a:ext cx="4109421" cy="670575"/>
          </a:xfrm>
          <a:custGeom>
            <a:avLst/>
            <a:gdLst>
              <a:gd name="connsiteX0" fmla="*/ 0 w 4109421"/>
              <a:gd name="connsiteY0" fmla="*/ 670575 h 670575"/>
              <a:gd name="connsiteX1" fmla="*/ 1753496 w 4109421"/>
              <a:gd name="connsiteY1" fmla="*/ 498452 h 670575"/>
              <a:gd name="connsiteX2" fmla="*/ 3065929 w 4109421"/>
              <a:gd name="connsiteY2" fmla="*/ 3600 h 670575"/>
              <a:gd name="connsiteX3" fmla="*/ 4109421 w 4109421"/>
              <a:gd name="connsiteY3" fmla="*/ 261784 h 670575"/>
            </a:gdLst>
            <a:ahLst/>
            <a:cxnLst>
              <a:cxn ang="0">
                <a:pos x="connsiteX0" y="connsiteY0"/>
              </a:cxn>
              <a:cxn ang="0">
                <a:pos x="connsiteX1" y="connsiteY1"/>
              </a:cxn>
              <a:cxn ang="0">
                <a:pos x="connsiteX2" y="connsiteY2"/>
              </a:cxn>
              <a:cxn ang="0">
                <a:pos x="connsiteX3" y="connsiteY3"/>
              </a:cxn>
            </a:cxnLst>
            <a:rect l="l" t="t" r="r" b="b"/>
            <a:pathLst>
              <a:path w="4109421" h="670575">
                <a:moveTo>
                  <a:pt x="0" y="670575"/>
                </a:moveTo>
                <a:cubicBezTo>
                  <a:pt x="621254" y="640094"/>
                  <a:pt x="1242508" y="609614"/>
                  <a:pt x="1753496" y="498452"/>
                </a:cubicBezTo>
                <a:cubicBezTo>
                  <a:pt x="2264484" y="387290"/>
                  <a:pt x="2673275" y="43045"/>
                  <a:pt x="3065929" y="3600"/>
                </a:cubicBezTo>
                <a:cubicBezTo>
                  <a:pt x="3458583" y="-35845"/>
                  <a:pt x="4109421" y="261784"/>
                  <a:pt x="4109421" y="261784"/>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Freeform 85"/>
          <p:cNvSpPr/>
          <p:nvPr/>
        </p:nvSpPr>
        <p:spPr>
          <a:xfrm>
            <a:off x="6669741" y="2560662"/>
            <a:ext cx="2872292" cy="1182999"/>
          </a:xfrm>
          <a:custGeom>
            <a:avLst/>
            <a:gdLst>
              <a:gd name="connsiteX0" fmla="*/ 0 w 2872292"/>
              <a:gd name="connsiteY0" fmla="*/ 1182999 h 1182999"/>
              <a:gd name="connsiteX1" fmla="*/ 1011219 w 2872292"/>
              <a:gd name="connsiteY1" fmla="*/ 333145 h 1182999"/>
              <a:gd name="connsiteX2" fmla="*/ 2054711 w 2872292"/>
              <a:gd name="connsiteY2" fmla="*/ 429964 h 1182999"/>
              <a:gd name="connsiteX3" fmla="*/ 2398955 w 2872292"/>
              <a:gd name="connsiteY3" fmla="*/ 10416 h 1182999"/>
              <a:gd name="connsiteX4" fmla="*/ 2872292 w 2872292"/>
              <a:gd name="connsiteY4" fmla="*/ 117992 h 1182999"/>
              <a:gd name="connsiteX5" fmla="*/ 2872292 w 2872292"/>
              <a:gd name="connsiteY5" fmla="*/ 117992 h 1182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72292" h="1182999">
                <a:moveTo>
                  <a:pt x="0" y="1182999"/>
                </a:moveTo>
                <a:cubicBezTo>
                  <a:pt x="334383" y="820825"/>
                  <a:pt x="668767" y="458651"/>
                  <a:pt x="1011219" y="333145"/>
                </a:cubicBezTo>
                <a:cubicBezTo>
                  <a:pt x="1353671" y="207639"/>
                  <a:pt x="1823422" y="483752"/>
                  <a:pt x="2054711" y="429964"/>
                </a:cubicBezTo>
                <a:cubicBezTo>
                  <a:pt x="2286000" y="376176"/>
                  <a:pt x="2262692" y="62411"/>
                  <a:pt x="2398955" y="10416"/>
                </a:cubicBezTo>
                <a:cubicBezTo>
                  <a:pt x="2535218" y="-41579"/>
                  <a:pt x="2872292" y="117992"/>
                  <a:pt x="2872292" y="117992"/>
                </a:cubicBezTo>
                <a:lnTo>
                  <a:pt x="2872292" y="117992"/>
                </a:ln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7" name="TextBox 286"/>
          <p:cNvSpPr txBox="1"/>
          <p:nvPr/>
        </p:nvSpPr>
        <p:spPr>
          <a:xfrm>
            <a:off x="1315656" y="6517927"/>
            <a:ext cx="1621428" cy="276999"/>
          </a:xfrm>
          <a:prstGeom prst="rect">
            <a:avLst/>
          </a:prstGeom>
          <a:noFill/>
        </p:spPr>
        <p:txBody>
          <a:bodyPr wrap="square" rtlCol="0">
            <a:spAutoFit/>
          </a:bodyPr>
          <a:lstStyle/>
          <a:p>
            <a:r>
              <a:rPr lang="en-US" sz="1200">
                <a:solidFill>
                  <a:srgbClr val="FF0000"/>
                </a:solidFill>
              </a:rPr>
              <a:t>Electricity </a:t>
            </a:r>
            <a:r>
              <a:rPr lang="en-US" sz="1200" dirty="0">
                <a:solidFill>
                  <a:srgbClr val="FF0000"/>
                </a:solidFill>
              </a:rPr>
              <a:t>generation</a:t>
            </a:r>
          </a:p>
        </p:txBody>
      </p:sp>
      <p:sp>
        <p:nvSpPr>
          <p:cNvPr id="288" name="Oval 287"/>
          <p:cNvSpPr/>
          <p:nvPr/>
        </p:nvSpPr>
        <p:spPr>
          <a:xfrm>
            <a:off x="7104378" y="3771360"/>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Freeform 87"/>
          <p:cNvSpPr/>
          <p:nvPr/>
        </p:nvSpPr>
        <p:spPr>
          <a:xfrm>
            <a:off x="7024744" y="3948056"/>
            <a:ext cx="315219" cy="365760"/>
          </a:xfrm>
          <a:custGeom>
            <a:avLst/>
            <a:gdLst>
              <a:gd name="connsiteX0" fmla="*/ 0 w 315219"/>
              <a:gd name="connsiteY0" fmla="*/ 365760 h 365760"/>
              <a:gd name="connsiteX1" fmla="*/ 301214 w 315219"/>
              <a:gd name="connsiteY1" fmla="*/ 215153 h 365760"/>
              <a:gd name="connsiteX2" fmla="*/ 268941 w 315219"/>
              <a:gd name="connsiteY2" fmla="*/ 0 h 365760"/>
            </a:gdLst>
            <a:ahLst/>
            <a:cxnLst>
              <a:cxn ang="0">
                <a:pos x="connsiteX0" y="connsiteY0"/>
              </a:cxn>
              <a:cxn ang="0">
                <a:pos x="connsiteX1" y="connsiteY1"/>
              </a:cxn>
              <a:cxn ang="0">
                <a:pos x="connsiteX2" y="connsiteY2"/>
              </a:cxn>
            </a:cxnLst>
            <a:rect l="l" t="t" r="r" b="b"/>
            <a:pathLst>
              <a:path w="315219" h="365760">
                <a:moveTo>
                  <a:pt x="0" y="365760"/>
                </a:moveTo>
                <a:cubicBezTo>
                  <a:pt x="128195" y="320936"/>
                  <a:pt x="256391" y="276113"/>
                  <a:pt x="301214" y="215153"/>
                </a:cubicBezTo>
                <a:cubicBezTo>
                  <a:pt x="346037" y="154193"/>
                  <a:pt x="268941" y="0"/>
                  <a:pt x="268941"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Freeform 88"/>
          <p:cNvSpPr/>
          <p:nvPr/>
        </p:nvSpPr>
        <p:spPr>
          <a:xfrm>
            <a:off x="7202984" y="2635624"/>
            <a:ext cx="413430" cy="1129552"/>
          </a:xfrm>
          <a:custGeom>
            <a:avLst/>
            <a:gdLst>
              <a:gd name="connsiteX0" fmla="*/ 15397 w 413430"/>
              <a:gd name="connsiteY0" fmla="*/ 1129552 h 1129552"/>
              <a:gd name="connsiteX1" fmla="*/ 47670 w 413430"/>
              <a:gd name="connsiteY1" fmla="*/ 796065 h 1129552"/>
              <a:gd name="connsiteX2" fmla="*/ 413430 w 413430"/>
              <a:gd name="connsiteY2" fmla="*/ 0 h 1129552"/>
            </a:gdLst>
            <a:ahLst/>
            <a:cxnLst>
              <a:cxn ang="0">
                <a:pos x="connsiteX0" y="connsiteY0"/>
              </a:cxn>
              <a:cxn ang="0">
                <a:pos x="connsiteX1" y="connsiteY1"/>
              </a:cxn>
              <a:cxn ang="0">
                <a:pos x="connsiteX2" y="connsiteY2"/>
              </a:cxn>
            </a:cxnLst>
            <a:rect l="l" t="t" r="r" b="b"/>
            <a:pathLst>
              <a:path w="413430" h="1129552">
                <a:moveTo>
                  <a:pt x="15397" y="1129552"/>
                </a:moveTo>
                <a:cubicBezTo>
                  <a:pt x="-1636" y="1056938"/>
                  <a:pt x="-18669" y="984324"/>
                  <a:pt x="47670" y="796065"/>
                </a:cubicBezTo>
                <a:cubicBezTo>
                  <a:pt x="114009" y="607806"/>
                  <a:pt x="413430" y="0"/>
                  <a:pt x="413430"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Freeform 89"/>
          <p:cNvSpPr/>
          <p:nvPr/>
        </p:nvSpPr>
        <p:spPr>
          <a:xfrm>
            <a:off x="7820809" y="2398955"/>
            <a:ext cx="516367" cy="200711"/>
          </a:xfrm>
          <a:custGeom>
            <a:avLst/>
            <a:gdLst>
              <a:gd name="connsiteX0" fmla="*/ 0 w 516367"/>
              <a:gd name="connsiteY0" fmla="*/ 139850 h 200711"/>
              <a:gd name="connsiteX1" fmla="*/ 258184 w 516367"/>
              <a:gd name="connsiteY1" fmla="*/ 193638 h 200711"/>
              <a:gd name="connsiteX2" fmla="*/ 516367 w 516367"/>
              <a:gd name="connsiteY2" fmla="*/ 0 h 200711"/>
            </a:gdLst>
            <a:ahLst/>
            <a:cxnLst>
              <a:cxn ang="0">
                <a:pos x="connsiteX0" y="connsiteY0"/>
              </a:cxn>
              <a:cxn ang="0">
                <a:pos x="connsiteX1" y="connsiteY1"/>
              </a:cxn>
              <a:cxn ang="0">
                <a:pos x="connsiteX2" y="connsiteY2"/>
              </a:cxn>
            </a:cxnLst>
            <a:rect l="l" t="t" r="r" b="b"/>
            <a:pathLst>
              <a:path w="516367" h="200711">
                <a:moveTo>
                  <a:pt x="0" y="139850"/>
                </a:moveTo>
                <a:cubicBezTo>
                  <a:pt x="86061" y="178398"/>
                  <a:pt x="172123" y="216946"/>
                  <a:pt x="258184" y="193638"/>
                </a:cubicBezTo>
                <a:cubicBezTo>
                  <a:pt x="344245" y="170330"/>
                  <a:pt x="516367" y="0"/>
                  <a:pt x="516367"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9" name="TextBox 288"/>
          <p:cNvSpPr txBox="1"/>
          <p:nvPr/>
        </p:nvSpPr>
        <p:spPr>
          <a:xfrm>
            <a:off x="7203713" y="1264589"/>
            <a:ext cx="1320253" cy="461665"/>
          </a:xfrm>
          <a:prstGeom prst="rect">
            <a:avLst/>
          </a:prstGeom>
          <a:noFill/>
        </p:spPr>
        <p:txBody>
          <a:bodyPr wrap="square" rtlCol="0">
            <a:spAutoFit/>
          </a:bodyPr>
          <a:lstStyle/>
          <a:p>
            <a:r>
              <a:rPr lang="en-US" sz="1200" dirty="0">
                <a:solidFill>
                  <a:srgbClr val="FF0000"/>
                </a:solidFill>
              </a:rPr>
              <a:t>Ambiguity deals with exceptions</a:t>
            </a:r>
          </a:p>
        </p:txBody>
      </p:sp>
      <p:sp>
        <p:nvSpPr>
          <p:cNvPr id="290" name="Oval 289"/>
          <p:cNvSpPr/>
          <p:nvPr/>
        </p:nvSpPr>
        <p:spPr>
          <a:xfrm>
            <a:off x="7067926" y="1653627"/>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1" name="Oval 290"/>
          <p:cNvSpPr/>
          <p:nvPr/>
        </p:nvSpPr>
        <p:spPr>
          <a:xfrm>
            <a:off x="8581326" y="3852345"/>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Freeform 92"/>
          <p:cNvSpPr/>
          <p:nvPr/>
        </p:nvSpPr>
        <p:spPr>
          <a:xfrm>
            <a:off x="6325496" y="1538344"/>
            <a:ext cx="806824" cy="246741"/>
          </a:xfrm>
          <a:custGeom>
            <a:avLst/>
            <a:gdLst>
              <a:gd name="connsiteX0" fmla="*/ 0 w 806824"/>
              <a:gd name="connsiteY0" fmla="*/ 0 h 246741"/>
              <a:gd name="connsiteX1" fmla="*/ 451822 w 806824"/>
              <a:gd name="connsiteY1" fmla="*/ 225910 h 246741"/>
              <a:gd name="connsiteX2" fmla="*/ 806824 w 806824"/>
              <a:gd name="connsiteY2" fmla="*/ 236668 h 246741"/>
            </a:gdLst>
            <a:ahLst/>
            <a:cxnLst>
              <a:cxn ang="0">
                <a:pos x="connsiteX0" y="connsiteY0"/>
              </a:cxn>
              <a:cxn ang="0">
                <a:pos x="connsiteX1" y="connsiteY1"/>
              </a:cxn>
              <a:cxn ang="0">
                <a:pos x="connsiteX2" y="connsiteY2"/>
              </a:cxn>
            </a:cxnLst>
            <a:rect l="l" t="t" r="r" b="b"/>
            <a:pathLst>
              <a:path w="806824" h="246741">
                <a:moveTo>
                  <a:pt x="0" y="0"/>
                </a:moveTo>
                <a:cubicBezTo>
                  <a:pt x="158675" y="93232"/>
                  <a:pt x="317351" y="186465"/>
                  <a:pt x="451822" y="225910"/>
                </a:cubicBezTo>
                <a:cubicBezTo>
                  <a:pt x="586293" y="265355"/>
                  <a:pt x="806824" y="236668"/>
                  <a:pt x="806824" y="236668"/>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2" name="TextBox 291"/>
          <p:cNvSpPr txBox="1"/>
          <p:nvPr/>
        </p:nvSpPr>
        <p:spPr>
          <a:xfrm>
            <a:off x="8855979" y="3846565"/>
            <a:ext cx="1117054" cy="461665"/>
          </a:xfrm>
          <a:prstGeom prst="rect">
            <a:avLst/>
          </a:prstGeom>
          <a:noFill/>
        </p:spPr>
        <p:txBody>
          <a:bodyPr wrap="square" rtlCol="0">
            <a:spAutoFit/>
          </a:bodyPr>
          <a:lstStyle/>
          <a:p>
            <a:r>
              <a:rPr lang="en-US" sz="1200" dirty="0">
                <a:solidFill>
                  <a:srgbClr val="FF0000"/>
                </a:solidFill>
              </a:rPr>
              <a:t>Fuzzy rules can work</a:t>
            </a:r>
          </a:p>
        </p:txBody>
      </p:sp>
      <p:sp>
        <p:nvSpPr>
          <p:cNvPr id="94" name="Freeform 93"/>
          <p:cNvSpPr/>
          <p:nvPr/>
        </p:nvSpPr>
        <p:spPr>
          <a:xfrm>
            <a:off x="7035501" y="4012602"/>
            <a:ext cx="1645920" cy="359278"/>
          </a:xfrm>
          <a:custGeom>
            <a:avLst/>
            <a:gdLst>
              <a:gd name="connsiteX0" fmla="*/ 0 w 1645920"/>
              <a:gd name="connsiteY0" fmla="*/ 311972 h 359278"/>
              <a:gd name="connsiteX1" fmla="*/ 828339 w 1645920"/>
              <a:gd name="connsiteY1" fmla="*/ 333487 h 359278"/>
              <a:gd name="connsiteX2" fmla="*/ 1645920 w 1645920"/>
              <a:gd name="connsiteY2" fmla="*/ 0 h 359278"/>
            </a:gdLst>
            <a:ahLst/>
            <a:cxnLst>
              <a:cxn ang="0">
                <a:pos x="connsiteX0" y="connsiteY0"/>
              </a:cxn>
              <a:cxn ang="0">
                <a:pos x="connsiteX1" y="connsiteY1"/>
              </a:cxn>
              <a:cxn ang="0">
                <a:pos x="connsiteX2" y="connsiteY2"/>
              </a:cxn>
            </a:cxnLst>
            <a:rect l="l" t="t" r="r" b="b"/>
            <a:pathLst>
              <a:path w="1645920" h="359278">
                <a:moveTo>
                  <a:pt x="0" y="311972"/>
                </a:moveTo>
                <a:cubicBezTo>
                  <a:pt x="277009" y="348727"/>
                  <a:pt x="554019" y="385482"/>
                  <a:pt x="828339" y="333487"/>
                </a:cubicBezTo>
                <a:cubicBezTo>
                  <a:pt x="1102659" y="281492"/>
                  <a:pt x="1374289" y="140746"/>
                  <a:pt x="1645920"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Freeform 94"/>
          <p:cNvSpPr/>
          <p:nvPr/>
        </p:nvSpPr>
        <p:spPr>
          <a:xfrm>
            <a:off x="7250654" y="1818042"/>
            <a:ext cx="1782945" cy="2066815"/>
          </a:xfrm>
          <a:custGeom>
            <a:avLst/>
            <a:gdLst>
              <a:gd name="connsiteX0" fmla="*/ 0 w 1782945"/>
              <a:gd name="connsiteY0" fmla="*/ 0 h 2066815"/>
              <a:gd name="connsiteX1" fmla="*/ 1699708 w 1782945"/>
              <a:gd name="connsiteY1" fmla="*/ 1807285 h 2066815"/>
              <a:gd name="connsiteX2" fmla="*/ 1538344 w 1782945"/>
              <a:gd name="connsiteY2" fmla="*/ 2054711 h 2066815"/>
            </a:gdLst>
            <a:ahLst/>
            <a:cxnLst>
              <a:cxn ang="0">
                <a:pos x="connsiteX0" y="connsiteY0"/>
              </a:cxn>
              <a:cxn ang="0">
                <a:pos x="connsiteX1" y="connsiteY1"/>
              </a:cxn>
              <a:cxn ang="0">
                <a:pos x="connsiteX2" y="connsiteY2"/>
              </a:cxn>
            </a:cxnLst>
            <a:rect l="l" t="t" r="r" b="b"/>
            <a:pathLst>
              <a:path w="1782945" h="2066815">
                <a:moveTo>
                  <a:pt x="0" y="0"/>
                </a:moveTo>
                <a:cubicBezTo>
                  <a:pt x="721658" y="732416"/>
                  <a:pt x="1443317" y="1464833"/>
                  <a:pt x="1699708" y="1807285"/>
                </a:cubicBezTo>
                <a:cubicBezTo>
                  <a:pt x="1956099" y="2149737"/>
                  <a:pt x="1538344" y="2054711"/>
                  <a:pt x="1538344" y="2054711"/>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3" name="TextBox 292"/>
          <p:cNvSpPr txBox="1"/>
          <p:nvPr/>
        </p:nvSpPr>
        <p:spPr>
          <a:xfrm>
            <a:off x="10646701" y="4631801"/>
            <a:ext cx="1364457" cy="461665"/>
          </a:xfrm>
          <a:prstGeom prst="rect">
            <a:avLst/>
          </a:prstGeom>
          <a:noFill/>
        </p:spPr>
        <p:txBody>
          <a:bodyPr wrap="square" rtlCol="0">
            <a:spAutoFit/>
          </a:bodyPr>
          <a:lstStyle/>
          <a:p>
            <a:r>
              <a:rPr lang="en-US" sz="1200" dirty="0">
                <a:solidFill>
                  <a:srgbClr val="FF0000"/>
                </a:solidFill>
              </a:rPr>
              <a:t>Market sector orientation</a:t>
            </a:r>
          </a:p>
        </p:txBody>
      </p:sp>
      <p:sp>
        <p:nvSpPr>
          <p:cNvPr id="294" name="Oval 293"/>
          <p:cNvSpPr/>
          <p:nvPr/>
        </p:nvSpPr>
        <p:spPr>
          <a:xfrm>
            <a:off x="9273051" y="4508938"/>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Freeform 95"/>
          <p:cNvSpPr/>
          <p:nvPr/>
        </p:nvSpPr>
        <p:spPr>
          <a:xfrm>
            <a:off x="8251115" y="4514851"/>
            <a:ext cx="1140311" cy="175483"/>
          </a:xfrm>
          <a:custGeom>
            <a:avLst/>
            <a:gdLst>
              <a:gd name="connsiteX0" fmla="*/ 0 w 1140311"/>
              <a:gd name="connsiteY0" fmla="*/ 175483 h 175483"/>
              <a:gd name="connsiteX1" fmla="*/ 559398 w 1140311"/>
              <a:gd name="connsiteY1" fmla="*/ 3361 h 175483"/>
              <a:gd name="connsiteX2" fmla="*/ 1140311 w 1140311"/>
              <a:gd name="connsiteY2" fmla="*/ 57149 h 175483"/>
            </a:gdLst>
            <a:ahLst/>
            <a:cxnLst>
              <a:cxn ang="0">
                <a:pos x="connsiteX0" y="connsiteY0"/>
              </a:cxn>
              <a:cxn ang="0">
                <a:pos x="connsiteX1" y="connsiteY1"/>
              </a:cxn>
              <a:cxn ang="0">
                <a:pos x="connsiteX2" y="connsiteY2"/>
              </a:cxn>
            </a:cxnLst>
            <a:rect l="l" t="t" r="r" b="b"/>
            <a:pathLst>
              <a:path w="1140311" h="175483">
                <a:moveTo>
                  <a:pt x="0" y="175483"/>
                </a:moveTo>
                <a:cubicBezTo>
                  <a:pt x="184673" y="99283"/>
                  <a:pt x="369346" y="23083"/>
                  <a:pt x="559398" y="3361"/>
                </a:cubicBezTo>
                <a:cubicBezTo>
                  <a:pt x="749450" y="-16361"/>
                  <a:pt x="1140311" y="57149"/>
                  <a:pt x="1140311" y="57149"/>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Freeform 96"/>
          <p:cNvSpPr/>
          <p:nvPr/>
        </p:nvSpPr>
        <p:spPr>
          <a:xfrm>
            <a:off x="8724452" y="4012602"/>
            <a:ext cx="591670" cy="580913"/>
          </a:xfrm>
          <a:custGeom>
            <a:avLst/>
            <a:gdLst>
              <a:gd name="connsiteX0" fmla="*/ 0 w 591670"/>
              <a:gd name="connsiteY0" fmla="*/ 0 h 580913"/>
              <a:gd name="connsiteX1" fmla="*/ 129092 w 591670"/>
              <a:gd name="connsiteY1" fmla="*/ 355003 h 580913"/>
              <a:gd name="connsiteX2" fmla="*/ 591670 w 591670"/>
              <a:gd name="connsiteY2" fmla="*/ 580913 h 580913"/>
            </a:gdLst>
            <a:ahLst/>
            <a:cxnLst>
              <a:cxn ang="0">
                <a:pos x="connsiteX0" y="connsiteY0"/>
              </a:cxn>
              <a:cxn ang="0">
                <a:pos x="connsiteX1" y="connsiteY1"/>
              </a:cxn>
              <a:cxn ang="0">
                <a:pos x="connsiteX2" y="connsiteY2"/>
              </a:cxn>
            </a:cxnLst>
            <a:rect l="l" t="t" r="r" b="b"/>
            <a:pathLst>
              <a:path w="591670" h="580913">
                <a:moveTo>
                  <a:pt x="0" y="0"/>
                </a:moveTo>
                <a:cubicBezTo>
                  <a:pt x="15240" y="129092"/>
                  <a:pt x="30480" y="258184"/>
                  <a:pt x="129092" y="355003"/>
                </a:cubicBezTo>
                <a:cubicBezTo>
                  <a:pt x="227704" y="451822"/>
                  <a:pt x="591670" y="580913"/>
                  <a:pt x="591670" y="580913"/>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Freeform 99"/>
          <p:cNvSpPr/>
          <p:nvPr/>
        </p:nvSpPr>
        <p:spPr>
          <a:xfrm>
            <a:off x="9456827" y="4638944"/>
            <a:ext cx="1129553" cy="742278"/>
          </a:xfrm>
          <a:custGeom>
            <a:avLst/>
            <a:gdLst>
              <a:gd name="connsiteX0" fmla="*/ 0 w 1129553"/>
              <a:gd name="connsiteY0" fmla="*/ 0 h 742278"/>
              <a:gd name="connsiteX1" fmla="*/ 839096 w 1129553"/>
              <a:gd name="connsiteY1" fmla="*/ 387275 h 742278"/>
              <a:gd name="connsiteX2" fmla="*/ 1129553 w 1129553"/>
              <a:gd name="connsiteY2" fmla="*/ 742278 h 742278"/>
            </a:gdLst>
            <a:ahLst/>
            <a:cxnLst>
              <a:cxn ang="0">
                <a:pos x="connsiteX0" y="connsiteY0"/>
              </a:cxn>
              <a:cxn ang="0">
                <a:pos x="connsiteX1" y="connsiteY1"/>
              </a:cxn>
              <a:cxn ang="0">
                <a:pos x="connsiteX2" y="connsiteY2"/>
              </a:cxn>
            </a:cxnLst>
            <a:rect l="l" t="t" r="r" b="b"/>
            <a:pathLst>
              <a:path w="1129553" h="742278">
                <a:moveTo>
                  <a:pt x="0" y="0"/>
                </a:moveTo>
                <a:cubicBezTo>
                  <a:pt x="325418" y="131781"/>
                  <a:pt x="650837" y="263562"/>
                  <a:pt x="839096" y="387275"/>
                </a:cubicBezTo>
                <a:cubicBezTo>
                  <a:pt x="1027355" y="510988"/>
                  <a:pt x="1129553" y="742278"/>
                  <a:pt x="1129553" y="742278"/>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5" name="Oval 294"/>
          <p:cNvSpPr/>
          <p:nvPr/>
        </p:nvSpPr>
        <p:spPr>
          <a:xfrm>
            <a:off x="7051118" y="5776528"/>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6" name="Oval 295"/>
          <p:cNvSpPr/>
          <p:nvPr/>
        </p:nvSpPr>
        <p:spPr>
          <a:xfrm>
            <a:off x="10462865" y="4917042"/>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7" name="Oval 296"/>
          <p:cNvSpPr/>
          <p:nvPr/>
        </p:nvSpPr>
        <p:spPr>
          <a:xfrm>
            <a:off x="9467082" y="5476018"/>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8" name="Oval 297"/>
          <p:cNvSpPr/>
          <p:nvPr/>
        </p:nvSpPr>
        <p:spPr>
          <a:xfrm>
            <a:off x="7538172" y="5509809"/>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9" name="TextBox 298"/>
          <p:cNvSpPr txBox="1"/>
          <p:nvPr/>
        </p:nvSpPr>
        <p:spPr>
          <a:xfrm>
            <a:off x="7701656" y="5377142"/>
            <a:ext cx="1096329" cy="276999"/>
          </a:xfrm>
          <a:prstGeom prst="rect">
            <a:avLst/>
          </a:prstGeom>
          <a:noFill/>
        </p:spPr>
        <p:txBody>
          <a:bodyPr wrap="square" rtlCol="0">
            <a:spAutoFit/>
          </a:bodyPr>
          <a:lstStyle/>
          <a:p>
            <a:r>
              <a:rPr lang="en-US" sz="1200">
                <a:solidFill>
                  <a:srgbClr val="FF0000"/>
                </a:solidFill>
              </a:rPr>
              <a:t>Value capture</a:t>
            </a:r>
            <a:endParaRPr lang="en-US" sz="1200" dirty="0">
              <a:solidFill>
                <a:srgbClr val="FF0000"/>
              </a:solidFill>
            </a:endParaRPr>
          </a:p>
        </p:txBody>
      </p:sp>
      <p:sp>
        <p:nvSpPr>
          <p:cNvPr id="300" name="TextBox 299"/>
          <p:cNvSpPr txBox="1"/>
          <p:nvPr/>
        </p:nvSpPr>
        <p:spPr>
          <a:xfrm>
            <a:off x="8767409" y="5248237"/>
            <a:ext cx="1364457" cy="276999"/>
          </a:xfrm>
          <a:prstGeom prst="rect">
            <a:avLst/>
          </a:prstGeom>
          <a:noFill/>
        </p:spPr>
        <p:txBody>
          <a:bodyPr wrap="square" rtlCol="0">
            <a:spAutoFit/>
          </a:bodyPr>
          <a:lstStyle/>
          <a:p>
            <a:r>
              <a:rPr lang="en-US" sz="1200" dirty="0">
                <a:solidFill>
                  <a:srgbClr val="FF0000"/>
                </a:solidFill>
              </a:rPr>
              <a:t>Asset evaluation</a:t>
            </a:r>
          </a:p>
        </p:txBody>
      </p:sp>
      <p:sp>
        <p:nvSpPr>
          <p:cNvPr id="101" name="Freeform 100"/>
          <p:cNvSpPr/>
          <p:nvPr/>
        </p:nvSpPr>
        <p:spPr>
          <a:xfrm>
            <a:off x="7239896" y="5701553"/>
            <a:ext cx="424353" cy="215935"/>
          </a:xfrm>
          <a:custGeom>
            <a:avLst/>
            <a:gdLst>
              <a:gd name="connsiteX0" fmla="*/ 0 w 424353"/>
              <a:gd name="connsiteY0" fmla="*/ 215153 h 215935"/>
              <a:gd name="connsiteX1" fmla="*/ 387276 w 424353"/>
              <a:gd name="connsiteY1" fmla="*/ 182880 h 215935"/>
              <a:gd name="connsiteX2" fmla="*/ 408791 w 424353"/>
              <a:gd name="connsiteY2" fmla="*/ 0 h 215935"/>
            </a:gdLst>
            <a:ahLst/>
            <a:cxnLst>
              <a:cxn ang="0">
                <a:pos x="connsiteX0" y="connsiteY0"/>
              </a:cxn>
              <a:cxn ang="0">
                <a:pos x="connsiteX1" y="connsiteY1"/>
              </a:cxn>
              <a:cxn ang="0">
                <a:pos x="connsiteX2" y="connsiteY2"/>
              </a:cxn>
            </a:cxnLst>
            <a:rect l="l" t="t" r="r" b="b"/>
            <a:pathLst>
              <a:path w="424353" h="215935">
                <a:moveTo>
                  <a:pt x="0" y="215153"/>
                </a:moveTo>
                <a:cubicBezTo>
                  <a:pt x="159572" y="216946"/>
                  <a:pt x="319144" y="218739"/>
                  <a:pt x="387276" y="182880"/>
                </a:cubicBezTo>
                <a:cubicBezTo>
                  <a:pt x="455408" y="147021"/>
                  <a:pt x="408791" y="0"/>
                  <a:pt x="408791"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Freeform 101"/>
          <p:cNvSpPr/>
          <p:nvPr/>
        </p:nvSpPr>
        <p:spPr>
          <a:xfrm>
            <a:off x="7756264" y="5637007"/>
            <a:ext cx="1785769" cy="97878"/>
          </a:xfrm>
          <a:custGeom>
            <a:avLst/>
            <a:gdLst>
              <a:gd name="connsiteX0" fmla="*/ 0 w 1785769"/>
              <a:gd name="connsiteY0" fmla="*/ 43031 h 97878"/>
              <a:gd name="connsiteX1" fmla="*/ 1344705 w 1785769"/>
              <a:gd name="connsiteY1" fmla="*/ 96819 h 97878"/>
              <a:gd name="connsiteX2" fmla="*/ 1785769 w 1785769"/>
              <a:gd name="connsiteY2" fmla="*/ 0 h 97878"/>
            </a:gdLst>
            <a:ahLst/>
            <a:cxnLst>
              <a:cxn ang="0">
                <a:pos x="connsiteX0" y="connsiteY0"/>
              </a:cxn>
              <a:cxn ang="0">
                <a:pos x="connsiteX1" y="connsiteY1"/>
              </a:cxn>
              <a:cxn ang="0">
                <a:pos x="connsiteX2" y="connsiteY2"/>
              </a:cxn>
            </a:cxnLst>
            <a:rect l="l" t="t" r="r" b="b"/>
            <a:pathLst>
              <a:path w="1785769" h="97878">
                <a:moveTo>
                  <a:pt x="0" y="43031"/>
                </a:moveTo>
                <a:cubicBezTo>
                  <a:pt x="523538" y="73511"/>
                  <a:pt x="1047077" y="103991"/>
                  <a:pt x="1344705" y="96819"/>
                </a:cubicBezTo>
                <a:cubicBezTo>
                  <a:pt x="1642333" y="89647"/>
                  <a:pt x="1785769" y="0"/>
                  <a:pt x="1785769"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Freeform 102"/>
          <p:cNvSpPr/>
          <p:nvPr/>
        </p:nvSpPr>
        <p:spPr>
          <a:xfrm>
            <a:off x="9660367" y="5626249"/>
            <a:ext cx="548640" cy="202492"/>
          </a:xfrm>
          <a:custGeom>
            <a:avLst/>
            <a:gdLst>
              <a:gd name="connsiteX0" fmla="*/ 0 w 548640"/>
              <a:gd name="connsiteY0" fmla="*/ 0 h 202492"/>
              <a:gd name="connsiteX1" fmla="*/ 301214 w 548640"/>
              <a:gd name="connsiteY1" fmla="*/ 193638 h 202492"/>
              <a:gd name="connsiteX2" fmla="*/ 548640 w 548640"/>
              <a:gd name="connsiteY2" fmla="*/ 172123 h 202492"/>
            </a:gdLst>
            <a:ahLst/>
            <a:cxnLst>
              <a:cxn ang="0">
                <a:pos x="connsiteX0" y="connsiteY0"/>
              </a:cxn>
              <a:cxn ang="0">
                <a:pos x="connsiteX1" y="connsiteY1"/>
              </a:cxn>
              <a:cxn ang="0">
                <a:pos x="connsiteX2" y="connsiteY2"/>
              </a:cxn>
            </a:cxnLst>
            <a:rect l="l" t="t" r="r" b="b"/>
            <a:pathLst>
              <a:path w="548640" h="202492">
                <a:moveTo>
                  <a:pt x="0" y="0"/>
                </a:moveTo>
                <a:cubicBezTo>
                  <a:pt x="104887" y="82475"/>
                  <a:pt x="209774" y="164951"/>
                  <a:pt x="301214" y="193638"/>
                </a:cubicBezTo>
                <a:cubicBezTo>
                  <a:pt x="392654" y="222325"/>
                  <a:pt x="548640" y="172123"/>
                  <a:pt x="548640" y="172123"/>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Freeform 104"/>
          <p:cNvSpPr/>
          <p:nvPr/>
        </p:nvSpPr>
        <p:spPr>
          <a:xfrm>
            <a:off x="10747543" y="5056095"/>
            <a:ext cx="128465" cy="263508"/>
          </a:xfrm>
          <a:custGeom>
            <a:avLst/>
            <a:gdLst>
              <a:gd name="connsiteX0" fmla="*/ 10758 w 182907"/>
              <a:gd name="connsiteY0" fmla="*/ 333487 h 333487"/>
              <a:gd name="connsiteX1" fmla="*/ 182880 w 182907"/>
              <a:gd name="connsiteY1" fmla="*/ 86061 h 333487"/>
              <a:gd name="connsiteX2" fmla="*/ 0 w 182907"/>
              <a:gd name="connsiteY2" fmla="*/ 0 h 333487"/>
            </a:gdLst>
            <a:ahLst/>
            <a:cxnLst>
              <a:cxn ang="0">
                <a:pos x="connsiteX0" y="connsiteY0"/>
              </a:cxn>
              <a:cxn ang="0">
                <a:pos x="connsiteX1" y="connsiteY1"/>
              </a:cxn>
              <a:cxn ang="0">
                <a:pos x="connsiteX2" y="connsiteY2"/>
              </a:cxn>
            </a:cxnLst>
            <a:rect l="l" t="t" r="r" b="b"/>
            <a:pathLst>
              <a:path w="182907" h="333487">
                <a:moveTo>
                  <a:pt x="10758" y="333487"/>
                </a:moveTo>
                <a:cubicBezTo>
                  <a:pt x="97715" y="237564"/>
                  <a:pt x="184673" y="141642"/>
                  <a:pt x="182880" y="86061"/>
                </a:cubicBezTo>
                <a:cubicBezTo>
                  <a:pt x="181087" y="30480"/>
                  <a:pt x="90543" y="15240"/>
                  <a:pt x="0"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Freeform 105"/>
          <p:cNvSpPr/>
          <p:nvPr/>
        </p:nvSpPr>
        <p:spPr>
          <a:xfrm>
            <a:off x="10542494" y="3657600"/>
            <a:ext cx="270201" cy="1333948"/>
          </a:xfrm>
          <a:custGeom>
            <a:avLst/>
            <a:gdLst>
              <a:gd name="connsiteX0" fmla="*/ 0 w 270201"/>
              <a:gd name="connsiteY0" fmla="*/ 1333948 h 1333948"/>
              <a:gd name="connsiteX1" fmla="*/ 268941 w 270201"/>
              <a:gd name="connsiteY1" fmla="*/ 806824 h 1333948"/>
              <a:gd name="connsiteX2" fmla="*/ 107577 w 270201"/>
              <a:gd name="connsiteY2" fmla="*/ 0 h 1333948"/>
            </a:gdLst>
            <a:ahLst/>
            <a:cxnLst>
              <a:cxn ang="0">
                <a:pos x="connsiteX0" y="connsiteY0"/>
              </a:cxn>
              <a:cxn ang="0">
                <a:pos x="connsiteX1" y="connsiteY1"/>
              </a:cxn>
              <a:cxn ang="0">
                <a:pos x="connsiteX2" y="connsiteY2"/>
              </a:cxn>
            </a:cxnLst>
            <a:rect l="l" t="t" r="r" b="b"/>
            <a:pathLst>
              <a:path w="270201" h="1333948">
                <a:moveTo>
                  <a:pt x="0" y="1333948"/>
                </a:moveTo>
                <a:cubicBezTo>
                  <a:pt x="125506" y="1181548"/>
                  <a:pt x="251012" y="1029149"/>
                  <a:pt x="268941" y="806824"/>
                </a:cubicBezTo>
                <a:cubicBezTo>
                  <a:pt x="286871" y="584499"/>
                  <a:pt x="107577" y="0"/>
                  <a:pt x="107577"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Freeform 107"/>
          <p:cNvSpPr/>
          <p:nvPr/>
        </p:nvSpPr>
        <p:spPr>
          <a:xfrm>
            <a:off x="10719066" y="2323652"/>
            <a:ext cx="198224" cy="799895"/>
          </a:xfrm>
          <a:custGeom>
            <a:avLst/>
            <a:gdLst>
              <a:gd name="connsiteX0" fmla="*/ 0 w 234946"/>
              <a:gd name="connsiteY0" fmla="*/ 839096 h 839096"/>
              <a:gd name="connsiteX1" fmla="*/ 225910 w 234946"/>
              <a:gd name="connsiteY1" fmla="*/ 559397 h 839096"/>
              <a:gd name="connsiteX2" fmla="*/ 193637 w 234946"/>
              <a:gd name="connsiteY2" fmla="*/ 0 h 839096"/>
            </a:gdLst>
            <a:ahLst/>
            <a:cxnLst>
              <a:cxn ang="0">
                <a:pos x="connsiteX0" y="connsiteY0"/>
              </a:cxn>
              <a:cxn ang="0">
                <a:pos x="connsiteX1" y="connsiteY1"/>
              </a:cxn>
              <a:cxn ang="0">
                <a:pos x="connsiteX2" y="connsiteY2"/>
              </a:cxn>
            </a:cxnLst>
            <a:rect l="l" t="t" r="r" b="b"/>
            <a:pathLst>
              <a:path w="234946" h="839096">
                <a:moveTo>
                  <a:pt x="0" y="839096"/>
                </a:moveTo>
                <a:cubicBezTo>
                  <a:pt x="96818" y="769171"/>
                  <a:pt x="193637" y="699246"/>
                  <a:pt x="225910" y="559397"/>
                </a:cubicBezTo>
                <a:cubicBezTo>
                  <a:pt x="258183" y="419548"/>
                  <a:pt x="193637" y="0"/>
                  <a:pt x="193637"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Freeform 108"/>
          <p:cNvSpPr/>
          <p:nvPr/>
        </p:nvSpPr>
        <p:spPr>
          <a:xfrm>
            <a:off x="8702937" y="1685301"/>
            <a:ext cx="1196534" cy="220885"/>
          </a:xfrm>
          <a:custGeom>
            <a:avLst/>
            <a:gdLst>
              <a:gd name="connsiteX0" fmla="*/ 0 w 1323191"/>
              <a:gd name="connsiteY0" fmla="*/ 111226 h 229560"/>
              <a:gd name="connsiteX1" fmla="*/ 677732 w 1323191"/>
              <a:gd name="connsiteY1" fmla="*/ 3650 h 229560"/>
              <a:gd name="connsiteX2" fmla="*/ 1323191 w 1323191"/>
              <a:gd name="connsiteY2" fmla="*/ 229560 h 229560"/>
            </a:gdLst>
            <a:ahLst/>
            <a:cxnLst>
              <a:cxn ang="0">
                <a:pos x="connsiteX0" y="connsiteY0"/>
              </a:cxn>
              <a:cxn ang="0">
                <a:pos x="connsiteX1" y="connsiteY1"/>
              </a:cxn>
              <a:cxn ang="0">
                <a:pos x="connsiteX2" y="connsiteY2"/>
              </a:cxn>
            </a:cxnLst>
            <a:rect l="l" t="t" r="r" b="b"/>
            <a:pathLst>
              <a:path w="1323191" h="229560">
                <a:moveTo>
                  <a:pt x="0" y="111226"/>
                </a:moveTo>
                <a:cubicBezTo>
                  <a:pt x="228600" y="47577"/>
                  <a:pt x="457200" y="-16072"/>
                  <a:pt x="677732" y="3650"/>
                </a:cubicBezTo>
                <a:cubicBezTo>
                  <a:pt x="898264" y="23372"/>
                  <a:pt x="1323191" y="229560"/>
                  <a:pt x="1323191" y="22956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Freeform 109"/>
          <p:cNvSpPr/>
          <p:nvPr/>
        </p:nvSpPr>
        <p:spPr>
          <a:xfrm>
            <a:off x="6927925" y="5117331"/>
            <a:ext cx="408791" cy="89999"/>
          </a:xfrm>
          <a:custGeom>
            <a:avLst/>
            <a:gdLst>
              <a:gd name="connsiteX0" fmla="*/ 0 w 441063"/>
              <a:gd name="connsiteY0" fmla="*/ 118335 h 129721"/>
              <a:gd name="connsiteX1" fmla="*/ 236668 w 441063"/>
              <a:gd name="connsiteY1" fmla="*/ 118335 h 129721"/>
              <a:gd name="connsiteX2" fmla="*/ 441063 w 441063"/>
              <a:gd name="connsiteY2" fmla="*/ 0 h 129721"/>
            </a:gdLst>
            <a:ahLst/>
            <a:cxnLst>
              <a:cxn ang="0">
                <a:pos x="connsiteX0" y="connsiteY0"/>
              </a:cxn>
              <a:cxn ang="0">
                <a:pos x="connsiteX1" y="connsiteY1"/>
              </a:cxn>
              <a:cxn ang="0">
                <a:pos x="connsiteX2" y="connsiteY2"/>
              </a:cxn>
            </a:cxnLst>
            <a:rect l="l" t="t" r="r" b="b"/>
            <a:pathLst>
              <a:path w="441063" h="129721">
                <a:moveTo>
                  <a:pt x="0" y="118335"/>
                </a:moveTo>
                <a:cubicBezTo>
                  <a:pt x="81579" y="128196"/>
                  <a:pt x="163158" y="138058"/>
                  <a:pt x="236668" y="118335"/>
                </a:cubicBezTo>
                <a:cubicBezTo>
                  <a:pt x="310179" y="98612"/>
                  <a:pt x="441063" y="0"/>
                  <a:pt x="441063"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2" name="Oval 301"/>
          <p:cNvSpPr/>
          <p:nvPr/>
        </p:nvSpPr>
        <p:spPr>
          <a:xfrm>
            <a:off x="1418076" y="5282743"/>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3" name="Oval 302"/>
          <p:cNvSpPr/>
          <p:nvPr/>
        </p:nvSpPr>
        <p:spPr>
          <a:xfrm>
            <a:off x="6078739" y="5155532"/>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4" name="Oval 303"/>
          <p:cNvSpPr/>
          <p:nvPr/>
        </p:nvSpPr>
        <p:spPr>
          <a:xfrm>
            <a:off x="4088967" y="5330679"/>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7" name="Freeform 306"/>
          <p:cNvSpPr/>
          <p:nvPr/>
        </p:nvSpPr>
        <p:spPr>
          <a:xfrm>
            <a:off x="4292301" y="5179030"/>
            <a:ext cx="1818043" cy="210551"/>
          </a:xfrm>
          <a:custGeom>
            <a:avLst/>
            <a:gdLst>
              <a:gd name="connsiteX0" fmla="*/ 0 w 1818043"/>
              <a:gd name="connsiteY0" fmla="*/ 210551 h 210551"/>
              <a:gd name="connsiteX1" fmla="*/ 989704 w 1818043"/>
              <a:gd name="connsiteY1" fmla="*/ 6156 h 210551"/>
              <a:gd name="connsiteX2" fmla="*/ 1818043 w 1818043"/>
              <a:gd name="connsiteY2" fmla="*/ 49186 h 210551"/>
            </a:gdLst>
            <a:ahLst/>
            <a:cxnLst>
              <a:cxn ang="0">
                <a:pos x="connsiteX0" y="connsiteY0"/>
              </a:cxn>
              <a:cxn ang="0">
                <a:pos x="connsiteX1" y="connsiteY1"/>
              </a:cxn>
              <a:cxn ang="0">
                <a:pos x="connsiteX2" y="connsiteY2"/>
              </a:cxn>
            </a:cxnLst>
            <a:rect l="l" t="t" r="r" b="b"/>
            <a:pathLst>
              <a:path w="1818043" h="210551">
                <a:moveTo>
                  <a:pt x="0" y="210551"/>
                </a:moveTo>
                <a:cubicBezTo>
                  <a:pt x="343348" y="121800"/>
                  <a:pt x="686697" y="33050"/>
                  <a:pt x="989704" y="6156"/>
                </a:cubicBezTo>
                <a:cubicBezTo>
                  <a:pt x="1292711" y="-20738"/>
                  <a:pt x="1818043" y="49186"/>
                  <a:pt x="1818043" y="49186"/>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 name="Freeform 307"/>
          <p:cNvSpPr/>
          <p:nvPr/>
        </p:nvSpPr>
        <p:spPr>
          <a:xfrm>
            <a:off x="1194099" y="5636565"/>
            <a:ext cx="473336" cy="118776"/>
          </a:xfrm>
          <a:custGeom>
            <a:avLst/>
            <a:gdLst>
              <a:gd name="connsiteX0" fmla="*/ 0 w 473336"/>
              <a:gd name="connsiteY0" fmla="*/ 118776 h 118776"/>
              <a:gd name="connsiteX1" fmla="*/ 215153 w 473336"/>
              <a:gd name="connsiteY1" fmla="*/ 442 h 118776"/>
              <a:gd name="connsiteX2" fmla="*/ 473336 w 473336"/>
              <a:gd name="connsiteY2" fmla="*/ 75746 h 118776"/>
            </a:gdLst>
            <a:ahLst/>
            <a:cxnLst>
              <a:cxn ang="0">
                <a:pos x="connsiteX0" y="connsiteY0"/>
              </a:cxn>
              <a:cxn ang="0">
                <a:pos x="connsiteX1" y="connsiteY1"/>
              </a:cxn>
              <a:cxn ang="0">
                <a:pos x="connsiteX2" y="connsiteY2"/>
              </a:cxn>
            </a:cxnLst>
            <a:rect l="l" t="t" r="r" b="b"/>
            <a:pathLst>
              <a:path w="473336" h="118776">
                <a:moveTo>
                  <a:pt x="0" y="118776"/>
                </a:moveTo>
                <a:cubicBezTo>
                  <a:pt x="68132" y="63195"/>
                  <a:pt x="136264" y="7614"/>
                  <a:pt x="215153" y="442"/>
                </a:cubicBezTo>
                <a:cubicBezTo>
                  <a:pt x="294042" y="-6730"/>
                  <a:pt x="473336" y="75746"/>
                  <a:pt x="473336" y="75746"/>
                </a:cubicBezTo>
              </a:path>
            </a:pathLst>
          </a:custGeom>
          <a:no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9" name="TextBox 308"/>
          <p:cNvSpPr txBox="1"/>
          <p:nvPr/>
        </p:nvSpPr>
        <p:spPr>
          <a:xfrm>
            <a:off x="1613015" y="5252754"/>
            <a:ext cx="1534612" cy="276999"/>
          </a:xfrm>
          <a:prstGeom prst="rect">
            <a:avLst/>
          </a:prstGeom>
          <a:noFill/>
        </p:spPr>
        <p:txBody>
          <a:bodyPr wrap="square" rtlCol="0">
            <a:spAutoFit/>
          </a:bodyPr>
          <a:lstStyle/>
          <a:p>
            <a:r>
              <a:rPr lang="en-US" sz="1200">
                <a:solidFill>
                  <a:srgbClr val="FF0000"/>
                </a:solidFill>
              </a:rPr>
              <a:t>Common interest</a:t>
            </a:r>
            <a:endParaRPr lang="en-US" sz="1200" dirty="0">
              <a:solidFill>
                <a:srgbClr val="FF0000"/>
              </a:solidFill>
            </a:endParaRPr>
          </a:p>
        </p:txBody>
      </p:sp>
      <p:sp>
        <p:nvSpPr>
          <p:cNvPr id="310" name="Oval 309"/>
          <p:cNvSpPr/>
          <p:nvPr/>
        </p:nvSpPr>
        <p:spPr>
          <a:xfrm>
            <a:off x="971702" y="5158365"/>
            <a:ext cx="247030" cy="188798"/>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1" name="TextBox 310"/>
          <p:cNvSpPr txBox="1"/>
          <p:nvPr/>
        </p:nvSpPr>
        <p:spPr>
          <a:xfrm>
            <a:off x="-3622" y="5064079"/>
            <a:ext cx="1043359" cy="461665"/>
          </a:xfrm>
          <a:prstGeom prst="rect">
            <a:avLst/>
          </a:prstGeom>
          <a:noFill/>
        </p:spPr>
        <p:txBody>
          <a:bodyPr wrap="square" rtlCol="0">
            <a:spAutoFit/>
          </a:bodyPr>
          <a:lstStyle/>
          <a:p>
            <a:r>
              <a:rPr lang="en-US" sz="1200" b="1" dirty="0">
                <a:solidFill>
                  <a:srgbClr val="B09B71"/>
                </a:solidFill>
              </a:rPr>
              <a:t>Member based groups</a:t>
            </a:r>
          </a:p>
        </p:txBody>
      </p:sp>
      <p:sp>
        <p:nvSpPr>
          <p:cNvPr id="312" name="Freeform 311"/>
          <p:cNvSpPr/>
          <p:nvPr/>
        </p:nvSpPr>
        <p:spPr>
          <a:xfrm>
            <a:off x="1204856" y="5223760"/>
            <a:ext cx="279699" cy="79760"/>
          </a:xfrm>
          <a:custGeom>
            <a:avLst/>
            <a:gdLst>
              <a:gd name="connsiteX0" fmla="*/ 0 w 279699"/>
              <a:gd name="connsiteY0" fmla="*/ 15214 h 79760"/>
              <a:gd name="connsiteX1" fmla="*/ 225911 w 279699"/>
              <a:gd name="connsiteY1" fmla="*/ 4456 h 79760"/>
              <a:gd name="connsiteX2" fmla="*/ 279699 w 279699"/>
              <a:gd name="connsiteY2" fmla="*/ 79760 h 79760"/>
            </a:gdLst>
            <a:ahLst/>
            <a:cxnLst>
              <a:cxn ang="0">
                <a:pos x="connsiteX0" y="connsiteY0"/>
              </a:cxn>
              <a:cxn ang="0">
                <a:pos x="connsiteX1" y="connsiteY1"/>
              </a:cxn>
              <a:cxn ang="0">
                <a:pos x="connsiteX2" y="connsiteY2"/>
              </a:cxn>
            </a:cxnLst>
            <a:rect l="l" t="t" r="r" b="b"/>
            <a:pathLst>
              <a:path w="279699" h="79760">
                <a:moveTo>
                  <a:pt x="0" y="15214"/>
                </a:moveTo>
                <a:cubicBezTo>
                  <a:pt x="89647" y="4456"/>
                  <a:pt x="179295" y="-6302"/>
                  <a:pt x="225911" y="4456"/>
                </a:cubicBezTo>
                <a:cubicBezTo>
                  <a:pt x="272527" y="15214"/>
                  <a:pt x="276113" y="47487"/>
                  <a:pt x="279699" y="79760"/>
                </a:cubicBezTo>
              </a:path>
            </a:pathLst>
          </a:custGeom>
          <a:no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4" name="Freeform 313"/>
          <p:cNvSpPr/>
          <p:nvPr/>
        </p:nvSpPr>
        <p:spPr>
          <a:xfrm>
            <a:off x="1624405" y="5247016"/>
            <a:ext cx="2538804" cy="131808"/>
          </a:xfrm>
          <a:custGeom>
            <a:avLst/>
            <a:gdLst>
              <a:gd name="connsiteX0" fmla="*/ 0 w 2538804"/>
              <a:gd name="connsiteY0" fmla="*/ 56504 h 131808"/>
              <a:gd name="connsiteX1" fmla="*/ 1108037 w 2538804"/>
              <a:gd name="connsiteY1" fmla="*/ 2716 h 131808"/>
              <a:gd name="connsiteX2" fmla="*/ 2538804 w 2538804"/>
              <a:gd name="connsiteY2" fmla="*/ 131808 h 131808"/>
            </a:gdLst>
            <a:ahLst/>
            <a:cxnLst>
              <a:cxn ang="0">
                <a:pos x="connsiteX0" y="connsiteY0"/>
              </a:cxn>
              <a:cxn ang="0">
                <a:pos x="connsiteX1" y="connsiteY1"/>
              </a:cxn>
              <a:cxn ang="0">
                <a:pos x="connsiteX2" y="connsiteY2"/>
              </a:cxn>
            </a:cxnLst>
            <a:rect l="l" t="t" r="r" b="b"/>
            <a:pathLst>
              <a:path w="2538804" h="131808">
                <a:moveTo>
                  <a:pt x="0" y="56504"/>
                </a:moveTo>
                <a:cubicBezTo>
                  <a:pt x="342451" y="23334"/>
                  <a:pt x="684903" y="-9835"/>
                  <a:pt x="1108037" y="2716"/>
                </a:cubicBezTo>
                <a:cubicBezTo>
                  <a:pt x="1531171" y="15267"/>
                  <a:pt x="2538804" y="131808"/>
                  <a:pt x="2538804" y="131808"/>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5" name="Freeform 314"/>
          <p:cNvSpPr/>
          <p:nvPr/>
        </p:nvSpPr>
        <p:spPr>
          <a:xfrm>
            <a:off x="6217920" y="4421393"/>
            <a:ext cx="666974" cy="796066"/>
          </a:xfrm>
          <a:custGeom>
            <a:avLst/>
            <a:gdLst>
              <a:gd name="connsiteX0" fmla="*/ 666974 w 666974"/>
              <a:gd name="connsiteY0" fmla="*/ 0 h 796066"/>
              <a:gd name="connsiteX1" fmla="*/ 0 w 666974"/>
              <a:gd name="connsiteY1" fmla="*/ 796066 h 796066"/>
            </a:gdLst>
            <a:ahLst/>
            <a:cxnLst>
              <a:cxn ang="0">
                <a:pos x="connsiteX0" y="connsiteY0"/>
              </a:cxn>
              <a:cxn ang="0">
                <a:pos x="connsiteX1" y="connsiteY1"/>
              </a:cxn>
            </a:cxnLst>
            <a:rect l="l" t="t" r="r" b="b"/>
            <a:pathLst>
              <a:path w="666974" h="796066">
                <a:moveTo>
                  <a:pt x="666974" y="0"/>
                </a:moveTo>
                <a:lnTo>
                  <a:pt x="0" y="796066"/>
                </a:ln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6" name="Freeform 315"/>
          <p:cNvSpPr/>
          <p:nvPr/>
        </p:nvSpPr>
        <p:spPr>
          <a:xfrm>
            <a:off x="6314740" y="4862222"/>
            <a:ext cx="693942" cy="398267"/>
          </a:xfrm>
          <a:custGeom>
            <a:avLst/>
            <a:gdLst>
              <a:gd name="connsiteX0" fmla="*/ 0 w 763793"/>
              <a:gd name="connsiteY0" fmla="*/ 441063 h 441063"/>
              <a:gd name="connsiteX1" fmla="*/ 355002 w 763793"/>
              <a:gd name="connsiteY1" fmla="*/ 96819 h 441063"/>
              <a:gd name="connsiteX2" fmla="*/ 763793 w 763793"/>
              <a:gd name="connsiteY2" fmla="*/ 0 h 441063"/>
            </a:gdLst>
            <a:ahLst/>
            <a:cxnLst>
              <a:cxn ang="0">
                <a:pos x="connsiteX0" y="connsiteY0"/>
              </a:cxn>
              <a:cxn ang="0">
                <a:pos x="connsiteX1" y="connsiteY1"/>
              </a:cxn>
              <a:cxn ang="0">
                <a:pos x="connsiteX2" y="connsiteY2"/>
              </a:cxn>
            </a:cxnLst>
            <a:rect l="l" t="t" r="r" b="b"/>
            <a:pathLst>
              <a:path w="763793" h="441063">
                <a:moveTo>
                  <a:pt x="0" y="441063"/>
                </a:moveTo>
                <a:cubicBezTo>
                  <a:pt x="113851" y="305696"/>
                  <a:pt x="227703" y="170329"/>
                  <a:pt x="355002" y="96819"/>
                </a:cubicBezTo>
                <a:cubicBezTo>
                  <a:pt x="482301" y="23309"/>
                  <a:pt x="623047" y="11654"/>
                  <a:pt x="763793"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7" name="Freeform 316"/>
          <p:cNvSpPr/>
          <p:nvPr/>
        </p:nvSpPr>
        <p:spPr>
          <a:xfrm>
            <a:off x="6831106" y="4421393"/>
            <a:ext cx="75303" cy="688489"/>
          </a:xfrm>
          <a:custGeom>
            <a:avLst/>
            <a:gdLst>
              <a:gd name="connsiteX0" fmla="*/ 75303 w 75303"/>
              <a:gd name="connsiteY0" fmla="*/ 0 h 688489"/>
              <a:gd name="connsiteX1" fmla="*/ 0 w 75303"/>
              <a:gd name="connsiteY1" fmla="*/ 688489 h 688489"/>
            </a:gdLst>
            <a:ahLst/>
            <a:cxnLst>
              <a:cxn ang="0">
                <a:pos x="connsiteX0" y="connsiteY0"/>
              </a:cxn>
              <a:cxn ang="0">
                <a:pos x="connsiteX1" y="connsiteY1"/>
              </a:cxn>
            </a:cxnLst>
            <a:rect l="l" t="t" r="r" b="b"/>
            <a:pathLst>
              <a:path w="75303" h="688489">
                <a:moveTo>
                  <a:pt x="75303" y="0"/>
                </a:moveTo>
                <a:lnTo>
                  <a:pt x="0" y="688489"/>
                </a:ln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8" name="Oval 317"/>
          <p:cNvSpPr/>
          <p:nvPr/>
        </p:nvSpPr>
        <p:spPr>
          <a:xfrm>
            <a:off x="963654" y="6201775"/>
            <a:ext cx="247030" cy="188798"/>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9" name="Freeform 318"/>
          <p:cNvSpPr/>
          <p:nvPr/>
        </p:nvSpPr>
        <p:spPr>
          <a:xfrm>
            <a:off x="9746428" y="6021227"/>
            <a:ext cx="796066" cy="306358"/>
          </a:xfrm>
          <a:custGeom>
            <a:avLst/>
            <a:gdLst>
              <a:gd name="connsiteX0" fmla="*/ 0 w 849854"/>
              <a:gd name="connsiteY0" fmla="*/ 322730 h 389364"/>
              <a:gd name="connsiteX1" fmla="*/ 365760 w 849854"/>
              <a:gd name="connsiteY1" fmla="*/ 365760 h 389364"/>
              <a:gd name="connsiteX2" fmla="*/ 849854 w 849854"/>
              <a:gd name="connsiteY2" fmla="*/ 0 h 389364"/>
            </a:gdLst>
            <a:ahLst/>
            <a:cxnLst>
              <a:cxn ang="0">
                <a:pos x="connsiteX0" y="connsiteY0"/>
              </a:cxn>
              <a:cxn ang="0">
                <a:pos x="connsiteX1" y="connsiteY1"/>
              </a:cxn>
              <a:cxn ang="0">
                <a:pos x="connsiteX2" y="connsiteY2"/>
              </a:cxn>
            </a:cxnLst>
            <a:rect l="l" t="t" r="r" b="b"/>
            <a:pathLst>
              <a:path w="849854" h="389364">
                <a:moveTo>
                  <a:pt x="0" y="322730"/>
                </a:moveTo>
                <a:cubicBezTo>
                  <a:pt x="112059" y="371139"/>
                  <a:pt x="224118" y="419548"/>
                  <a:pt x="365760" y="365760"/>
                </a:cubicBezTo>
                <a:cubicBezTo>
                  <a:pt x="507402" y="311972"/>
                  <a:pt x="678628" y="155986"/>
                  <a:pt x="849854"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0" name="TextBox 319"/>
          <p:cNvSpPr txBox="1"/>
          <p:nvPr/>
        </p:nvSpPr>
        <p:spPr>
          <a:xfrm>
            <a:off x="2109277" y="6021227"/>
            <a:ext cx="1182116" cy="276999"/>
          </a:xfrm>
          <a:prstGeom prst="rect">
            <a:avLst/>
          </a:prstGeom>
          <a:noFill/>
        </p:spPr>
        <p:txBody>
          <a:bodyPr wrap="square" rtlCol="0">
            <a:spAutoFit/>
          </a:bodyPr>
          <a:lstStyle/>
          <a:p>
            <a:r>
              <a:rPr lang="en-US" sz="1200">
                <a:solidFill>
                  <a:srgbClr val="FF0000"/>
                </a:solidFill>
              </a:rPr>
              <a:t>Electric vehicles</a:t>
            </a:r>
            <a:endParaRPr lang="en-US" sz="1200" dirty="0">
              <a:solidFill>
                <a:srgbClr val="FF0000"/>
              </a:solidFill>
            </a:endParaRPr>
          </a:p>
        </p:txBody>
      </p:sp>
      <p:sp>
        <p:nvSpPr>
          <p:cNvPr id="321" name="TextBox 320"/>
          <p:cNvSpPr txBox="1"/>
          <p:nvPr/>
        </p:nvSpPr>
        <p:spPr>
          <a:xfrm>
            <a:off x="4752569" y="5956231"/>
            <a:ext cx="829967" cy="276999"/>
          </a:xfrm>
          <a:prstGeom prst="rect">
            <a:avLst/>
          </a:prstGeom>
          <a:noFill/>
        </p:spPr>
        <p:txBody>
          <a:bodyPr wrap="square" rtlCol="0">
            <a:spAutoFit/>
          </a:bodyPr>
          <a:lstStyle/>
          <a:p>
            <a:r>
              <a:rPr lang="en-US" sz="1200" dirty="0">
                <a:solidFill>
                  <a:srgbClr val="FF0000"/>
                </a:solidFill>
              </a:rPr>
              <a:t>Driverless</a:t>
            </a:r>
          </a:p>
        </p:txBody>
      </p:sp>
      <p:sp>
        <p:nvSpPr>
          <p:cNvPr id="322" name="TextBox 321"/>
          <p:cNvSpPr txBox="1"/>
          <p:nvPr/>
        </p:nvSpPr>
        <p:spPr>
          <a:xfrm>
            <a:off x="1903491" y="6260797"/>
            <a:ext cx="688573" cy="276999"/>
          </a:xfrm>
          <a:prstGeom prst="rect">
            <a:avLst/>
          </a:prstGeom>
          <a:noFill/>
        </p:spPr>
        <p:txBody>
          <a:bodyPr wrap="square" rtlCol="0">
            <a:spAutoFit/>
          </a:bodyPr>
          <a:lstStyle/>
          <a:p>
            <a:r>
              <a:rPr lang="en-US" sz="1200">
                <a:solidFill>
                  <a:srgbClr val="FF0000"/>
                </a:solidFill>
              </a:rPr>
              <a:t>Sharing</a:t>
            </a:r>
            <a:endParaRPr lang="en-US" sz="1200" dirty="0">
              <a:solidFill>
                <a:srgbClr val="FF0000"/>
              </a:solidFill>
            </a:endParaRPr>
          </a:p>
        </p:txBody>
      </p:sp>
      <p:sp>
        <p:nvSpPr>
          <p:cNvPr id="323" name="Oval 322"/>
          <p:cNvSpPr/>
          <p:nvPr/>
        </p:nvSpPr>
        <p:spPr>
          <a:xfrm>
            <a:off x="3251938" y="6060076"/>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4" name="Oval 323"/>
          <p:cNvSpPr/>
          <p:nvPr/>
        </p:nvSpPr>
        <p:spPr>
          <a:xfrm>
            <a:off x="2510644" y="6294963"/>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5" name="Oval 324"/>
          <p:cNvSpPr/>
          <p:nvPr/>
        </p:nvSpPr>
        <p:spPr>
          <a:xfrm>
            <a:off x="5467631" y="6005541"/>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6" name="Oval 325"/>
          <p:cNvSpPr/>
          <p:nvPr/>
        </p:nvSpPr>
        <p:spPr>
          <a:xfrm>
            <a:off x="4155560" y="6025299"/>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7" name="TextBox 326"/>
          <p:cNvSpPr txBox="1"/>
          <p:nvPr/>
        </p:nvSpPr>
        <p:spPr>
          <a:xfrm>
            <a:off x="3491822" y="6568821"/>
            <a:ext cx="2284638" cy="276999"/>
          </a:xfrm>
          <a:prstGeom prst="rect">
            <a:avLst/>
          </a:prstGeom>
          <a:noFill/>
        </p:spPr>
        <p:txBody>
          <a:bodyPr wrap="square" rtlCol="0">
            <a:spAutoFit/>
          </a:bodyPr>
          <a:lstStyle/>
          <a:p>
            <a:r>
              <a:rPr lang="en-US" sz="1200" dirty="0">
                <a:solidFill>
                  <a:srgbClr val="FF0000"/>
                </a:solidFill>
              </a:rPr>
              <a:t>Workforce commoditization</a:t>
            </a:r>
          </a:p>
        </p:txBody>
      </p:sp>
      <p:sp>
        <p:nvSpPr>
          <p:cNvPr id="328" name="Freeform 327"/>
          <p:cNvSpPr/>
          <p:nvPr/>
        </p:nvSpPr>
        <p:spPr>
          <a:xfrm>
            <a:off x="1202634" y="6292015"/>
            <a:ext cx="271164" cy="45719"/>
          </a:xfrm>
          <a:custGeom>
            <a:avLst/>
            <a:gdLst>
              <a:gd name="connsiteX0" fmla="*/ 0 w 290457"/>
              <a:gd name="connsiteY0" fmla="*/ 119543 h 119543"/>
              <a:gd name="connsiteX1" fmla="*/ 161365 w 290457"/>
              <a:gd name="connsiteY1" fmla="*/ 1209 h 119543"/>
              <a:gd name="connsiteX2" fmla="*/ 290457 w 290457"/>
              <a:gd name="connsiteY2" fmla="*/ 54997 h 119543"/>
            </a:gdLst>
            <a:ahLst/>
            <a:cxnLst>
              <a:cxn ang="0">
                <a:pos x="connsiteX0" y="connsiteY0"/>
              </a:cxn>
              <a:cxn ang="0">
                <a:pos x="connsiteX1" y="connsiteY1"/>
              </a:cxn>
              <a:cxn ang="0">
                <a:pos x="connsiteX2" y="connsiteY2"/>
              </a:cxn>
            </a:cxnLst>
            <a:rect l="l" t="t" r="r" b="b"/>
            <a:pathLst>
              <a:path w="290457" h="119543">
                <a:moveTo>
                  <a:pt x="0" y="119543"/>
                </a:moveTo>
                <a:cubicBezTo>
                  <a:pt x="56478" y="65755"/>
                  <a:pt x="112956" y="11967"/>
                  <a:pt x="161365" y="1209"/>
                </a:cubicBezTo>
                <a:cubicBezTo>
                  <a:pt x="209775" y="-9549"/>
                  <a:pt x="290457" y="54997"/>
                  <a:pt x="290457" y="54997"/>
                </a:cubicBezTo>
              </a:path>
            </a:pathLst>
          </a:custGeom>
          <a:no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9" name="Freeform 328"/>
          <p:cNvSpPr/>
          <p:nvPr/>
        </p:nvSpPr>
        <p:spPr>
          <a:xfrm>
            <a:off x="1613647" y="5941850"/>
            <a:ext cx="1667435" cy="437435"/>
          </a:xfrm>
          <a:custGeom>
            <a:avLst/>
            <a:gdLst>
              <a:gd name="connsiteX0" fmla="*/ 0 w 1667435"/>
              <a:gd name="connsiteY0" fmla="*/ 437435 h 437435"/>
              <a:gd name="connsiteX1" fmla="*/ 441064 w 1667435"/>
              <a:gd name="connsiteY1" fmla="*/ 7129 h 437435"/>
              <a:gd name="connsiteX2" fmla="*/ 1667435 w 1667435"/>
              <a:gd name="connsiteY2" fmla="*/ 157736 h 437435"/>
              <a:gd name="connsiteX3" fmla="*/ 1667435 w 1667435"/>
              <a:gd name="connsiteY3" fmla="*/ 157736 h 437435"/>
            </a:gdLst>
            <a:ahLst/>
            <a:cxnLst>
              <a:cxn ang="0">
                <a:pos x="connsiteX0" y="connsiteY0"/>
              </a:cxn>
              <a:cxn ang="0">
                <a:pos x="connsiteX1" y="connsiteY1"/>
              </a:cxn>
              <a:cxn ang="0">
                <a:pos x="connsiteX2" y="connsiteY2"/>
              </a:cxn>
              <a:cxn ang="0">
                <a:pos x="connsiteX3" y="connsiteY3"/>
              </a:cxn>
            </a:cxnLst>
            <a:rect l="l" t="t" r="r" b="b"/>
            <a:pathLst>
              <a:path w="1667435" h="437435">
                <a:moveTo>
                  <a:pt x="0" y="437435"/>
                </a:moveTo>
                <a:cubicBezTo>
                  <a:pt x="81579" y="245590"/>
                  <a:pt x="163158" y="53745"/>
                  <a:pt x="441064" y="7129"/>
                </a:cubicBezTo>
                <a:cubicBezTo>
                  <a:pt x="718970" y="-39487"/>
                  <a:pt x="1667435" y="157736"/>
                  <a:pt x="1667435" y="157736"/>
                </a:cubicBezTo>
                <a:lnTo>
                  <a:pt x="1667435" y="157736"/>
                </a:ln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0" name="Freeform 329"/>
          <p:cNvSpPr/>
          <p:nvPr/>
        </p:nvSpPr>
        <p:spPr>
          <a:xfrm>
            <a:off x="1624405" y="6476104"/>
            <a:ext cx="957430" cy="64627"/>
          </a:xfrm>
          <a:custGeom>
            <a:avLst/>
            <a:gdLst>
              <a:gd name="connsiteX0" fmla="*/ 0 w 957430"/>
              <a:gd name="connsiteY0" fmla="*/ 0 h 64627"/>
              <a:gd name="connsiteX1" fmla="*/ 623943 w 957430"/>
              <a:gd name="connsiteY1" fmla="*/ 64545 h 64627"/>
              <a:gd name="connsiteX2" fmla="*/ 957430 w 957430"/>
              <a:gd name="connsiteY2" fmla="*/ 10757 h 64627"/>
            </a:gdLst>
            <a:ahLst/>
            <a:cxnLst>
              <a:cxn ang="0">
                <a:pos x="connsiteX0" y="connsiteY0"/>
              </a:cxn>
              <a:cxn ang="0">
                <a:pos x="connsiteX1" y="connsiteY1"/>
              </a:cxn>
              <a:cxn ang="0">
                <a:pos x="connsiteX2" y="connsiteY2"/>
              </a:cxn>
            </a:cxnLst>
            <a:rect l="l" t="t" r="r" b="b"/>
            <a:pathLst>
              <a:path w="957430" h="64627">
                <a:moveTo>
                  <a:pt x="0" y="0"/>
                </a:moveTo>
                <a:cubicBezTo>
                  <a:pt x="232185" y="31376"/>
                  <a:pt x="464371" y="62752"/>
                  <a:pt x="623943" y="64545"/>
                </a:cubicBezTo>
                <a:cubicBezTo>
                  <a:pt x="783515" y="66338"/>
                  <a:pt x="870472" y="38547"/>
                  <a:pt x="957430" y="10757"/>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1" name="Freeform 330"/>
          <p:cNvSpPr/>
          <p:nvPr/>
        </p:nvSpPr>
        <p:spPr>
          <a:xfrm>
            <a:off x="2721685" y="6217920"/>
            <a:ext cx="688489" cy="235856"/>
          </a:xfrm>
          <a:custGeom>
            <a:avLst/>
            <a:gdLst>
              <a:gd name="connsiteX0" fmla="*/ 0 w 688489"/>
              <a:gd name="connsiteY0" fmla="*/ 215153 h 235856"/>
              <a:gd name="connsiteX1" fmla="*/ 516367 w 688489"/>
              <a:gd name="connsiteY1" fmla="*/ 215153 h 235856"/>
              <a:gd name="connsiteX2" fmla="*/ 688489 w 688489"/>
              <a:gd name="connsiteY2" fmla="*/ 0 h 235856"/>
            </a:gdLst>
            <a:ahLst/>
            <a:cxnLst>
              <a:cxn ang="0">
                <a:pos x="connsiteX0" y="connsiteY0"/>
              </a:cxn>
              <a:cxn ang="0">
                <a:pos x="connsiteX1" y="connsiteY1"/>
              </a:cxn>
              <a:cxn ang="0">
                <a:pos x="connsiteX2" y="connsiteY2"/>
              </a:cxn>
            </a:cxnLst>
            <a:rect l="l" t="t" r="r" b="b"/>
            <a:pathLst>
              <a:path w="688489" h="235856">
                <a:moveTo>
                  <a:pt x="0" y="215153"/>
                </a:moveTo>
                <a:cubicBezTo>
                  <a:pt x="200809" y="233082"/>
                  <a:pt x="401619" y="251012"/>
                  <a:pt x="516367" y="215153"/>
                </a:cubicBezTo>
                <a:cubicBezTo>
                  <a:pt x="631115" y="179294"/>
                  <a:pt x="688489" y="0"/>
                  <a:pt x="688489"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2" name="Freeform 331"/>
          <p:cNvSpPr/>
          <p:nvPr/>
        </p:nvSpPr>
        <p:spPr>
          <a:xfrm>
            <a:off x="3474720" y="5936494"/>
            <a:ext cx="2043953" cy="184607"/>
          </a:xfrm>
          <a:custGeom>
            <a:avLst/>
            <a:gdLst>
              <a:gd name="connsiteX0" fmla="*/ 0 w 2043953"/>
              <a:gd name="connsiteY0" fmla="*/ 184607 h 184607"/>
              <a:gd name="connsiteX1" fmla="*/ 720762 w 2043953"/>
              <a:gd name="connsiteY1" fmla="*/ 1727 h 184607"/>
              <a:gd name="connsiteX2" fmla="*/ 2043953 w 2043953"/>
              <a:gd name="connsiteY2" fmla="*/ 87788 h 184607"/>
            </a:gdLst>
            <a:ahLst/>
            <a:cxnLst>
              <a:cxn ang="0">
                <a:pos x="connsiteX0" y="connsiteY0"/>
              </a:cxn>
              <a:cxn ang="0">
                <a:pos x="connsiteX1" y="connsiteY1"/>
              </a:cxn>
              <a:cxn ang="0">
                <a:pos x="connsiteX2" y="connsiteY2"/>
              </a:cxn>
            </a:cxnLst>
            <a:rect l="l" t="t" r="r" b="b"/>
            <a:pathLst>
              <a:path w="2043953" h="184607">
                <a:moveTo>
                  <a:pt x="0" y="184607"/>
                </a:moveTo>
                <a:cubicBezTo>
                  <a:pt x="190051" y="101235"/>
                  <a:pt x="380103" y="17863"/>
                  <a:pt x="720762" y="1727"/>
                </a:cubicBezTo>
                <a:cubicBezTo>
                  <a:pt x="1061421" y="-14409"/>
                  <a:pt x="2043953" y="87788"/>
                  <a:pt x="2043953" y="87788"/>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Freeform 332"/>
          <p:cNvSpPr/>
          <p:nvPr/>
        </p:nvSpPr>
        <p:spPr>
          <a:xfrm>
            <a:off x="3442447" y="6196405"/>
            <a:ext cx="763793" cy="54249"/>
          </a:xfrm>
          <a:custGeom>
            <a:avLst/>
            <a:gdLst>
              <a:gd name="connsiteX0" fmla="*/ 0 w 763793"/>
              <a:gd name="connsiteY0" fmla="*/ 21515 h 54249"/>
              <a:gd name="connsiteX1" fmla="*/ 473337 w 763793"/>
              <a:gd name="connsiteY1" fmla="*/ 53788 h 54249"/>
              <a:gd name="connsiteX2" fmla="*/ 763793 w 763793"/>
              <a:gd name="connsiteY2" fmla="*/ 0 h 54249"/>
            </a:gdLst>
            <a:ahLst/>
            <a:cxnLst>
              <a:cxn ang="0">
                <a:pos x="connsiteX0" y="connsiteY0"/>
              </a:cxn>
              <a:cxn ang="0">
                <a:pos x="connsiteX1" y="connsiteY1"/>
              </a:cxn>
              <a:cxn ang="0">
                <a:pos x="connsiteX2" y="connsiteY2"/>
              </a:cxn>
            </a:cxnLst>
            <a:rect l="l" t="t" r="r" b="b"/>
            <a:pathLst>
              <a:path w="763793" h="54249">
                <a:moveTo>
                  <a:pt x="0" y="21515"/>
                </a:moveTo>
                <a:cubicBezTo>
                  <a:pt x="173019" y="39444"/>
                  <a:pt x="346038" y="57374"/>
                  <a:pt x="473337" y="53788"/>
                </a:cubicBezTo>
                <a:cubicBezTo>
                  <a:pt x="600636" y="50202"/>
                  <a:pt x="682214" y="25101"/>
                  <a:pt x="763793"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4" name="Freeform 333"/>
          <p:cNvSpPr/>
          <p:nvPr/>
        </p:nvSpPr>
        <p:spPr>
          <a:xfrm>
            <a:off x="4378362" y="6196405"/>
            <a:ext cx="1247887" cy="86121"/>
          </a:xfrm>
          <a:custGeom>
            <a:avLst/>
            <a:gdLst>
              <a:gd name="connsiteX0" fmla="*/ 0 w 1247887"/>
              <a:gd name="connsiteY0" fmla="*/ 10757 h 86121"/>
              <a:gd name="connsiteX1" fmla="*/ 688490 w 1247887"/>
              <a:gd name="connsiteY1" fmla="*/ 86061 h 86121"/>
              <a:gd name="connsiteX2" fmla="*/ 1247887 w 1247887"/>
              <a:gd name="connsiteY2" fmla="*/ 0 h 86121"/>
            </a:gdLst>
            <a:ahLst/>
            <a:cxnLst>
              <a:cxn ang="0">
                <a:pos x="connsiteX0" y="connsiteY0"/>
              </a:cxn>
              <a:cxn ang="0">
                <a:pos x="connsiteX1" y="connsiteY1"/>
              </a:cxn>
              <a:cxn ang="0">
                <a:pos x="connsiteX2" y="connsiteY2"/>
              </a:cxn>
            </a:cxnLst>
            <a:rect l="l" t="t" r="r" b="b"/>
            <a:pathLst>
              <a:path w="1247887" h="86121">
                <a:moveTo>
                  <a:pt x="0" y="10757"/>
                </a:moveTo>
                <a:cubicBezTo>
                  <a:pt x="240254" y="49305"/>
                  <a:pt x="480509" y="87854"/>
                  <a:pt x="688490" y="86061"/>
                </a:cubicBezTo>
                <a:cubicBezTo>
                  <a:pt x="896471" y="84268"/>
                  <a:pt x="1247887" y="0"/>
                  <a:pt x="1247887"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5" name="Freeform 334"/>
          <p:cNvSpPr/>
          <p:nvPr/>
        </p:nvSpPr>
        <p:spPr>
          <a:xfrm>
            <a:off x="5593976" y="6691256"/>
            <a:ext cx="322730" cy="124448"/>
          </a:xfrm>
          <a:custGeom>
            <a:avLst/>
            <a:gdLst>
              <a:gd name="connsiteX0" fmla="*/ 0 w 322730"/>
              <a:gd name="connsiteY0" fmla="*/ 96819 h 124448"/>
              <a:gd name="connsiteX1" fmla="*/ 150608 w 322730"/>
              <a:gd name="connsiteY1" fmla="*/ 118335 h 124448"/>
              <a:gd name="connsiteX2" fmla="*/ 322730 w 322730"/>
              <a:gd name="connsiteY2" fmla="*/ 0 h 124448"/>
            </a:gdLst>
            <a:ahLst/>
            <a:cxnLst>
              <a:cxn ang="0">
                <a:pos x="connsiteX0" y="connsiteY0"/>
              </a:cxn>
              <a:cxn ang="0">
                <a:pos x="connsiteX1" y="connsiteY1"/>
              </a:cxn>
              <a:cxn ang="0">
                <a:pos x="connsiteX2" y="connsiteY2"/>
              </a:cxn>
            </a:cxnLst>
            <a:rect l="l" t="t" r="r" b="b"/>
            <a:pathLst>
              <a:path w="322730" h="124448">
                <a:moveTo>
                  <a:pt x="0" y="96819"/>
                </a:moveTo>
                <a:cubicBezTo>
                  <a:pt x="48410" y="115645"/>
                  <a:pt x="96820" y="134471"/>
                  <a:pt x="150608" y="118335"/>
                </a:cubicBezTo>
                <a:cubicBezTo>
                  <a:pt x="204396" y="102199"/>
                  <a:pt x="322730" y="0"/>
                  <a:pt x="322730"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6" name="Freeform 335"/>
          <p:cNvSpPr/>
          <p:nvPr/>
        </p:nvSpPr>
        <p:spPr>
          <a:xfrm>
            <a:off x="6992471" y="6433073"/>
            <a:ext cx="613185" cy="213975"/>
          </a:xfrm>
          <a:custGeom>
            <a:avLst/>
            <a:gdLst>
              <a:gd name="connsiteX0" fmla="*/ 0 w 613185"/>
              <a:gd name="connsiteY0" fmla="*/ 0 h 213975"/>
              <a:gd name="connsiteX1" fmla="*/ 258183 w 613185"/>
              <a:gd name="connsiteY1" fmla="*/ 204395 h 213975"/>
              <a:gd name="connsiteX2" fmla="*/ 613185 w 613185"/>
              <a:gd name="connsiteY2" fmla="*/ 182880 h 213975"/>
            </a:gdLst>
            <a:ahLst/>
            <a:cxnLst>
              <a:cxn ang="0">
                <a:pos x="connsiteX0" y="connsiteY0"/>
              </a:cxn>
              <a:cxn ang="0">
                <a:pos x="connsiteX1" y="connsiteY1"/>
              </a:cxn>
              <a:cxn ang="0">
                <a:pos x="connsiteX2" y="connsiteY2"/>
              </a:cxn>
            </a:cxnLst>
            <a:rect l="l" t="t" r="r" b="b"/>
            <a:pathLst>
              <a:path w="613185" h="213975">
                <a:moveTo>
                  <a:pt x="0" y="0"/>
                </a:moveTo>
                <a:cubicBezTo>
                  <a:pt x="77993" y="86957"/>
                  <a:pt x="155986" y="173915"/>
                  <a:pt x="258183" y="204395"/>
                </a:cubicBezTo>
                <a:cubicBezTo>
                  <a:pt x="360380" y="234875"/>
                  <a:pt x="613185" y="182880"/>
                  <a:pt x="613185" y="18288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7" name="Freeform 336"/>
          <p:cNvSpPr/>
          <p:nvPr/>
        </p:nvSpPr>
        <p:spPr>
          <a:xfrm>
            <a:off x="6798833" y="5991923"/>
            <a:ext cx="4118457" cy="827328"/>
          </a:xfrm>
          <a:custGeom>
            <a:avLst/>
            <a:gdLst>
              <a:gd name="connsiteX0" fmla="*/ 0 w 4143418"/>
              <a:gd name="connsiteY0" fmla="*/ 796066 h 881030"/>
              <a:gd name="connsiteX1" fmla="*/ 3517751 w 4143418"/>
              <a:gd name="connsiteY1" fmla="*/ 806824 h 881030"/>
              <a:gd name="connsiteX2" fmla="*/ 4141694 w 4143418"/>
              <a:gd name="connsiteY2" fmla="*/ 0 h 881030"/>
            </a:gdLst>
            <a:ahLst/>
            <a:cxnLst>
              <a:cxn ang="0">
                <a:pos x="connsiteX0" y="connsiteY0"/>
              </a:cxn>
              <a:cxn ang="0">
                <a:pos x="connsiteX1" y="connsiteY1"/>
              </a:cxn>
              <a:cxn ang="0">
                <a:pos x="connsiteX2" y="connsiteY2"/>
              </a:cxn>
            </a:cxnLst>
            <a:rect l="l" t="t" r="r" b="b"/>
            <a:pathLst>
              <a:path w="4143418" h="881030">
                <a:moveTo>
                  <a:pt x="0" y="796066"/>
                </a:moveTo>
                <a:cubicBezTo>
                  <a:pt x="1413734" y="867784"/>
                  <a:pt x="2827469" y="939502"/>
                  <a:pt x="3517751" y="806824"/>
                </a:cubicBezTo>
                <a:cubicBezTo>
                  <a:pt x="4208033" y="674146"/>
                  <a:pt x="4141694" y="0"/>
                  <a:pt x="4141694"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8" name="Freeform 337"/>
          <p:cNvSpPr/>
          <p:nvPr/>
        </p:nvSpPr>
        <p:spPr>
          <a:xfrm>
            <a:off x="5217459" y="4528969"/>
            <a:ext cx="1914861" cy="1312433"/>
          </a:xfrm>
          <a:custGeom>
            <a:avLst/>
            <a:gdLst>
              <a:gd name="connsiteX0" fmla="*/ 0 w 1914861"/>
              <a:gd name="connsiteY0" fmla="*/ 0 h 1312433"/>
              <a:gd name="connsiteX1" fmla="*/ 441063 w 1914861"/>
              <a:gd name="connsiteY1" fmla="*/ 398033 h 1312433"/>
              <a:gd name="connsiteX2" fmla="*/ 1108037 w 1914861"/>
              <a:gd name="connsiteY2" fmla="*/ 398033 h 1312433"/>
              <a:gd name="connsiteX3" fmla="*/ 1290917 w 1914861"/>
              <a:gd name="connsiteY3" fmla="*/ 1118796 h 1312433"/>
              <a:gd name="connsiteX4" fmla="*/ 1914861 w 1914861"/>
              <a:gd name="connsiteY4" fmla="*/ 1312433 h 13124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861" h="1312433">
                <a:moveTo>
                  <a:pt x="0" y="0"/>
                </a:moveTo>
                <a:cubicBezTo>
                  <a:pt x="128195" y="165847"/>
                  <a:pt x="256390" y="331694"/>
                  <a:pt x="441063" y="398033"/>
                </a:cubicBezTo>
                <a:cubicBezTo>
                  <a:pt x="625736" y="464372"/>
                  <a:pt x="966395" y="277906"/>
                  <a:pt x="1108037" y="398033"/>
                </a:cubicBezTo>
                <a:cubicBezTo>
                  <a:pt x="1249679" y="518160"/>
                  <a:pt x="1156446" y="966396"/>
                  <a:pt x="1290917" y="1118796"/>
                </a:cubicBezTo>
                <a:cubicBezTo>
                  <a:pt x="1425388" y="1271196"/>
                  <a:pt x="1914861" y="1312433"/>
                  <a:pt x="1914861" y="1312433"/>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Freeform 1"/>
          <p:cNvSpPr/>
          <p:nvPr/>
        </p:nvSpPr>
        <p:spPr>
          <a:xfrm>
            <a:off x="4866640" y="4511040"/>
            <a:ext cx="500120" cy="479422"/>
          </a:xfrm>
          <a:custGeom>
            <a:avLst/>
            <a:gdLst>
              <a:gd name="connsiteX0" fmla="*/ 0 w 500120"/>
              <a:gd name="connsiteY0" fmla="*/ 477520 h 479422"/>
              <a:gd name="connsiteX1" fmla="*/ 487680 w 500120"/>
              <a:gd name="connsiteY1" fmla="*/ 406400 h 479422"/>
              <a:gd name="connsiteX2" fmla="*/ 365760 w 500120"/>
              <a:gd name="connsiteY2" fmla="*/ 0 h 479422"/>
            </a:gdLst>
            <a:ahLst/>
            <a:cxnLst>
              <a:cxn ang="0">
                <a:pos x="connsiteX0" y="connsiteY0"/>
              </a:cxn>
              <a:cxn ang="0">
                <a:pos x="connsiteX1" y="connsiteY1"/>
              </a:cxn>
              <a:cxn ang="0">
                <a:pos x="connsiteX2" y="connsiteY2"/>
              </a:cxn>
            </a:cxnLst>
            <a:rect l="l" t="t" r="r" b="b"/>
            <a:pathLst>
              <a:path w="500120" h="479422">
                <a:moveTo>
                  <a:pt x="0" y="477520"/>
                </a:moveTo>
                <a:cubicBezTo>
                  <a:pt x="213360" y="481753"/>
                  <a:pt x="426720" y="485987"/>
                  <a:pt x="487680" y="406400"/>
                </a:cubicBezTo>
                <a:cubicBezTo>
                  <a:pt x="548640" y="326813"/>
                  <a:pt x="365760" y="0"/>
                  <a:pt x="365760"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Freeform 2"/>
          <p:cNvSpPr/>
          <p:nvPr/>
        </p:nvSpPr>
        <p:spPr>
          <a:xfrm>
            <a:off x="5709920" y="6060406"/>
            <a:ext cx="284480" cy="86394"/>
          </a:xfrm>
          <a:custGeom>
            <a:avLst/>
            <a:gdLst>
              <a:gd name="connsiteX0" fmla="*/ 0 w 284480"/>
              <a:gd name="connsiteY0" fmla="*/ 15274 h 86394"/>
              <a:gd name="connsiteX1" fmla="*/ 111760 w 284480"/>
              <a:gd name="connsiteY1" fmla="*/ 5114 h 86394"/>
              <a:gd name="connsiteX2" fmla="*/ 284480 w 284480"/>
              <a:gd name="connsiteY2" fmla="*/ 86394 h 86394"/>
            </a:gdLst>
            <a:ahLst/>
            <a:cxnLst>
              <a:cxn ang="0">
                <a:pos x="connsiteX0" y="connsiteY0"/>
              </a:cxn>
              <a:cxn ang="0">
                <a:pos x="connsiteX1" y="connsiteY1"/>
              </a:cxn>
              <a:cxn ang="0">
                <a:pos x="connsiteX2" y="connsiteY2"/>
              </a:cxn>
            </a:cxnLst>
            <a:rect l="l" t="t" r="r" b="b"/>
            <a:pathLst>
              <a:path w="284480" h="86394">
                <a:moveTo>
                  <a:pt x="0" y="15274"/>
                </a:moveTo>
                <a:cubicBezTo>
                  <a:pt x="32173" y="4267"/>
                  <a:pt x="64347" y="-6739"/>
                  <a:pt x="111760" y="5114"/>
                </a:cubicBezTo>
                <a:cubicBezTo>
                  <a:pt x="159173" y="16967"/>
                  <a:pt x="284480" y="86394"/>
                  <a:pt x="284480" y="86394"/>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4"/>
          <p:cNvSpPr/>
          <p:nvPr/>
        </p:nvSpPr>
        <p:spPr>
          <a:xfrm>
            <a:off x="7772400" y="5039360"/>
            <a:ext cx="998428" cy="1493520"/>
          </a:xfrm>
          <a:custGeom>
            <a:avLst/>
            <a:gdLst>
              <a:gd name="connsiteX0" fmla="*/ 0 w 998428"/>
              <a:gd name="connsiteY0" fmla="*/ 1493520 h 1493520"/>
              <a:gd name="connsiteX1" fmla="*/ 985520 w 998428"/>
              <a:gd name="connsiteY1" fmla="*/ 629920 h 1493520"/>
              <a:gd name="connsiteX2" fmla="*/ 589280 w 998428"/>
              <a:gd name="connsiteY2" fmla="*/ 0 h 1493520"/>
            </a:gdLst>
            <a:ahLst/>
            <a:cxnLst>
              <a:cxn ang="0">
                <a:pos x="connsiteX0" y="connsiteY0"/>
              </a:cxn>
              <a:cxn ang="0">
                <a:pos x="connsiteX1" y="connsiteY1"/>
              </a:cxn>
              <a:cxn ang="0">
                <a:pos x="connsiteX2" y="connsiteY2"/>
              </a:cxn>
            </a:cxnLst>
            <a:rect l="l" t="t" r="r" b="b"/>
            <a:pathLst>
              <a:path w="998428" h="1493520">
                <a:moveTo>
                  <a:pt x="0" y="1493520"/>
                </a:moveTo>
                <a:cubicBezTo>
                  <a:pt x="443653" y="1186180"/>
                  <a:pt x="887307" y="878840"/>
                  <a:pt x="985520" y="629920"/>
                </a:cubicBezTo>
                <a:cubicBezTo>
                  <a:pt x="1083733" y="381000"/>
                  <a:pt x="589280" y="0"/>
                  <a:pt x="589280" y="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3" name="Oval 222"/>
          <p:cNvSpPr/>
          <p:nvPr/>
        </p:nvSpPr>
        <p:spPr>
          <a:xfrm>
            <a:off x="955604" y="4037361"/>
            <a:ext cx="247030" cy="188798"/>
          </a:xfrm>
          <a:prstGeom prst="ellipse">
            <a:avLst/>
          </a:prstGeom>
          <a:solidFill>
            <a:srgbClr val="B09B7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4" name="Picture 223"/>
          <p:cNvPicPr>
            <a:picLocks noChangeAspect="1"/>
          </p:cNvPicPr>
          <p:nvPr/>
        </p:nvPicPr>
        <p:blipFill>
          <a:blip r:embed="rId2"/>
          <a:stretch>
            <a:fillRect/>
          </a:stretch>
        </p:blipFill>
        <p:spPr>
          <a:xfrm>
            <a:off x="10934082" y="40158"/>
            <a:ext cx="1124219" cy="962994"/>
          </a:xfrm>
          <a:prstGeom prst="rect">
            <a:avLst/>
          </a:prstGeom>
        </p:spPr>
      </p:pic>
      <p:sp>
        <p:nvSpPr>
          <p:cNvPr id="16" name="Oval 15"/>
          <p:cNvSpPr/>
          <p:nvPr/>
        </p:nvSpPr>
        <p:spPr>
          <a:xfrm>
            <a:off x="5729104" y="1839176"/>
            <a:ext cx="2033195" cy="941204"/>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2" name="TextBox 221"/>
          <p:cNvSpPr txBox="1"/>
          <p:nvPr/>
        </p:nvSpPr>
        <p:spPr>
          <a:xfrm>
            <a:off x="5900371" y="1970527"/>
            <a:ext cx="1775085" cy="707886"/>
          </a:xfrm>
          <a:prstGeom prst="rect">
            <a:avLst/>
          </a:prstGeom>
          <a:noFill/>
        </p:spPr>
        <p:txBody>
          <a:bodyPr wrap="square" rtlCol="0">
            <a:spAutoFit/>
          </a:bodyPr>
          <a:lstStyle/>
          <a:p>
            <a:pPr algn="ctr"/>
            <a:r>
              <a:rPr lang="en-US" sz="2000" dirty="0"/>
              <a:t>Digital crime tipping point</a:t>
            </a:r>
          </a:p>
        </p:txBody>
      </p:sp>
      <p:sp>
        <p:nvSpPr>
          <p:cNvPr id="225" name="Oval 224"/>
          <p:cNvSpPr/>
          <p:nvPr/>
        </p:nvSpPr>
        <p:spPr>
          <a:xfrm>
            <a:off x="7348765" y="2983880"/>
            <a:ext cx="2033195" cy="941204"/>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6" name="TextBox 225"/>
          <p:cNvSpPr txBox="1"/>
          <p:nvPr/>
        </p:nvSpPr>
        <p:spPr>
          <a:xfrm>
            <a:off x="7520032" y="3115231"/>
            <a:ext cx="1775085" cy="707886"/>
          </a:xfrm>
          <a:prstGeom prst="rect">
            <a:avLst/>
          </a:prstGeom>
          <a:noFill/>
        </p:spPr>
        <p:txBody>
          <a:bodyPr wrap="square" rtlCol="0">
            <a:spAutoFit/>
          </a:bodyPr>
          <a:lstStyle/>
          <a:p>
            <a:pPr algn="ctr"/>
            <a:r>
              <a:rPr lang="en-US" sz="2000" dirty="0"/>
              <a:t>Extreme Weather</a:t>
            </a:r>
          </a:p>
        </p:txBody>
      </p:sp>
      <p:sp>
        <p:nvSpPr>
          <p:cNvPr id="230" name="Oval 229"/>
          <p:cNvSpPr/>
          <p:nvPr/>
        </p:nvSpPr>
        <p:spPr>
          <a:xfrm>
            <a:off x="6761999" y="5231161"/>
            <a:ext cx="2033195" cy="941204"/>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9" name="TextBox 238"/>
          <p:cNvSpPr txBox="1"/>
          <p:nvPr/>
        </p:nvSpPr>
        <p:spPr>
          <a:xfrm>
            <a:off x="6922108" y="5476511"/>
            <a:ext cx="1775085" cy="400110"/>
          </a:xfrm>
          <a:prstGeom prst="rect">
            <a:avLst/>
          </a:prstGeom>
          <a:noFill/>
        </p:spPr>
        <p:txBody>
          <a:bodyPr wrap="square" rtlCol="0">
            <a:spAutoFit/>
          </a:bodyPr>
          <a:lstStyle/>
          <a:p>
            <a:pPr algn="ctr"/>
            <a:r>
              <a:rPr lang="en-US" sz="2000"/>
              <a:t>Migration</a:t>
            </a:r>
            <a:endParaRPr lang="en-US" sz="2000" dirty="0"/>
          </a:p>
        </p:txBody>
      </p:sp>
      <p:sp>
        <p:nvSpPr>
          <p:cNvPr id="240" name="Oval 239"/>
          <p:cNvSpPr/>
          <p:nvPr/>
        </p:nvSpPr>
        <p:spPr>
          <a:xfrm>
            <a:off x="5643086" y="3742499"/>
            <a:ext cx="2033195" cy="941204"/>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1" name="TextBox 240"/>
          <p:cNvSpPr txBox="1"/>
          <p:nvPr/>
        </p:nvSpPr>
        <p:spPr>
          <a:xfrm>
            <a:off x="5814353" y="3873850"/>
            <a:ext cx="1775085" cy="707886"/>
          </a:xfrm>
          <a:prstGeom prst="rect">
            <a:avLst/>
          </a:prstGeom>
          <a:noFill/>
        </p:spPr>
        <p:txBody>
          <a:bodyPr wrap="square" rtlCol="0">
            <a:spAutoFit/>
          </a:bodyPr>
          <a:lstStyle/>
          <a:p>
            <a:pPr algn="ctr"/>
            <a:r>
              <a:rPr lang="en-US" sz="2000" dirty="0"/>
              <a:t>Impact - Tax</a:t>
            </a:r>
          </a:p>
          <a:p>
            <a:pPr algn="ctr"/>
            <a:r>
              <a:rPr lang="en-US" sz="2000" dirty="0"/>
              <a:t>Corporate</a:t>
            </a:r>
          </a:p>
        </p:txBody>
      </p:sp>
      <p:sp>
        <p:nvSpPr>
          <p:cNvPr id="242" name="Oval 241"/>
          <p:cNvSpPr/>
          <p:nvPr/>
        </p:nvSpPr>
        <p:spPr>
          <a:xfrm>
            <a:off x="3884191" y="4814958"/>
            <a:ext cx="2033195" cy="941204"/>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3" name="TextBox 242"/>
          <p:cNvSpPr txBox="1"/>
          <p:nvPr/>
        </p:nvSpPr>
        <p:spPr>
          <a:xfrm>
            <a:off x="4055458" y="4946309"/>
            <a:ext cx="1775085" cy="707886"/>
          </a:xfrm>
          <a:prstGeom prst="rect">
            <a:avLst/>
          </a:prstGeom>
          <a:noFill/>
        </p:spPr>
        <p:txBody>
          <a:bodyPr wrap="square" rtlCol="0">
            <a:spAutoFit/>
          </a:bodyPr>
          <a:lstStyle/>
          <a:p>
            <a:pPr algn="ctr"/>
            <a:r>
              <a:rPr lang="en-US" sz="2000" dirty="0"/>
              <a:t>Health, non-affordability</a:t>
            </a:r>
          </a:p>
        </p:txBody>
      </p:sp>
      <p:sp>
        <p:nvSpPr>
          <p:cNvPr id="244" name="Oval 243"/>
          <p:cNvSpPr/>
          <p:nvPr/>
        </p:nvSpPr>
        <p:spPr>
          <a:xfrm>
            <a:off x="2698644" y="1945507"/>
            <a:ext cx="2033195" cy="941204"/>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5" name="TextBox 244"/>
          <p:cNvSpPr txBox="1"/>
          <p:nvPr/>
        </p:nvSpPr>
        <p:spPr>
          <a:xfrm>
            <a:off x="2842551" y="2062707"/>
            <a:ext cx="1775085" cy="707886"/>
          </a:xfrm>
          <a:prstGeom prst="rect">
            <a:avLst/>
          </a:prstGeom>
          <a:noFill/>
        </p:spPr>
        <p:txBody>
          <a:bodyPr wrap="square" rtlCol="0">
            <a:spAutoFit/>
          </a:bodyPr>
          <a:lstStyle/>
          <a:p>
            <a:pPr algn="ctr"/>
            <a:r>
              <a:rPr lang="en-US" sz="2000" dirty="0"/>
              <a:t>Payroll loss</a:t>
            </a:r>
          </a:p>
          <a:p>
            <a:pPr algn="ctr"/>
            <a:r>
              <a:rPr lang="en-US" sz="2000" dirty="0"/>
              <a:t>30% of 60%</a:t>
            </a:r>
          </a:p>
        </p:txBody>
      </p:sp>
      <p:sp>
        <p:nvSpPr>
          <p:cNvPr id="246" name="TextBox 245">
            <a:extLst>
              <a:ext uri="{FF2B5EF4-FFF2-40B4-BE49-F238E27FC236}">
                <a16:creationId xmlns:a16="http://schemas.microsoft.com/office/drawing/2014/main" id="{BF290A99-0432-ED49-8260-A4F1B3239D79}"/>
              </a:ext>
            </a:extLst>
          </p:cNvPr>
          <p:cNvSpPr txBox="1"/>
          <p:nvPr/>
        </p:nvSpPr>
        <p:spPr>
          <a:xfrm>
            <a:off x="3491822" y="77794"/>
            <a:ext cx="8516447" cy="1754326"/>
          </a:xfrm>
          <a:prstGeom prst="rect">
            <a:avLst/>
          </a:prstGeom>
          <a:solidFill>
            <a:schemeClr val="bg1"/>
          </a:solidFill>
          <a:ln>
            <a:solidFill>
              <a:srgbClr val="0070C0"/>
            </a:solidFill>
          </a:ln>
        </p:spPr>
        <p:txBody>
          <a:bodyPr wrap="square" rtlCol="0">
            <a:spAutoFit/>
          </a:bodyPr>
          <a:lstStyle/>
          <a:p>
            <a:r>
              <a:rPr lang="en-US" b="1" dirty="0">
                <a:solidFill>
                  <a:schemeClr val="accent1"/>
                </a:solidFill>
              </a:rPr>
              <a:t>Homework. In this task you introduce unquestionable risks of ignoring the obvious implications of the demonstrated tipping points of disruption!! </a:t>
            </a:r>
            <a:r>
              <a:rPr lang="en-US" dirty="0">
                <a:solidFill>
                  <a:schemeClr val="accent1"/>
                </a:solidFill>
              </a:rPr>
              <a:t>This is achieved by thinking about them from a whole of systems perspective that includes the macro &amp; micro all at the same time. It does take some practice to identify both the threat of disruption (magnitude &amp; speed) as well as the opportunity that can be measured in terms of verifiable inherent value of the “good idea” as well as the value to the environment.</a:t>
            </a:r>
            <a:endParaRPr lang="en-US" sz="1200" dirty="0">
              <a:solidFill>
                <a:schemeClr val="accent1"/>
              </a:solidFill>
            </a:endParaRPr>
          </a:p>
        </p:txBody>
      </p:sp>
    </p:spTree>
    <p:extLst>
      <p:ext uri="{BB962C8B-B14F-4D97-AF65-F5344CB8AC3E}">
        <p14:creationId xmlns:p14="http://schemas.microsoft.com/office/powerpoint/2010/main" val="2532642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E15A3F4-DCAE-C24C-B9FD-EEAC06D3BA8C}"/>
              </a:ext>
            </a:extLst>
          </p:cNvPr>
          <p:cNvSpPr>
            <a:spLocks noGrp="1"/>
          </p:cNvSpPr>
          <p:nvPr>
            <p:ph type="sldNum" sz="quarter" idx="12"/>
          </p:nvPr>
        </p:nvSpPr>
        <p:spPr/>
        <p:txBody>
          <a:bodyPr/>
          <a:lstStyle/>
          <a:p>
            <a:fld id="{285BB450-8D63-D049-A913-A7B5807F45A5}" type="slidenum">
              <a:rPr lang="en-US" smtClean="0"/>
              <a:t>19</a:t>
            </a:fld>
            <a:endParaRPr lang="en-US"/>
          </a:p>
        </p:txBody>
      </p:sp>
      <p:pic>
        <p:nvPicPr>
          <p:cNvPr id="6" name="Picture 5">
            <a:extLst>
              <a:ext uri="{FF2B5EF4-FFF2-40B4-BE49-F238E27FC236}">
                <a16:creationId xmlns:a16="http://schemas.microsoft.com/office/drawing/2014/main" id="{61537113-6D1D-3140-BFC1-3EF1B98FDBDE}"/>
              </a:ext>
            </a:extLst>
          </p:cNvPr>
          <p:cNvPicPr>
            <a:picLocks noChangeAspect="1"/>
          </p:cNvPicPr>
          <p:nvPr/>
        </p:nvPicPr>
        <p:blipFill>
          <a:blip r:embed="rId2"/>
          <a:stretch>
            <a:fillRect/>
          </a:stretch>
        </p:blipFill>
        <p:spPr>
          <a:xfrm>
            <a:off x="0" y="1597009"/>
            <a:ext cx="12192000" cy="5260991"/>
          </a:xfrm>
          <a:prstGeom prst="rect">
            <a:avLst/>
          </a:prstGeom>
        </p:spPr>
      </p:pic>
      <p:sp>
        <p:nvSpPr>
          <p:cNvPr id="7" name="Title 1">
            <a:extLst>
              <a:ext uri="{FF2B5EF4-FFF2-40B4-BE49-F238E27FC236}">
                <a16:creationId xmlns:a16="http://schemas.microsoft.com/office/drawing/2014/main" id="{A6986EF9-EB72-5845-9188-312F4BA973B4}"/>
              </a:ext>
            </a:extLst>
          </p:cNvPr>
          <p:cNvSpPr>
            <a:spLocks noGrp="1"/>
          </p:cNvSpPr>
          <p:nvPr>
            <p:ph type="title"/>
          </p:nvPr>
        </p:nvSpPr>
        <p:spPr>
          <a:xfrm>
            <a:off x="0" y="365125"/>
            <a:ext cx="12192000" cy="1325563"/>
          </a:xfrm>
        </p:spPr>
        <p:txBody>
          <a:bodyPr>
            <a:normAutofit/>
          </a:bodyPr>
          <a:lstStyle/>
          <a:p>
            <a:pPr algn="ctr"/>
            <a:r>
              <a:rPr lang="en-US" sz="4000" dirty="0">
                <a:solidFill>
                  <a:srgbClr val="B09B71"/>
                </a:solidFill>
              </a:rPr>
              <a:t>Overarching principles:  Example</a:t>
            </a:r>
          </a:p>
        </p:txBody>
      </p:sp>
    </p:spTree>
    <p:extLst>
      <p:ext uri="{BB962C8B-B14F-4D97-AF65-F5344CB8AC3E}">
        <p14:creationId xmlns:p14="http://schemas.microsoft.com/office/powerpoint/2010/main" val="17970922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5"/>
            <a:ext cx="12192000" cy="1325563"/>
          </a:xfrm>
        </p:spPr>
        <p:txBody>
          <a:bodyPr>
            <a:normAutofit/>
          </a:bodyPr>
          <a:lstStyle/>
          <a:p>
            <a:pPr algn="ctr"/>
            <a:r>
              <a:rPr lang="en-US" sz="4000" dirty="0">
                <a:solidFill>
                  <a:srgbClr val="B09B71"/>
                </a:solidFill>
              </a:rPr>
              <a:t>Why Bother:  Disruption tipping points</a:t>
            </a:r>
          </a:p>
        </p:txBody>
      </p:sp>
      <p:sp>
        <p:nvSpPr>
          <p:cNvPr id="3" name="Content Placeholder 2"/>
          <p:cNvSpPr>
            <a:spLocks noGrp="1"/>
          </p:cNvSpPr>
          <p:nvPr>
            <p:ph idx="1"/>
          </p:nvPr>
        </p:nvSpPr>
        <p:spPr>
          <a:xfrm>
            <a:off x="838200" y="1503123"/>
            <a:ext cx="10515600" cy="5170226"/>
          </a:xfrm>
        </p:spPr>
        <p:txBody>
          <a:bodyPr>
            <a:normAutofit lnSpcReduction="10000"/>
          </a:bodyPr>
          <a:lstStyle/>
          <a:p>
            <a:pPr marL="264600">
              <a:lnSpc>
                <a:spcPct val="140000"/>
              </a:lnSpc>
            </a:pPr>
            <a:r>
              <a:rPr lang="en-US" sz="2400" b="1" dirty="0"/>
              <a:t>Example</a:t>
            </a:r>
            <a:r>
              <a:rPr lang="en-US" sz="2400" dirty="0"/>
              <a:t> = UK’s Sir Muir Gray’s stance re “no more money, patient driven change &amp; value centric system change”</a:t>
            </a:r>
          </a:p>
          <a:p>
            <a:pPr marL="264600">
              <a:lnSpc>
                <a:spcPct val="140000"/>
              </a:lnSpc>
            </a:pPr>
            <a:r>
              <a:rPr lang="en-US" sz="2400" dirty="0"/>
              <a:t>Many many wicked problems, pain, threats as well as opportunities </a:t>
            </a:r>
          </a:p>
          <a:p>
            <a:pPr marL="721800" lvl="1">
              <a:lnSpc>
                <a:spcPct val="140000"/>
              </a:lnSpc>
            </a:pPr>
            <a:r>
              <a:rPr lang="en-US" sz="2000" dirty="0"/>
              <a:t>“Please factor in my data”  “We want to audit you &amp; the data we relied upon to make that decision”.  Technology has tended to aggregate the risks &amp; liability along with the data to a new unsuspecting custodian  </a:t>
            </a:r>
          </a:p>
          <a:p>
            <a:pPr marL="264600">
              <a:lnSpc>
                <a:spcPct val="140000"/>
              </a:lnSpc>
            </a:pPr>
            <a:r>
              <a:rPr lang="en-US" sz="2400" dirty="0"/>
              <a:t>Apps &amp; integrating multiple systems tend not to work for:</a:t>
            </a:r>
          </a:p>
          <a:p>
            <a:pPr marL="721800" lvl="1">
              <a:lnSpc>
                <a:spcPct val="140000"/>
              </a:lnSpc>
            </a:pPr>
            <a:r>
              <a:rPr lang="en-US" sz="2000" dirty="0">
                <a:latin typeface="DIN-Regular" charset="0"/>
                <a:ea typeface="DIN-Regular" charset="0"/>
                <a:cs typeface="DIN-Regular" charset="0"/>
              </a:rPr>
              <a:t>Administrators</a:t>
            </a:r>
          </a:p>
          <a:p>
            <a:pPr marL="721800" lvl="1">
              <a:lnSpc>
                <a:spcPct val="140000"/>
              </a:lnSpc>
            </a:pPr>
            <a:r>
              <a:rPr lang="en-US" sz="2000" dirty="0">
                <a:latin typeface="DIN-Regular" charset="0"/>
                <a:ea typeface="DIN-Regular" charset="0"/>
                <a:cs typeface="DIN-Regular" charset="0"/>
              </a:rPr>
              <a:t>Clinicians</a:t>
            </a:r>
          </a:p>
          <a:p>
            <a:pPr marL="721800" lvl="1">
              <a:lnSpc>
                <a:spcPct val="140000"/>
              </a:lnSpc>
            </a:pPr>
            <a:r>
              <a:rPr lang="en-US" sz="2000" dirty="0">
                <a:latin typeface="DIN-Regular" charset="0"/>
                <a:ea typeface="DIN-Regular" charset="0"/>
                <a:cs typeface="DIN-Regular" charset="0"/>
              </a:rPr>
              <a:t>Patient/health consumers</a:t>
            </a:r>
          </a:p>
          <a:p>
            <a:pPr marL="264600">
              <a:lnSpc>
                <a:spcPct val="140000"/>
              </a:lnSpc>
            </a:pPr>
            <a:endParaRPr lang="en-US" sz="2400" dirty="0">
              <a:latin typeface="DIN-Regular" charset="0"/>
              <a:ea typeface="DIN-Regular" charset="0"/>
              <a:cs typeface="DIN-Regular" charset="0"/>
            </a:endParaRPr>
          </a:p>
        </p:txBody>
      </p:sp>
      <p:pic>
        <p:nvPicPr>
          <p:cNvPr id="5" name="Picture 4"/>
          <p:cNvPicPr>
            <a:picLocks noChangeAspect="1"/>
          </p:cNvPicPr>
          <p:nvPr/>
        </p:nvPicPr>
        <p:blipFill>
          <a:blip r:embed="rId2"/>
          <a:stretch>
            <a:fillRect/>
          </a:stretch>
        </p:blipFill>
        <p:spPr>
          <a:xfrm>
            <a:off x="10999330" y="5895006"/>
            <a:ext cx="1124219" cy="962994"/>
          </a:xfrm>
          <a:prstGeom prst="rect">
            <a:avLst/>
          </a:prstGeom>
        </p:spPr>
      </p:pic>
    </p:spTree>
    <p:extLst>
      <p:ext uri="{BB962C8B-B14F-4D97-AF65-F5344CB8AC3E}">
        <p14:creationId xmlns:p14="http://schemas.microsoft.com/office/powerpoint/2010/main" val="4451275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E15A3F4-DCAE-C24C-B9FD-EEAC06D3BA8C}"/>
              </a:ext>
            </a:extLst>
          </p:cNvPr>
          <p:cNvSpPr>
            <a:spLocks noGrp="1"/>
          </p:cNvSpPr>
          <p:nvPr>
            <p:ph type="sldNum" sz="quarter" idx="12"/>
          </p:nvPr>
        </p:nvSpPr>
        <p:spPr/>
        <p:txBody>
          <a:bodyPr/>
          <a:lstStyle/>
          <a:p>
            <a:fld id="{285BB450-8D63-D049-A913-A7B5807F45A5}" type="slidenum">
              <a:rPr lang="en-US" smtClean="0"/>
              <a:t>20</a:t>
            </a:fld>
            <a:endParaRPr lang="en-US"/>
          </a:p>
        </p:txBody>
      </p:sp>
      <p:sp>
        <p:nvSpPr>
          <p:cNvPr id="7" name="Title 1">
            <a:extLst>
              <a:ext uri="{FF2B5EF4-FFF2-40B4-BE49-F238E27FC236}">
                <a16:creationId xmlns:a16="http://schemas.microsoft.com/office/drawing/2014/main" id="{A6986EF9-EB72-5845-9188-312F4BA973B4}"/>
              </a:ext>
            </a:extLst>
          </p:cNvPr>
          <p:cNvSpPr>
            <a:spLocks noGrp="1"/>
          </p:cNvSpPr>
          <p:nvPr>
            <p:ph type="title"/>
          </p:nvPr>
        </p:nvSpPr>
        <p:spPr>
          <a:xfrm>
            <a:off x="0" y="365125"/>
            <a:ext cx="12192000" cy="1325563"/>
          </a:xfrm>
        </p:spPr>
        <p:txBody>
          <a:bodyPr>
            <a:normAutofit/>
          </a:bodyPr>
          <a:lstStyle/>
          <a:p>
            <a:pPr algn="ctr"/>
            <a:r>
              <a:rPr lang="en-US" sz="4000" dirty="0">
                <a:solidFill>
                  <a:srgbClr val="B09B71"/>
                </a:solidFill>
              </a:rPr>
              <a:t>Overarching principles:  Example</a:t>
            </a:r>
          </a:p>
        </p:txBody>
      </p:sp>
      <p:pic>
        <p:nvPicPr>
          <p:cNvPr id="3" name="Picture 2">
            <a:extLst>
              <a:ext uri="{FF2B5EF4-FFF2-40B4-BE49-F238E27FC236}">
                <a16:creationId xmlns:a16="http://schemas.microsoft.com/office/drawing/2014/main" id="{03B3D112-0498-2A49-AA07-68A30995C8C6}"/>
              </a:ext>
            </a:extLst>
          </p:cNvPr>
          <p:cNvPicPr>
            <a:picLocks noChangeAspect="1"/>
          </p:cNvPicPr>
          <p:nvPr/>
        </p:nvPicPr>
        <p:blipFill>
          <a:blip r:embed="rId2"/>
          <a:stretch>
            <a:fillRect/>
          </a:stretch>
        </p:blipFill>
        <p:spPr>
          <a:xfrm>
            <a:off x="0" y="188341"/>
            <a:ext cx="12192000" cy="6527030"/>
          </a:xfrm>
          <a:prstGeom prst="rect">
            <a:avLst/>
          </a:prstGeom>
        </p:spPr>
      </p:pic>
    </p:spTree>
    <p:extLst>
      <p:ext uri="{BB962C8B-B14F-4D97-AF65-F5344CB8AC3E}">
        <p14:creationId xmlns:p14="http://schemas.microsoft.com/office/powerpoint/2010/main" val="41812285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E15A3F4-DCAE-C24C-B9FD-EEAC06D3BA8C}"/>
              </a:ext>
            </a:extLst>
          </p:cNvPr>
          <p:cNvSpPr>
            <a:spLocks noGrp="1"/>
          </p:cNvSpPr>
          <p:nvPr>
            <p:ph type="sldNum" sz="quarter" idx="12"/>
          </p:nvPr>
        </p:nvSpPr>
        <p:spPr/>
        <p:txBody>
          <a:bodyPr/>
          <a:lstStyle/>
          <a:p>
            <a:fld id="{285BB450-8D63-D049-A913-A7B5807F45A5}" type="slidenum">
              <a:rPr lang="en-US" smtClean="0"/>
              <a:t>21</a:t>
            </a:fld>
            <a:endParaRPr lang="en-US"/>
          </a:p>
        </p:txBody>
      </p:sp>
      <p:sp>
        <p:nvSpPr>
          <p:cNvPr id="7" name="Title 1">
            <a:extLst>
              <a:ext uri="{FF2B5EF4-FFF2-40B4-BE49-F238E27FC236}">
                <a16:creationId xmlns:a16="http://schemas.microsoft.com/office/drawing/2014/main" id="{A6986EF9-EB72-5845-9188-312F4BA973B4}"/>
              </a:ext>
            </a:extLst>
          </p:cNvPr>
          <p:cNvSpPr>
            <a:spLocks noGrp="1"/>
          </p:cNvSpPr>
          <p:nvPr>
            <p:ph type="title"/>
          </p:nvPr>
        </p:nvSpPr>
        <p:spPr>
          <a:xfrm>
            <a:off x="0" y="365125"/>
            <a:ext cx="12192000" cy="1325563"/>
          </a:xfrm>
        </p:spPr>
        <p:txBody>
          <a:bodyPr>
            <a:normAutofit/>
          </a:bodyPr>
          <a:lstStyle/>
          <a:p>
            <a:pPr algn="ctr"/>
            <a:r>
              <a:rPr lang="en-US" sz="4000" dirty="0">
                <a:solidFill>
                  <a:srgbClr val="B09B71"/>
                </a:solidFill>
              </a:rPr>
              <a:t>Overarching principles:  Example</a:t>
            </a:r>
          </a:p>
        </p:txBody>
      </p:sp>
      <p:pic>
        <p:nvPicPr>
          <p:cNvPr id="5" name="Picture 4">
            <a:extLst>
              <a:ext uri="{FF2B5EF4-FFF2-40B4-BE49-F238E27FC236}">
                <a16:creationId xmlns:a16="http://schemas.microsoft.com/office/drawing/2014/main" id="{046BC182-5478-8344-8268-D3E0C8E557A9}"/>
              </a:ext>
            </a:extLst>
          </p:cNvPr>
          <p:cNvPicPr>
            <a:picLocks noChangeAspect="1"/>
          </p:cNvPicPr>
          <p:nvPr/>
        </p:nvPicPr>
        <p:blipFill>
          <a:blip r:embed="rId2"/>
          <a:stretch>
            <a:fillRect/>
          </a:stretch>
        </p:blipFill>
        <p:spPr>
          <a:xfrm>
            <a:off x="0" y="48408"/>
            <a:ext cx="12192000" cy="6761184"/>
          </a:xfrm>
          <a:prstGeom prst="rect">
            <a:avLst/>
          </a:prstGeom>
        </p:spPr>
      </p:pic>
    </p:spTree>
    <p:extLst>
      <p:ext uri="{BB962C8B-B14F-4D97-AF65-F5344CB8AC3E}">
        <p14:creationId xmlns:p14="http://schemas.microsoft.com/office/powerpoint/2010/main" val="28767010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E15A3F4-DCAE-C24C-B9FD-EEAC06D3BA8C}"/>
              </a:ext>
            </a:extLst>
          </p:cNvPr>
          <p:cNvSpPr>
            <a:spLocks noGrp="1"/>
          </p:cNvSpPr>
          <p:nvPr>
            <p:ph type="sldNum" sz="quarter" idx="12"/>
          </p:nvPr>
        </p:nvSpPr>
        <p:spPr/>
        <p:txBody>
          <a:bodyPr/>
          <a:lstStyle/>
          <a:p>
            <a:fld id="{285BB450-8D63-D049-A913-A7B5807F45A5}" type="slidenum">
              <a:rPr lang="en-US" smtClean="0"/>
              <a:t>22</a:t>
            </a:fld>
            <a:endParaRPr lang="en-US"/>
          </a:p>
        </p:txBody>
      </p:sp>
      <p:sp>
        <p:nvSpPr>
          <p:cNvPr id="7" name="Title 1">
            <a:extLst>
              <a:ext uri="{FF2B5EF4-FFF2-40B4-BE49-F238E27FC236}">
                <a16:creationId xmlns:a16="http://schemas.microsoft.com/office/drawing/2014/main" id="{A6986EF9-EB72-5845-9188-312F4BA973B4}"/>
              </a:ext>
            </a:extLst>
          </p:cNvPr>
          <p:cNvSpPr>
            <a:spLocks noGrp="1"/>
          </p:cNvSpPr>
          <p:nvPr>
            <p:ph type="title"/>
          </p:nvPr>
        </p:nvSpPr>
        <p:spPr>
          <a:xfrm>
            <a:off x="0" y="365125"/>
            <a:ext cx="12192000" cy="1325563"/>
          </a:xfrm>
        </p:spPr>
        <p:txBody>
          <a:bodyPr>
            <a:normAutofit/>
          </a:bodyPr>
          <a:lstStyle/>
          <a:p>
            <a:pPr algn="ctr"/>
            <a:r>
              <a:rPr lang="en-US" sz="4000" dirty="0">
                <a:solidFill>
                  <a:srgbClr val="B09B71"/>
                </a:solidFill>
              </a:rPr>
              <a:t>Overarching principles:  Example</a:t>
            </a:r>
          </a:p>
        </p:txBody>
      </p:sp>
      <p:pic>
        <p:nvPicPr>
          <p:cNvPr id="3" name="Picture 2">
            <a:extLst>
              <a:ext uri="{FF2B5EF4-FFF2-40B4-BE49-F238E27FC236}">
                <a16:creationId xmlns:a16="http://schemas.microsoft.com/office/drawing/2014/main" id="{0F362998-BE45-DE45-B426-E478B8794836}"/>
              </a:ext>
            </a:extLst>
          </p:cNvPr>
          <p:cNvPicPr>
            <a:picLocks noChangeAspect="1"/>
          </p:cNvPicPr>
          <p:nvPr/>
        </p:nvPicPr>
        <p:blipFill>
          <a:blip r:embed="rId2"/>
          <a:stretch>
            <a:fillRect/>
          </a:stretch>
        </p:blipFill>
        <p:spPr>
          <a:xfrm>
            <a:off x="182880" y="1690688"/>
            <a:ext cx="11826240" cy="4519605"/>
          </a:xfrm>
          <a:prstGeom prst="rect">
            <a:avLst/>
          </a:prstGeom>
        </p:spPr>
      </p:pic>
    </p:spTree>
    <p:extLst>
      <p:ext uri="{BB962C8B-B14F-4D97-AF65-F5344CB8AC3E}">
        <p14:creationId xmlns:p14="http://schemas.microsoft.com/office/powerpoint/2010/main" val="224291222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Shape 32"/>
          <p:cNvSpPr/>
          <p:nvPr/>
        </p:nvSpPr>
        <p:spPr>
          <a:xfrm>
            <a:off x="7798230" y="1255149"/>
            <a:ext cx="1029184" cy="508992"/>
          </a:xfrm>
          <a:prstGeom prst="roundRect">
            <a:avLst>
              <a:gd name="adj" fmla="val 19737"/>
            </a:avLst>
          </a:prstGeom>
          <a:solidFill>
            <a:schemeClr val="accent1">
              <a:lumMod val="60000"/>
              <a:lumOff val="40000"/>
            </a:schemeClr>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1600">
                <a:solidFill>
                  <a:srgbClr val="FFFFFF"/>
                </a:solidFill>
                <a:latin typeface="Gill Sans"/>
                <a:ea typeface="Gill Sans"/>
                <a:cs typeface="Gill Sans"/>
                <a:sym typeface="Gill Sans"/>
              </a:defRPr>
            </a:lvl1pPr>
          </a:lstStyle>
          <a:p>
            <a:pPr lvl="0" algn="ctr">
              <a:defRPr sz="1800">
                <a:solidFill>
                  <a:srgbClr val="000000"/>
                </a:solidFill>
              </a:defRPr>
            </a:pPr>
            <a:r>
              <a:rPr lang="en-AU" sz="844" b="1" dirty="0">
                <a:latin typeface="Century Gothic"/>
                <a:cs typeface="Century Gothic"/>
              </a:rPr>
              <a:t>Valuable</a:t>
            </a:r>
            <a:endParaRPr sz="844" dirty="0"/>
          </a:p>
        </p:txBody>
      </p:sp>
      <p:sp>
        <p:nvSpPr>
          <p:cNvPr id="33" name="Shape 33"/>
          <p:cNvSpPr/>
          <p:nvPr/>
        </p:nvSpPr>
        <p:spPr>
          <a:xfrm>
            <a:off x="3228424" y="1257619"/>
            <a:ext cx="1009013" cy="508992"/>
          </a:xfrm>
          <a:prstGeom prst="roundRect">
            <a:avLst>
              <a:gd name="adj" fmla="val 19737"/>
            </a:avLst>
          </a:prstGeom>
          <a:solidFill>
            <a:schemeClr val="accent1">
              <a:lumMod val="60000"/>
              <a:lumOff val="40000"/>
            </a:schemeClr>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1600">
                <a:solidFill>
                  <a:srgbClr val="FFFFFF"/>
                </a:solidFill>
                <a:latin typeface="Gill Sans"/>
                <a:ea typeface="Gill Sans"/>
                <a:cs typeface="Gill Sans"/>
                <a:sym typeface="Gill Sans"/>
              </a:defRPr>
            </a:lvl1pPr>
          </a:lstStyle>
          <a:p>
            <a:pPr lvl="0" algn="ctr">
              <a:defRPr sz="1800">
                <a:solidFill>
                  <a:srgbClr val="000000"/>
                </a:solidFill>
              </a:defRPr>
            </a:pPr>
            <a:r>
              <a:rPr lang="en-AU" sz="844" b="1" dirty="0">
                <a:latin typeface="Century Gothic"/>
                <a:cs typeface="Century Gothic"/>
              </a:rPr>
              <a:t>Trustworthy</a:t>
            </a:r>
            <a:endParaRPr sz="844" b="1" dirty="0">
              <a:latin typeface="Century Gothic"/>
              <a:cs typeface="Century Gothic"/>
            </a:endParaRPr>
          </a:p>
        </p:txBody>
      </p:sp>
      <p:sp>
        <p:nvSpPr>
          <p:cNvPr id="37" name="Shape 37"/>
          <p:cNvSpPr/>
          <p:nvPr/>
        </p:nvSpPr>
        <p:spPr>
          <a:xfrm>
            <a:off x="2193727" y="185925"/>
            <a:ext cx="7956351" cy="689819"/>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lstStyle/>
          <a:p>
            <a:pPr>
              <a:spcBef>
                <a:spcPts val="527"/>
              </a:spcBef>
              <a:defRPr sz="1800"/>
            </a:pPr>
            <a:r>
              <a:rPr sz="1898" dirty="0">
                <a:solidFill>
                  <a:srgbClr val="444444"/>
                </a:solidFill>
                <a:latin typeface="Century Gothic"/>
                <a:ea typeface="Gill Sans"/>
                <a:cs typeface="Century Gothic"/>
                <a:sym typeface="Gill Sans"/>
              </a:rPr>
              <a:t>Principles Framework</a:t>
            </a:r>
            <a:r>
              <a:rPr lang="en-AU" sz="1898" dirty="0">
                <a:solidFill>
                  <a:srgbClr val="444444"/>
                </a:solidFill>
                <a:latin typeface="Century Gothic"/>
                <a:ea typeface="Gill Sans"/>
                <a:cs typeface="Century Gothic"/>
                <a:sym typeface="Gill Sans"/>
              </a:rPr>
              <a:t> for any collaborative contribution to the overall Transport environment </a:t>
            </a:r>
            <a:endParaRPr sz="1898" dirty="0">
              <a:solidFill>
                <a:srgbClr val="444444"/>
              </a:solidFill>
              <a:latin typeface="Century Gothic"/>
              <a:ea typeface="Gill Sans"/>
              <a:cs typeface="Century Gothic"/>
              <a:sym typeface="Gill Sans"/>
            </a:endParaRPr>
          </a:p>
          <a:p>
            <a:pPr marL="30479" marR="30479" defTabSz="683094">
              <a:buClr>
                <a:srgbClr val="929292"/>
              </a:buClr>
              <a:buFont typeface="Arial"/>
              <a:defRPr sz="1800"/>
            </a:pPr>
            <a:r>
              <a:rPr sz="949" dirty="0">
                <a:solidFill>
                  <a:srgbClr val="535353"/>
                </a:solidFill>
                <a:latin typeface="Century Gothic"/>
                <a:ea typeface="Gill Sans Light"/>
                <a:cs typeface="Century Gothic"/>
                <a:sym typeface="Gill Sans Light"/>
              </a:rPr>
              <a:t>Overarching and prerequisite principle</a:t>
            </a:r>
            <a:r>
              <a:rPr lang="en-AU" sz="949" dirty="0">
                <a:solidFill>
                  <a:srgbClr val="535353"/>
                </a:solidFill>
                <a:latin typeface="Century Gothic"/>
                <a:ea typeface="Gill Sans Light"/>
                <a:cs typeface="Century Gothic"/>
                <a:sym typeface="Gill Sans Light"/>
              </a:rPr>
              <a:t>s</a:t>
            </a:r>
            <a:r>
              <a:rPr sz="949" dirty="0">
                <a:solidFill>
                  <a:srgbClr val="535353"/>
                </a:solidFill>
                <a:latin typeface="Century Gothic"/>
                <a:ea typeface="Gill Sans Light"/>
                <a:cs typeface="Century Gothic"/>
                <a:sym typeface="Gill Sans Light"/>
              </a:rPr>
              <a:t> that </a:t>
            </a:r>
            <a:r>
              <a:rPr lang="en-AU" sz="949" dirty="0">
                <a:solidFill>
                  <a:srgbClr val="535353"/>
                </a:solidFill>
                <a:latin typeface="Century Gothic"/>
                <a:ea typeface="Gill Sans Light"/>
                <a:cs typeface="Century Gothic"/>
                <a:sym typeface="Gill Sans Light"/>
              </a:rPr>
              <a:t>can not be violated by any rule, process, decision or act and defines what should be  prioritised by its contribution to strengthening the principles matrix  </a:t>
            </a:r>
            <a:endParaRPr sz="949" dirty="0">
              <a:solidFill>
                <a:srgbClr val="535353"/>
              </a:solidFill>
              <a:latin typeface="Century Gothic"/>
              <a:ea typeface="Gill Sans Light"/>
              <a:cs typeface="Century Gothic"/>
              <a:sym typeface="Gill Sans Light"/>
            </a:endParaRPr>
          </a:p>
        </p:txBody>
      </p:sp>
      <p:sp>
        <p:nvSpPr>
          <p:cNvPr id="38" name="Shape 38"/>
          <p:cNvSpPr/>
          <p:nvPr/>
        </p:nvSpPr>
        <p:spPr>
          <a:xfrm>
            <a:off x="6262347" y="1243368"/>
            <a:ext cx="1026349" cy="508992"/>
          </a:xfrm>
          <a:prstGeom prst="roundRect">
            <a:avLst>
              <a:gd name="adj" fmla="val 19737"/>
            </a:avLst>
          </a:prstGeom>
          <a:solidFill>
            <a:schemeClr val="accent1">
              <a:lumMod val="60000"/>
              <a:lumOff val="40000"/>
            </a:schemeClr>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1600">
                <a:solidFill>
                  <a:srgbClr val="FFFFFF"/>
                </a:solidFill>
                <a:latin typeface="Gill Sans"/>
                <a:ea typeface="Gill Sans"/>
                <a:cs typeface="Gill Sans"/>
                <a:sym typeface="Gill Sans"/>
              </a:defRPr>
            </a:lvl1pPr>
          </a:lstStyle>
          <a:p>
            <a:pPr lvl="0" algn="ctr">
              <a:defRPr sz="1800">
                <a:solidFill>
                  <a:srgbClr val="000000"/>
                </a:solidFill>
              </a:defRPr>
            </a:pPr>
            <a:r>
              <a:rPr lang="en-AU" sz="844" b="1" dirty="0">
                <a:latin typeface="Century Gothic"/>
                <a:cs typeface="Century Gothic"/>
              </a:rPr>
              <a:t>Effective</a:t>
            </a:r>
            <a:endParaRPr sz="844" b="1" dirty="0">
              <a:latin typeface="Century Gothic"/>
              <a:cs typeface="Century Gothic"/>
            </a:endParaRPr>
          </a:p>
        </p:txBody>
      </p:sp>
      <p:sp>
        <p:nvSpPr>
          <p:cNvPr id="49" name="Shape 49"/>
          <p:cNvSpPr/>
          <p:nvPr/>
        </p:nvSpPr>
        <p:spPr>
          <a:xfrm>
            <a:off x="8685224" y="3760406"/>
            <a:ext cx="776883" cy="97399"/>
          </a:xfrm>
          <a:prstGeom prst="rect">
            <a:avLst/>
          </a:prstGeom>
          <a:solidFill>
            <a:srgbClr val="FFFFFF"/>
          </a:solidFill>
          <a:ln w="12700">
            <a:miter lim="400000"/>
          </a:ln>
          <a:extLst>
            <a:ext uri="{C572A759-6A51-4108-AA02-DFA0A04FC94B}">
              <ma14:wrappingTextBoxFlag xmlns="" xmlns:ma14="http://schemas.microsoft.com/office/mac/drawingml/2011/main" val="1"/>
            </a:ext>
          </a:extLst>
        </p:spPr>
        <p:txBody>
          <a:bodyPr lIns="0" tIns="0" rIns="0" bIns="0" anchor="ctr">
            <a:spAutoFit/>
          </a:bodyPr>
          <a:lstStyle>
            <a:lvl1pPr>
              <a:defRPr sz="1200">
                <a:latin typeface="Gill Sans"/>
                <a:ea typeface="Gill Sans"/>
                <a:cs typeface="Gill Sans"/>
                <a:sym typeface="Gill Sans"/>
              </a:defRPr>
            </a:lvl1pPr>
          </a:lstStyle>
          <a:p>
            <a:pPr lvl="0">
              <a:defRPr sz="1800"/>
            </a:pPr>
            <a:endParaRPr sz="633" dirty="0"/>
          </a:p>
        </p:txBody>
      </p:sp>
      <p:sp>
        <p:nvSpPr>
          <p:cNvPr id="50" name="Shape 50"/>
          <p:cNvSpPr/>
          <p:nvPr/>
        </p:nvSpPr>
        <p:spPr>
          <a:xfrm>
            <a:off x="6511813" y="3809098"/>
            <a:ext cx="776883" cy="97399"/>
          </a:xfrm>
          <a:prstGeom prst="rect">
            <a:avLst/>
          </a:prstGeom>
          <a:solidFill>
            <a:srgbClr val="FFFFFF"/>
          </a:solidFill>
          <a:ln w="12700">
            <a:miter lim="400000"/>
          </a:ln>
          <a:extLst>
            <a:ext uri="{C572A759-6A51-4108-AA02-DFA0A04FC94B}">
              <ma14:wrappingTextBoxFlag xmlns="" xmlns:ma14="http://schemas.microsoft.com/office/mac/drawingml/2011/main" val="1"/>
            </a:ext>
          </a:extLst>
        </p:spPr>
        <p:txBody>
          <a:bodyPr lIns="0" tIns="0" rIns="0" bIns="0" anchor="ctr">
            <a:spAutoFit/>
          </a:bodyPr>
          <a:lstStyle>
            <a:lvl1pPr>
              <a:defRPr sz="1200">
                <a:latin typeface="Gill Sans"/>
                <a:ea typeface="Gill Sans"/>
                <a:cs typeface="Gill Sans"/>
                <a:sym typeface="Gill Sans"/>
              </a:defRPr>
            </a:lvl1pPr>
          </a:lstStyle>
          <a:p>
            <a:pPr lvl="0">
              <a:defRPr sz="1800"/>
            </a:pPr>
            <a:endParaRPr sz="633" dirty="0"/>
          </a:p>
        </p:txBody>
      </p:sp>
      <p:sp>
        <p:nvSpPr>
          <p:cNvPr id="26" name="Shape 35"/>
          <p:cNvSpPr/>
          <p:nvPr/>
        </p:nvSpPr>
        <p:spPr>
          <a:xfrm>
            <a:off x="1689220" y="1256349"/>
            <a:ext cx="1035803" cy="508992"/>
          </a:xfrm>
          <a:prstGeom prst="roundRect">
            <a:avLst>
              <a:gd name="adj" fmla="val 19737"/>
            </a:avLst>
          </a:prstGeom>
          <a:solidFill>
            <a:schemeClr val="accent1">
              <a:lumMod val="60000"/>
              <a:lumOff val="40000"/>
            </a:schemeClr>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1600">
                <a:solidFill>
                  <a:srgbClr val="FFFFFF"/>
                </a:solidFill>
                <a:latin typeface="Gill Sans"/>
                <a:ea typeface="Gill Sans"/>
                <a:cs typeface="Gill Sans"/>
                <a:sym typeface="Gill Sans"/>
              </a:defRPr>
            </a:lvl1pPr>
          </a:lstStyle>
          <a:p>
            <a:pPr lvl="0" algn="ctr">
              <a:defRPr sz="1800">
                <a:solidFill>
                  <a:srgbClr val="000000"/>
                </a:solidFill>
              </a:defRPr>
            </a:pPr>
            <a:r>
              <a:rPr lang="en-AU" sz="844" b="1" dirty="0">
                <a:latin typeface="Century Gothic"/>
                <a:cs typeface="Century Gothic"/>
              </a:rPr>
              <a:t>Governable</a:t>
            </a:r>
            <a:endParaRPr sz="844" b="1" dirty="0">
              <a:latin typeface="Century Gothic"/>
              <a:cs typeface="Century Gothic"/>
            </a:endParaRPr>
          </a:p>
        </p:txBody>
      </p:sp>
      <p:sp>
        <p:nvSpPr>
          <p:cNvPr id="20" name="Shape 89"/>
          <p:cNvSpPr/>
          <p:nvPr/>
        </p:nvSpPr>
        <p:spPr>
          <a:xfrm>
            <a:off x="1524000" y="6637290"/>
            <a:ext cx="2667000" cy="169277"/>
          </a:xfrm>
          <a:prstGeom prst="rect">
            <a:avLst/>
          </a:prstGeom>
          <a:ln w="12700">
            <a:miter lim="400000"/>
          </a:ln>
          <a:extLst>
            <a:ext uri="{C572A759-6A51-4108-AA02-DFA0A04FC94B}">
              <ma14:wrappingTextBoxFlag xmlns="" xmlns:ma14="http://schemas.microsoft.com/office/mac/drawingml/2011/main" val="1"/>
            </a:ext>
          </a:extLst>
        </p:spPr>
        <p:txBody>
          <a:bodyPr lIns="38100" tIns="38100" rIns="38100" bIns="38100" anchor="ctr">
            <a:spAutoFit/>
          </a:bodyPr>
          <a:lstStyle>
            <a:lvl1pPr algn="l" defTabSz="457200">
              <a:defRPr sz="800">
                <a:latin typeface="Gill Sans Light"/>
                <a:ea typeface="Gill Sans Light"/>
                <a:cs typeface="Gill Sans Light"/>
                <a:sym typeface="Gill Sans Light"/>
              </a:defRPr>
            </a:lvl1pPr>
          </a:lstStyle>
          <a:p>
            <a:pPr lvl="0">
              <a:defRPr sz="1800"/>
            </a:pPr>
            <a:r>
              <a:rPr sz="600"/>
              <a:t>© Roadmap methodology copyright of Stephen Alexander</a:t>
            </a:r>
          </a:p>
        </p:txBody>
      </p:sp>
      <p:sp>
        <p:nvSpPr>
          <p:cNvPr id="19" name="Shape 35"/>
          <p:cNvSpPr/>
          <p:nvPr/>
        </p:nvSpPr>
        <p:spPr>
          <a:xfrm>
            <a:off x="4753685" y="1257619"/>
            <a:ext cx="1035803" cy="508992"/>
          </a:xfrm>
          <a:prstGeom prst="roundRect">
            <a:avLst>
              <a:gd name="adj" fmla="val 19737"/>
            </a:avLst>
          </a:prstGeom>
          <a:solidFill>
            <a:schemeClr val="accent1">
              <a:lumMod val="60000"/>
              <a:lumOff val="40000"/>
            </a:schemeClr>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1600">
                <a:solidFill>
                  <a:srgbClr val="FFFFFF"/>
                </a:solidFill>
                <a:latin typeface="Gill Sans"/>
                <a:ea typeface="Gill Sans"/>
                <a:cs typeface="Gill Sans"/>
                <a:sym typeface="Gill Sans"/>
              </a:defRPr>
            </a:lvl1pPr>
          </a:lstStyle>
          <a:p>
            <a:pPr lvl="0" algn="ctr">
              <a:defRPr sz="1800">
                <a:solidFill>
                  <a:srgbClr val="000000"/>
                </a:solidFill>
              </a:defRPr>
            </a:pPr>
            <a:r>
              <a:rPr lang="en-AU" sz="844" b="1" dirty="0">
                <a:latin typeface="Century Gothic"/>
                <a:cs typeface="Century Gothic"/>
              </a:rPr>
              <a:t>Collaborative</a:t>
            </a:r>
            <a:endParaRPr sz="844" b="1" dirty="0">
              <a:latin typeface="Century Gothic"/>
              <a:cs typeface="Century Gothic"/>
            </a:endParaRPr>
          </a:p>
        </p:txBody>
      </p:sp>
      <p:sp>
        <p:nvSpPr>
          <p:cNvPr id="29" name="Shape 35"/>
          <p:cNvSpPr/>
          <p:nvPr/>
        </p:nvSpPr>
        <p:spPr>
          <a:xfrm>
            <a:off x="9325726" y="1243368"/>
            <a:ext cx="1035803" cy="508992"/>
          </a:xfrm>
          <a:prstGeom prst="roundRect">
            <a:avLst>
              <a:gd name="adj" fmla="val 19737"/>
            </a:avLst>
          </a:prstGeom>
          <a:solidFill>
            <a:schemeClr val="accent1">
              <a:lumMod val="60000"/>
              <a:lumOff val="40000"/>
            </a:schemeClr>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1600">
                <a:solidFill>
                  <a:srgbClr val="FFFFFF"/>
                </a:solidFill>
                <a:latin typeface="Gill Sans"/>
                <a:ea typeface="Gill Sans"/>
                <a:cs typeface="Gill Sans"/>
                <a:sym typeface="Gill Sans"/>
              </a:defRPr>
            </a:lvl1pPr>
          </a:lstStyle>
          <a:p>
            <a:pPr lvl="0" algn="ctr">
              <a:defRPr sz="1800">
                <a:solidFill>
                  <a:srgbClr val="000000"/>
                </a:solidFill>
              </a:defRPr>
            </a:pPr>
            <a:r>
              <a:rPr lang="en-AU" sz="844" b="1" dirty="0">
                <a:latin typeface="Century Gothic"/>
                <a:cs typeface="Century Gothic"/>
              </a:rPr>
              <a:t>Smart Regional</a:t>
            </a:r>
            <a:endParaRPr sz="844" b="1" dirty="0">
              <a:latin typeface="Century Gothic"/>
              <a:cs typeface="Century Gothic"/>
            </a:endParaRPr>
          </a:p>
        </p:txBody>
      </p:sp>
      <p:sp>
        <p:nvSpPr>
          <p:cNvPr id="35" name="AutoShape 12"/>
          <p:cNvSpPr>
            <a:spLocks/>
          </p:cNvSpPr>
          <p:nvPr/>
        </p:nvSpPr>
        <p:spPr bwMode="auto">
          <a:xfrm>
            <a:off x="1781216" y="1953554"/>
            <a:ext cx="1141979" cy="36577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solidFill>
            <a:srgbClr val="FFFFFF"/>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t"/>
          <a:lstStyle/>
          <a:p>
            <a:pPr algn="l">
              <a:defRPr/>
            </a:pPr>
            <a:r>
              <a:rPr lang="en-US" sz="900" b="1" dirty="0">
                <a:latin typeface="Century Gothic"/>
                <a:cs typeface="Century Gothic"/>
                <a:sym typeface="Gill Sans" charset="0"/>
              </a:rPr>
              <a:t>Must</a:t>
            </a:r>
            <a:r>
              <a:rPr lang="en-US" sz="900" dirty="0">
                <a:latin typeface="Century Gothic"/>
                <a:cs typeface="Century Gothic"/>
                <a:sym typeface="Gill Sans" charset="0"/>
              </a:rPr>
              <a:t> enable a state of non repudiation for any digital activity including;</a:t>
            </a:r>
          </a:p>
          <a:p>
            <a:pPr algn="l">
              <a:defRPr/>
            </a:pPr>
            <a:r>
              <a:rPr lang="en-US" sz="900" dirty="0">
                <a:latin typeface="Century Gothic"/>
                <a:cs typeface="Century Gothic"/>
                <a:sym typeface="Gill Sans" charset="0"/>
              </a:rPr>
              <a:t>Regulations, industry standards, business agreements and individual or group consent</a:t>
            </a:r>
          </a:p>
          <a:p>
            <a:pPr algn="l">
              <a:defRPr/>
            </a:pPr>
            <a:endParaRPr lang="en-US" sz="900" dirty="0">
              <a:latin typeface="Century Gothic"/>
              <a:cs typeface="Century Gothic"/>
              <a:sym typeface="Gill Sans" charset="0"/>
            </a:endParaRPr>
          </a:p>
          <a:p>
            <a:pPr algn="l">
              <a:defRPr/>
            </a:pPr>
            <a:r>
              <a:rPr lang="en-US" sz="900" b="1" dirty="0">
                <a:latin typeface="Century Gothic"/>
                <a:cs typeface="Century Gothic"/>
                <a:sym typeface="Gill Sans" charset="0"/>
              </a:rPr>
              <a:t>Must </a:t>
            </a:r>
            <a:r>
              <a:rPr lang="en-US" sz="900" dirty="0">
                <a:latin typeface="Century Gothic"/>
                <a:cs typeface="Century Gothic"/>
                <a:sym typeface="Gill Sans" charset="0"/>
              </a:rPr>
              <a:t>demonstrate capacity to manage or mitigate existing and new risk &amp; liabilities and not aggregate the liabilities  to an unsuspecting new custodian</a:t>
            </a:r>
          </a:p>
          <a:p>
            <a:pPr algn="l">
              <a:defRPr/>
            </a:pPr>
            <a:endParaRPr lang="en-US" sz="900" dirty="0">
              <a:latin typeface="Century Gothic"/>
              <a:cs typeface="Century Gothic"/>
              <a:sym typeface="Gill Sans" charset="0"/>
            </a:endParaRPr>
          </a:p>
          <a:p>
            <a:pPr algn="l">
              <a:defRPr/>
            </a:pPr>
            <a:r>
              <a:rPr lang="en-US" sz="900" b="1" dirty="0">
                <a:latin typeface="Century Gothic"/>
                <a:cs typeface="Century Gothic"/>
                <a:sym typeface="Gill Sans" charset="0"/>
              </a:rPr>
              <a:t>Must</a:t>
            </a:r>
            <a:r>
              <a:rPr lang="en-US" sz="900" dirty="0">
                <a:latin typeface="Century Gothic"/>
                <a:cs typeface="Century Gothic"/>
                <a:sym typeface="Gill Sans" charset="0"/>
              </a:rPr>
              <a:t> demonstrate harmonization with other jurisdictions or demonstrate equal enhancements with regard to safety</a:t>
            </a:r>
          </a:p>
          <a:p>
            <a:pPr algn="l">
              <a:defRPr/>
            </a:pPr>
            <a:endParaRPr lang="en-US" sz="900" dirty="0">
              <a:latin typeface="Century Gothic"/>
              <a:cs typeface="Century Gothic"/>
              <a:sym typeface="Gill Sans" charset="0"/>
            </a:endParaRPr>
          </a:p>
          <a:p>
            <a:pPr algn="l">
              <a:defRPr/>
            </a:pPr>
            <a:endParaRPr lang="en-US" sz="900" dirty="0">
              <a:latin typeface="Century Gothic"/>
              <a:cs typeface="Century Gothic"/>
              <a:sym typeface="Gill Sans" charset="0"/>
            </a:endParaRPr>
          </a:p>
          <a:p>
            <a:pPr algn="l">
              <a:defRPr/>
            </a:pPr>
            <a:endParaRPr lang="en-US" sz="527" dirty="0">
              <a:latin typeface="Century Gothic"/>
              <a:cs typeface="Century Gothic"/>
              <a:sym typeface="Gill Sans" charset="0"/>
            </a:endParaRPr>
          </a:p>
          <a:p>
            <a:pPr algn="l">
              <a:defRPr/>
            </a:pPr>
            <a:endParaRPr lang="en-US" sz="527" dirty="0">
              <a:latin typeface="Century Gothic"/>
              <a:cs typeface="Century Gothic"/>
              <a:sym typeface="Gill Sans" charset="0"/>
            </a:endParaRPr>
          </a:p>
          <a:p>
            <a:pPr>
              <a:defRPr/>
            </a:pPr>
            <a:endParaRPr lang="en-US" sz="633" dirty="0">
              <a:latin typeface="Gill Sans" charset="0"/>
              <a:cs typeface="Gill Sans" charset="0"/>
              <a:sym typeface="Gill Sans" charset="0"/>
            </a:endParaRPr>
          </a:p>
          <a:p>
            <a:pPr>
              <a:defRPr/>
            </a:pPr>
            <a:endParaRPr lang="en-US" sz="633" dirty="0">
              <a:latin typeface="Gill Sans" charset="0"/>
              <a:cs typeface="Gill Sans" charset="0"/>
              <a:sym typeface="Gill Sans" charset="0"/>
            </a:endParaRPr>
          </a:p>
        </p:txBody>
      </p:sp>
      <p:sp>
        <p:nvSpPr>
          <p:cNvPr id="43" name="AutoShape 12"/>
          <p:cNvSpPr>
            <a:spLocks/>
          </p:cNvSpPr>
          <p:nvPr/>
        </p:nvSpPr>
        <p:spPr bwMode="auto">
          <a:xfrm>
            <a:off x="3193981" y="1952948"/>
            <a:ext cx="1200014" cy="416980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solidFill>
            <a:srgbClr val="FFFFFF"/>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t"/>
          <a:lstStyle/>
          <a:p>
            <a:pPr algn="l">
              <a:defRPr/>
            </a:pPr>
            <a:r>
              <a:rPr lang="en-US" sz="900" b="1" dirty="0">
                <a:latin typeface="Century Gothic"/>
                <a:cs typeface="Century Gothic"/>
                <a:sym typeface="Gill Sans" charset="0"/>
              </a:rPr>
              <a:t>Must</a:t>
            </a:r>
            <a:r>
              <a:rPr lang="en-US" sz="900" dirty="0">
                <a:latin typeface="Century Gothic"/>
                <a:cs typeface="Century Gothic"/>
                <a:sym typeface="Gill Sans" charset="0"/>
              </a:rPr>
              <a:t> be fair, transparent and accountable</a:t>
            </a:r>
          </a:p>
          <a:p>
            <a:pPr algn="l">
              <a:defRPr/>
            </a:pPr>
            <a:endParaRPr lang="en-US" sz="900" dirty="0">
              <a:latin typeface="Century Gothic"/>
              <a:cs typeface="Century Gothic"/>
              <a:sym typeface="Gill Sans" charset="0"/>
            </a:endParaRPr>
          </a:p>
          <a:p>
            <a:pPr algn="l">
              <a:defRPr/>
            </a:pPr>
            <a:r>
              <a:rPr lang="en-US" sz="900" b="1" dirty="0">
                <a:latin typeface="Century Gothic"/>
                <a:cs typeface="Century Gothic"/>
                <a:sym typeface="Gill Sans" charset="0"/>
              </a:rPr>
              <a:t>Must </a:t>
            </a:r>
            <a:r>
              <a:rPr lang="en-US" sz="900" dirty="0">
                <a:latin typeface="Century Gothic"/>
                <a:cs typeface="Century Gothic"/>
                <a:sym typeface="Gill Sans" charset="0"/>
              </a:rPr>
              <a:t>be able to validate a defined  degree of truthfulness of a single or multiple data point and validate any automated equation and status in real-time and to meet any retrospective audit requirement of the business, governance or safety</a:t>
            </a:r>
          </a:p>
          <a:p>
            <a:pPr algn="l">
              <a:defRPr/>
            </a:pPr>
            <a:endParaRPr lang="en-US" sz="900" dirty="0">
              <a:latin typeface="Century Gothic"/>
              <a:cs typeface="Century Gothic"/>
              <a:sym typeface="Gill Sans" charset="0"/>
            </a:endParaRPr>
          </a:p>
          <a:p>
            <a:pPr algn="l">
              <a:defRPr/>
            </a:pPr>
            <a:r>
              <a:rPr lang="en-US" sz="900" b="1" dirty="0">
                <a:latin typeface="Century Gothic"/>
                <a:cs typeface="Century Gothic"/>
                <a:sym typeface="Gill Sans" charset="0"/>
              </a:rPr>
              <a:t>Must </a:t>
            </a:r>
            <a:r>
              <a:rPr lang="en-US" sz="900" dirty="0">
                <a:latin typeface="Century Gothic"/>
                <a:cs typeface="Century Gothic"/>
                <a:sym typeface="Gill Sans" charset="0"/>
              </a:rPr>
              <a:t>enable any authorized party to retrospectively audit any transaction, record, equation or decision within the context of the associated compliance rules at the exact time of the transaction or as requested. </a:t>
            </a:r>
          </a:p>
          <a:p>
            <a:pPr algn="l">
              <a:defRPr/>
            </a:pPr>
            <a:endParaRPr lang="en-US" sz="900" dirty="0">
              <a:latin typeface="Century Gothic"/>
              <a:cs typeface="Century Gothic"/>
              <a:sym typeface="Gill Sans" charset="0"/>
            </a:endParaRPr>
          </a:p>
          <a:p>
            <a:pPr algn="l">
              <a:defRPr/>
            </a:pPr>
            <a:endParaRPr lang="en-US" sz="527" dirty="0">
              <a:latin typeface="Century Gothic"/>
              <a:cs typeface="Century Gothic"/>
              <a:sym typeface="Gill Sans" charset="0"/>
            </a:endParaRPr>
          </a:p>
          <a:p>
            <a:pPr algn="l">
              <a:defRPr/>
            </a:pPr>
            <a:endParaRPr lang="en-US" sz="527" dirty="0">
              <a:latin typeface="Century Gothic"/>
              <a:cs typeface="Century Gothic"/>
              <a:sym typeface="Gill Sans" charset="0"/>
            </a:endParaRPr>
          </a:p>
          <a:p>
            <a:pPr>
              <a:defRPr/>
            </a:pPr>
            <a:endParaRPr lang="en-US" sz="633" dirty="0">
              <a:latin typeface="Gill Sans" charset="0"/>
              <a:cs typeface="Gill Sans" charset="0"/>
              <a:sym typeface="Gill Sans" charset="0"/>
            </a:endParaRPr>
          </a:p>
          <a:p>
            <a:pPr>
              <a:defRPr/>
            </a:pPr>
            <a:endParaRPr lang="en-US" sz="633" dirty="0">
              <a:latin typeface="Gill Sans" charset="0"/>
              <a:cs typeface="Gill Sans" charset="0"/>
              <a:sym typeface="Gill Sans" charset="0"/>
            </a:endParaRPr>
          </a:p>
        </p:txBody>
      </p:sp>
      <p:sp>
        <p:nvSpPr>
          <p:cNvPr id="44" name="AutoShape 12"/>
          <p:cNvSpPr>
            <a:spLocks/>
          </p:cNvSpPr>
          <p:nvPr/>
        </p:nvSpPr>
        <p:spPr bwMode="auto">
          <a:xfrm>
            <a:off x="9256826" y="1786867"/>
            <a:ext cx="1186478" cy="315864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solidFill>
            <a:srgbClr val="FFFFFF"/>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t"/>
          <a:lstStyle/>
          <a:p>
            <a:pPr algn="l">
              <a:defRPr/>
            </a:pPr>
            <a:endParaRPr lang="en-US" sz="900" dirty="0">
              <a:latin typeface="Century Gothic"/>
              <a:cs typeface="Century Gothic"/>
              <a:sym typeface="Gill Sans" charset="0"/>
            </a:endParaRPr>
          </a:p>
          <a:p>
            <a:pPr algn="l">
              <a:defRPr/>
            </a:pPr>
            <a:r>
              <a:rPr lang="en-US" sz="900" b="1" dirty="0">
                <a:latin typeface="Century Gothic"/>
                <a:cs typeface="Century Gothic"/>
                <a:sym typeface="Gill Sans" charset="0"/>
              </a:rPr>
              <a:t>Must</a:t>
            </a:r>
            <a:r>
              <a:rPr lang="en-US" sz="900" dirty="0">
                <a:latin typeface="Century Gothic"/>
                <a:cs typeface="Century Gothic"/>
                <a:sym typeface="Gill Sans" charset="0"/>
              </a:rPr>
              <a:t> contribute to the region’s aspiration to become  digitally interconnected with everything that is willing &amp; able to be part of the fusion of big data</a:t>
            </a:r>
          </a:p>
          <a:p>
            <a:pPr algn="l">
              <a:defRPr/>
            </a:pPr>
            <a:endParaRPr lang="en-US" sz="900" dirty="0">
              <a:latin typeface="Century Gothic"/>
              <a:cs typeface="Century Gothic"/>
              <a:sym typeface="Gill Sans" charset="0"/>
            </a:endParaRPr>
          </a:p>
          <a:p>
            <a:pPr algn="l">
              <a:defRPr/>
            </a:pPr>
            <a:endParaRPr lang="en-US" sz="900" dirty="0">
              <a:latin typeface="Century Gothic"/>
              <a:cs typeface="Century Gothic"/>
              <a:sym typeface="Gill Sans" charset="0"/>
            </a:endParaRPr>
          </a:p>
          <a:p>
            <a:pPr algn="l">
              <a:defRPr/>
            </a:pPr>
            <a:r>
              <a:rPr lang="en-US" sz="900" b="1" dirty="0">
                <a:latin typeface="Century Gothic"/>
                <a:cs typeface="Century Gothic"/>
                <a:sym typeface="Gill Sans" charset="0"/>
              </a:rPr>
              <a:t>Must </a:t>
            </a:r>
            <a:r>
              <a:rPr lang="en-US" sz="900" dirty="0">
                <a:latin typeface="Century Gothic"/>
                <a:cs typeface="Century Gothic"/>
                <a:sym typeface="Gill Sans" charset="0"/>
              </a:rPr>
              <a:t>enable the establishment of at least one single point of visualization to enable connected regional analytics of capacity, capability &amp; intent of mobility  </a:t>
            </a:r>
          </a:p>
          <a:p>
            <a:pPr algn="l">
              <a:defRPr/>
            </a:pPr>
            <a:endParaRPr lang="en-US" sz="900" dirty="0">
              <a:latin typeface="Century Gothic"/>
              <a:cs typeface="Century Gothic"/>
              <a:sym typeface="Gill Sans" charset="0"/>
            </a:endParaRPr>
          </a:p>
          <a:p>
            <a:pPr algn="l">
              <a:defRPr/>
            </a:pPr>
            <a:r>
              <a:rPr lang="en-US" sz="900" b="1" dirty="0">
                <a:latin typeface="Century Gothic"/>
                <a:cs typeface="Century Gothic"/>
                <a:sym typeface="Gill Sans" charset="0"/>
              </a:rPr>
              <a:t>Must</a:t>
            </a:r>
            <a:r>
              <a:rPr lang="en-US" sz="900" dirty="0">
                <a:latin typeface="Century Gothic"/>
                <a:cs typeface="Century Gothic"/>
                <a:sym typeface="Gill Sans" charset="0"/>
              </a:rPr>
              <a:t> enable regional adaptability to be responsive to the needs of  urban, rural &amp; remote community needs</a:t>
            </a:r>
          </a:p>
          <a:p>
            <a:pPr algn="l">
              <a:defRPr/>
            </a:pPr>
            <a:endParaRPr lang="en-US" sz="900" dirty="0">
              <a:latin typeface="Century Gothic"/>
              <a:cs typeface="Century Gothic"/>
              <a:sym typeface="Gill Sans" charset="0"/>
            </a:endParaRPr>
          </a:p>
          <a:p>
            <a:pPr algn="l">
              <a:defRPr/>
            </a:pPr>
            <a:endParaRPr lang="en-US" sz="900" dirty="0">
              <a:latin typeface="Century Gothic"/>
              <a:cs typeface="Century Gothic"/>
              <a:sym typeface="Gill Sans" charset="0"/>
            </a:endParaRPr>
          </a:p>
          <a:p>
            <a:pPr algn="l">
              <a:defRPr/>
            </a:pPr>
            <a:endParaRPr lang="en-US" sz="527" dirty="0">
              <a:latin typeface="Century Gothic"/>
              <a:cs typeface="Century Gothic"/>
              <a:sym typeface="Gill Sans" charset="0"/>
            </a:endParaRPr>
          </a:p>
          <a:p>
            <a:pPr algn="l">
              <a:defRPr/>
            </a:pPr>
            <a:endParaRPr lang="en-US" sz="527" dirty="0">
              <a:latin typeface="Century Gothic"/>
              <a:cs typeface="Century Gothic"/>
              <a:sym typeface="Gill Sans" charset="0"/>
            </a:endParaRPr>
          </a:p>
          <a:p>
            <a:pPr>
              <a:defRPr/>
            </a:pPr>
            <a:endParaRPr lang="en-US" sz="633" dirty="0">
              <a:latin typeface="Gill Sans" charset="0"/>
              <a:cs typeface="Gill Sans" charset="0"/>
              <a:sym typeface="Gill Sans" charset="0"/>
            </a:endParaRPr>
          </a:p>
          <a:p>
            <a:pPr>
              <a:defRPr/>
            </a:pPr>
            <a:endParaRPr lang="en-US" sz="633" dirty="0">
              <a:latin typeface="Gill Sans" charset="0"/>
              <a:cs typeface="Gill Sans" charset="0"/>
              <a:sym typeface="Gill Sans" charset="0"/>
            </a:endParaRPr>
          </a:p>
        </p:txBody>
      </p:sp>
      <p:sp>
        <p:nvSpPr>
          <p:cNvPr id="45" name="AutoShape 12"/>
          <p:cNvSpPr>
            <a:spLocks/>
          </p:cNvSpPr>
          <p:nvPr/>
        </p:nvSpPr>
        <p:spPr bwMode="auto">
          <a:xfrm>
            <a:off x="4733599" y="1953553"/>
            <a:ext cx="1115901" cy="460614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solidFill>
            <a:srgbClr val="FFFFFF"/>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t"/>
          <a:lstStyle/>
          <a:p>
            <a:pPr algn="l">
              <a:defRPr/>
            </a:pPr>
            <a:r>
              <a:rPr lang="en-US" sz="900" b="1">
                <a:latin typeface="Century Gothic"/>
                <a:cs typeface="Century Gothic"/>
                <a:sym typeface="Gill Sans" charset="0"/>
              </a:rPr>
              <a:t>Must</a:t>
            </a:r>
            <a:r>
              <a:rPr lang="en-US" sz="900">
                <a:latin typeface="Century Gothic"/>
                <a:cs typeface="Century Gothic"/>
                <a:sym typeface="Gill Sans" charset="0"/>
              </a:rPr>
              <a:t> </a:t>
            </a:r>
            <a:r>
              <a:rPr lang="en-US" sz="900" dirty="0">
                <a:latin typeface="Century Gothic"/>
                <a:cs typeface="Century Gothic"/>
                <a:sym typeface="Gill Sans" charset="0"/>
              </a:rPr>
              <a:t>establish two way meaningful relationships with consumers, groups, crowds, communities and organizations as a means of better understanding if the preconditions for collaboration can be improved </a:t>
            </a:r>
          </a:p>
          <a:p>
            <a:pPr algn="l">
              <a:defRPr/>
            </a:pPr>
            <a:endParaRPr lang="en-US" sz="900" dirty="0">
              <a:latin typeface="Century Gothic"/>
              <a:cs typeface="Century Gothic"/>
              <a:sym typeface="Gill Sans" charset="0"/>
            </a:endParaRPr>
          </a:p>
          <a:p>
            <a:pPr algn="l">
              <a:defRPr/>
            </a:pPr>
            <a:r>
              <a:rPr lang="en-US" sz="900" b="1" dirty="0">
                <a:latin typeface="Century Gothic"/>
                <a:cs typeface="Century Gothic"/>
                <a:sym typeface="Gill Sans" charset="0"/>
              </a:rPr>
              <a:t>Must </a:t>
            </a:r>
            <a:r>
              <a:rPr lang="en-US" sz="900" dirty="0">
                <a:latin typeface="Century Gothic"/>
                <a:cs typeface="Century Gothic"/>
                <a:sym typeface="Gill Sans" charset="0"/>
              </a:rPr>
              <a:t>underpin the development of a robust collaborative economy by way of enabling the aggregation of both demand and supply capacity of the region</a:t>
            </a:r>
          </a:p>
          <a:p>
            <a:pPr algn="l">
              <a:defRPr/>
            </a:pPr>
            <a:endParaRPr lang="en-US" sz="900" dirty="0">
              <a:latin typeface="Century Gothic"/>
              <a:cs typeface="Century Gothic"/>
              <a:sym typeface="Gill Sans" charset="0"/>
            </a:endParaRPr>
          </a:p>
          <a:p>
            <a:pPr algn="l">
              <a:defRPr/>
            </a:pPr>
            <a:r>
              <a:rPr lang="en-US" sz="900" b="1" dirty="0">
                <a:latin typeface="Century Gothic"/>
                <a:cs typeface="Century Gothic"/>
                <a:sym typeface="Gill Sans" charset="0"/>
              </a:rPr>
              <a:t>Must </a:t>
            </a:r>
            <a:r>
              <a:rPr lang="en-US" sz="900" dirty="0">
                <a:latin typeface="Century Gothic"/>
                <a:cs typeface="Century Gothic"/>
                <a:sym typeface="Gill Sans" charset="0"/>
              </a:rPr>
              <a:t>foster a culture of collaboration within the workforce and any partnerships to a point where sharing becomes the first option</a:t>
            </a:r>
          </a:p>
          <a:p>
            <a:pPr algn="l">
              <a:defRPr/>
            </a:pPr>
            <a:endParaRPr lang="en-US" sz="900" dirty="0">
              <a:latin typeface="Century Gothic"/>
              <a:cs typeface="Century Gothic"/>
              <a:sym typeface="Gill Sans" charset="0"/>
            </a:endParaRPr>
          </a:p>
          <a:p>
            <a:pPr algn="l">
              <a:defRPr/>
            </a:pPr>
            <a:endParaRPr lang="en-US" sz="527" dirty="0">
              <a:latin typeface="Century Gothic"/>
              <a:cs typeface="Century Gothic"/>
              <a:sym typeface="Gill Sans" charset="0"/>
            </a:endParaRPr>
          </a:p>
          <a:p>
            <a:pPr algn="l">
              <a:defRPr/>
            </a:pPr>
            <a:endParaRPr lang="en-US" sz="527" dirty="0">
              <a:latin typeface="Century Gothic"/>
              <a:cs typeface="Century Gothic"/>
              <a:sym typeface="Gill Sans" charset="0"/>
            </a:endParaRPr>
          </a:p>
          <a:p>
            <a:pPr>
              <a:defRPr/>
            </a:pPr>
            <a:endParaRPr lang="en-US" sz="633" dirty="0">
              <a:latin typeface="Gill Sans" charset="0"/>
              <a:cs typeface="Gill Sans" charset="0"/>
              <a:sym typeface="Gill Sans" charset="0"/>
            </a:endParaRPr>
          </a:p>
          <a:p>
            <a:pPr>
              <a:defRPr/>
            </a:pPr>
            <a:endParaRPr lang="en-US" sz="633" dirty="0">
              <a:latin typeface="Gill Sans" charset="0"/>
              <a:cs typeface="Gill Sans" charset="0"/>
              <a:sym typeface="Gill Sans" charset="0"/>
            </a:endParaRPr>
          </a:p>
        </p:txBody>
      </p:sp>
      <p:sp>
        <p:nvSpPr>
          <p:cNvPr id="46" name="AutoShape 12"/>
          <p:cNvSpPr>
            <a:spLocks/>
          </p:cNvSpPr>
          <p:nvPr/>
        </p:nvSpPr>
        <p:spPr bwMode="auto">
          <a:xfrm>
            <a:off x="6262346" y="1953554"/>
            <a:ext cx="1221858" cy="277503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solidFill>
            <a:srgbClr val="FFFFFF"/>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t"/>
          <a:lstStyle/>
          <a:p>
            <a:pPr algn="l">
              <a:defRPr/>
            </a:pPr>
            <a:r>
              <a:rPr lang="en-US" sz="900" b="1" dirty="0">
                <a:latin typeface="Century Gothic"/>
                <a:cs typeface="Century Gothic"/>
                <a:sym typeface="Gill Sans" charset="0"/>
              </a:rPr>
              <a:t>Must</a:t>
            </a:r>
            <a:r>
              <a:rPr lang="en-US" sz="900" dirty="0">
                <a:latin typeface="Century Gothic"/>
                <a:cs typeface="Century Gothic"/>
                <a:sym typeface="Gill Sans" charset="0"/>
              </a:rPr>
              <a:t> contribute to the regional ability to be be responsive, flexible and agile</a:t>
            </a:r>
          </a:p>
          <a:p>
            <a:pPr algn="l">
              <a:defRPr/>
            </a:pPr>
            <a:endParaRPr lang="en-US" sz="900" dirty="0">
              <a:latin typeface="Century Gothic"/>
              <a:cs typeface="Century Gothic"/>
              <a:sym typeface="Gill Sans" charset="0"/>
            </a:endParaRPr>
          </a:p>
          <a:p>
            <a:pPr algn="l">
              <a:defRPr/>
            </a:pPr>
            <a:r>
              <a:rPr lang="en-US" sz="900" b="1" dirty="0">
                <a:latin typeface="Century Gothic"/>
                <a:cs typeface="Century Gothic"/>
                <a:sym typeface="Gill Sans" charset="0"/>
              </a:rPr>
              <a:t>Must </a:t>
            </a:r>
            <a:r>
              <a:rPr lang="en-US" sz="900" dirty="0">
                <a:latin typeface="Century Gothic"/>
                <a:cs typeface="Century Gothic"/>
                <a:sym typeface="Gill Sans" charset="0"/>
              </a:rPr>
              <a:t>contribute to optimize individual and regional multimodality including reducing congestion</a:t>
            </a:r>
          </a:p>
          <a:p>
            <a:pPr algn="l">
              <a:defRPr/>
            </a:pPr>
            <a:endParaRPr lang="en-US" sz="900" dirty="0">
              <a:latin typeface="Century Gothic"/>
              <a:cs typeface="Century Gothic"/>
              <a:sym typeface="Gill Sans" charset="0"/>
            </a:endParaRPr>
          </a:p>
          <a:p>
            <a:pPr algn="l">
              <a:defRPr/>
            </a:pPr>
            <a:r>
              <a:rPr lang="en-US" sz="900" b="1" dirty="0">
                <a:latin typeface="Century Gothic"/>
                <a:cs typeface="Century Gothic"/>
                <a:sym typeface="Gill Sans" charset="0"/>
              </a:rPr>
              <a:t>Must </a:t>
            </a:r>
            <a:r>
              <a:rPr lang="en-US" sz="900" dirty="0">
                <a:latin typeface="Century Gothic"/>
                <a:cs typeface="Century Gothic"/>
                <a:sym typeface="Gill Sans" charset="0"/>
              </a:rPr>
              <a:t>engender a sufficiently skillful workforce to match or exceed the market requirements including knowledge, Skills, </a:t>
            </a:r>
          </a:p>
          <a:p>
            <a:pPr algn="l">
              <a:defRPr/>
            </a:pPr>
            <a:endParaRPr lang="en-US" sz="900" dirty="0">
              <a:latin typeface="Century Gothic"/>
              <a:cs typeface="Century Gothic"/>
              <a:sym typeface="Gill Sans" charset="0"/>
            </a:endParaRPr>
          </a:p>
          <a:p>
            <a:pPr algn="l">
              <a:defRPr/>
            </a:pPr>
            <a:endParaRPr lang="en-US" sz="900" dirty="0">
              <a:latin typeface="Century Gothic"/>
              <a:cs typeface="Century Gothic"/>
              <a:sym typeface="Gill Sans" charset="0"/>
            </a:endParaRPr>
          </a:p>
          <a:p>
            <a:pPr algn="l">
              <a:defRPr/>
            </a:pPr>
            <a:endParaRPr lang="en-US" sz="527" dirty="0">
              <a:latin typeface="Century Gothic"/>
              <a:cs typeface="Century Gothic"/>
              <a:sym typeface="Gill Sans" charset="0"/>
            </a:endParaRPr>
          </a:p>
          <a:p>
            <a:pPr algn="l">
              <a:defRPr/>
            </a:pPr>
            <a:endParaRPr lang="en-US" sz="527" dirty="0">
              <a:latin typeface="Century Gothic"/>
              <a:cs typeface="Century Gothic"/>
              <a:sym typeface="Gill Sans" charset="0"/>
            </a:endParaRPr>
          </a:p>
          <a:p>
            <a:pPr algn="l">
              <a:defRPr/>
            </a:pPr>
            <a:endParaRPr lang="en-US" sz="527" dirty="0">
              <a:latin typeface="Century Gothic"/>
              <a:cs typeface="Century Gothic"/>
              <a:sym typeface="Gill Sans" charset="0"/>
            </a:endParaRPr>
          </a:p>
          <a:p>
            <a:pPr>
              <a:defRPr/>
            </a:pPr>
            <a:endParaRPr lang="en-US" sz="633" dirty="0">
              <a:latin typeface="Gill Sans" charset="0"/>
              <a:cs typeface="Gill Sans" charset="0"/>
              <a:sym typeface="Gill Sans" charset="0"/>
            </a:endParaRPr>
          </a:p>
          <a:p>
            <a:pPr>
              <a:defRPr/>
            </a:pPr>
            <a:endParaRPr lang="en-US" sz="633" dirty="0">
              <a:latin typeface="Gill Sans" charset="0"/>
              <a:cs typeface="Gill Sans" charset="0"/>
              <a:sym typeface="Gill Sans" charset="0"/>
            </a:endParaRPr>
          </a:p>
        </p:txBody>
      </p:sp>
      <p:sp>
        <p:nvSpPr>
          <p:cNvPr id="47" name="AutoShape 12"/>
          <p:cNvSpPr>
            <a:spLocks/>
          </p:cNvSpPr>
          <p:nvPr/>
        </p:nvSpPr>
        <p:spPr bwMode="auto">
          <a:xfrm>
            <a:off x="7591087" y="1953553"/>
            <a:ext cx="1499207" cy="474769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solidFill>
            <a:srgbClr val="FFFFFF"/>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t"/>
          <a:lstStyle/>
          <a:p>
            <a:pPr algn="l">
              <a:defRPr/>
            </a:pPr>
            <a:r>
              <a:rPr lang="en-US" sz="900" b="1" dirty="0">
                <a:latin typeface="Century Gothic"/>
                <a:cs typeface="Century Gothic"/>
                <a:sym typeface="Gill Sans" charset="0"/>
              </a:rPr>
              <a:t>Must</a:t>
            </a:r>
            <a:r>
              <a:rPr lang="en-US" sz="900" dirty="0">
                <a:latin typeface="Century Gothic"/>
                <a:cs typeface="Century Gothic"/>
                <a:sym typeface="Gill Sans" charset="0"/>
              </a:rPr>
              <a:t> be able to demonstrate the ability to estimate, predict and validate the tangible &amp; measurable intangible value to each operational person/role (and collective value) of the introduction of any proposed new capability prior to any funding decision</a:t>
            </a:r>
          </a:p>
          <a:p>
            <a:pPr algn="l">
              <a:defRPr/>
            </a:pPr>
            <a:endParaRPr lang="en-US" sz="900" dirty="0">
              <a:latin typeface="Century Gothic"/>
              <a:cs typeface="Century Gothic"/>
              <a:sym typeface="Gill Sans" charset="0"/>
            </a:endParaRPr>
          </a:p>
          <a:p>
            <a:pPr algn="l">
              <a:defRPr/>
            </a:pPr>
            <a:r>
              <a:rPr lang="en-US" sz="900" b="1" dirty="0">
                <a:latin typeface="Century Gothic"/>
                <a:cs typeface="Century Gothic"/>
                <a:sym typeface="Gill Sans" charset="0"/>
              </a:rPr>
              <a:t>Must </a:t>
            </a:r>
            <a:r>
              <a:rPr lang="en-US" sz="900" dirty="0">
                <a:latin typeface="Century Gothic"/>
                <a:cs typeface="Century Gothic"/>
                <a:sym typeface="Gill Sans" charset="0"/>
              </a:rPr>
              <a:t>be able to unlock existing identified value potential, generate new types of value from the fusion of digital information &amp; services and create new digital  intellectual property  and algorithms  that are recognized by credit rating criteria</a:t>
            </a:r>
          </a:p>
          <a:p>
            <a:pPr algn="l">
              <a:defRPr/>
            </a:pPr>
            <a:endParaRPr lang="en-US" sz="900" dirty="0">
              <a:latin typeface="Century Gothic"/>
              <a:cs typeface="Century Gothic"/>
              <a:sym typeface="Gill Sans" charset="0"/>
            </a:endParaRPr>
          </a:p>
          <a:p>
            <a:pPr algn="l">
              <a:defRPr/>
            </a:pPr>
            <a:r>
              <a:rPr lang="en-US" sz="900" b="1" dirty="0">
                <a:latin typeface="Century Gothic"/>
                <a:cs typeface="Century Gothic"/>
                <a:sym typeface="Gill Sans" charset="0"/>
              </a:rPr>
              <a:t>Must </a:t>
            </a:r>
            <a:r>
              <a:rPr lang="en-US" sz="900" dirty="0">
                <a:latin typeface="Century Gothic"/>
                <a:cs typeface="Century Gothic"/>
                <a:sym typeface="Gill Sans" charset="0"/>
              </a:rPr>
              <a:t>demonstrate capacity to utilize the combined reginal value to enable benchmarking, operational KPIs in a manner that can be incorporated into new type of Public, Private,  Regional and even including crowds in  partnerships</a:t>
            </a:r>
            <a:endParaRPr lang="en-US" sz="633" dirty="0">
              <a:latin typeface="Gill Sans" charset="0"/>
              <a:cs typeface="Gill Sans" charset="0"/>
              <a:sym typeface="Gill Sans" charset="0"/>
            </a:endParaRPr>
          </a:p>
          <a:p>
            <a:pPr>
              <a:defRPr/>
            </a:pPr>
            <a:endParaRPr lang="en-US" sz="633" dirty="0">
              <a:latin typeface="Gill Sans" charset="0"/>
              <a:cs typeface="Gill Sans" charset="0"/>
              <a:sym typeface="Gill Sans" charset="0"/>
            </a:endParaRPr>
          </a:p>
        </p:txBody>
      </p:sp>
    </p:spTree>
    <p:extLst>
      <p:ext uri="{BB962C8B-B14F-4D97-AF65-F5344CB8AC3E}">
        <p14:creationId xmlns:p14="http://schemas.microsoft.com/office/powerpoint/2010/main" val="993309040"/>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16038"/>
            <a:ext cx="12192000" cy="1325563"/>
          </a:xfrm>
        </p:spPr>
        <p:txBody>
          <a:bodyPr>
            <a:normAutofit/>
          </a:bodyPr>
          <a:lstStyle/>
          <a:p>
            <a:pPr algn="ctr"/>
            <a:r>
              <a:rPr lang="en-US" sz="4000" dirty="0">
                <a:solidFill>
                  <a:srgbClr val="B09B71"/>
                </a:solidFill>
              </a:rPr>
              <a:t>What would governance look like?</a:t>
            </a:r>
          </a:p>
        </p:txBody>
      </p:sp>
      <p:pic>
        <p:nvPicPr>
          <p:cNvPr id="5" name="Picture 4"/>
          <p:cNvPicPr>
            <a:picLocks noChangeAspect="1"/>
          </p:cNvPicPr>
          <p:nvPr/>
        </p:nvPicPr>
        <p:blipFill>
          <a:blip r:embed="rId2"/>
          <a:stretch>
            <a:fillRect/>
          </a:stretch>
        </p:blipFill>
        <p:spPr>
          <a:xfrm>
            <a:off x="11028206" y="5804034"/>
            <a:ext cx="1124219" cy="962994"/>
          </a:xfrm>
          <a:prstGeom prst="rect">
            <a:avLst/>
          </a:prstGeom>
        </p:spPr>
      </p:pic>
      <p:sp>
        <p:nvSpPr>
          <p:cNvPr id="6" name="Slide Number Placeholder 3"/>
          <p:cNvSpPr txBox="1">
            <a:spLocks/>
          </p:cNvSpPr>
          <p:nvPr/>
        </p:nvSpPr>
        <p:spPr>
          <a:xfrm>
            <a:off x="236515" y="6382111"/>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en-US" dirty="0"/>
              <a:t>2</a:t>
            </a:r>
          </a:p>
        </p:txBody>
      </p:sp>
      <p:pic>
        <p:nvPicPr>
          <p:cNvPr id="8" name="Screen Shot 2019-02-07 at 8.51.03 am.png" descr="Screen Shot 2019-02-07 at 8.51.03 am.png">
            <a:extLst>
              <a:ext uri="{FF2B5EF4-FFF2-40B4-BE49-F238E27FC236}">
                <a16:creationId xmlns:a16="http://schemas.microsoft.com/office/drawing/2014/main" id="{1B27D18F-A7C4-CB40-B810-622F93939888}"/>
              </a:ext>
            </a:extLst>
          </p:cNvPr>
          <p:cNvPicPr>
            <a:picLocks noChangeAspect="1"/>
          </p:cNvPicPr>
          <p:nvPr/>
        </p:nvPicPr>
        <p:blipFill>
          <a:blip r:embed="rId3"/>
          <a:stretch>
            <a:fillRect/>
          </a:stretch>
        </p:blipFill>
        <p:spPr>
          <a:xfrm>
            <a:off x="0" y="1270861"/>
            <a:ext cx="12152425" cy="5956366"/>
          </a:xfrm>
          <a:prstGeom prst="rect">
            <a:avLst/>
          </a:prstGeom>
          <a:ln w="12700">
            <a:miter lim="400000"/>
          </a:ln>
        </p:spPr>
      </p:pic>
    </p:spTree>
    <p:extLst>
      <p:ext uri="{BB962C8B-B14F-4D97-AF65-F5344CB8AC3E}">
        <p14:creationId xmlns:p14="http://schemas.microsoft.com/office/powerpoint/2010/main" val="225323585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90972"/>
            <a:ext cx="12192000" cy="1325563"/>
          </a:xfrm>
        </p:spPr>
        <p:txBody>
          <a:bodyPr>
            <a:normAutofit/>
          </a:bodyPr>
          <a:lstStyle/>
          <a:p>
            <a:pPr algn="ctr"/>
            <a:r>
              <a:rPr lang="en-US" sz="4000" dirty="0">
                <a:solidFill>
                  <a:srgbClr val="B09B71"/>
                </a:solidFill>
              </a:rPr>
              <a:t>What would a patient-centric governance look like?</a:t>
            </a:r>
          </a:p>
        </p:txBody>
      </p:sp>
      <p:pic>
        <p:nvPicPr>
          <p:cNvPr id="5" name="Picture 4"/>
          <p:cNvPicPr>
            <a:picLocks noChangeAspect="1"/>
          </p:cNvPicPr>
          <p:nvPr/>
        </p:nvPicPr>
        <p:blipFill>
          <a:blip r:embed="rId2"/>
          <a:stretch>
            <a:fillRect/>
          </a:stretch>
        </p:blipFill>
        <p:spPr>
          <a:xfrm>
            <a:off x="11028206" y="5804034"/>
            <a:ext cx="1124219" cy="962994"/>
          </a:xfrm>
          <a:prstGeom prst="rect">
            <a:avLst/>
          </a:prstGeom>
        </p:spPr>
      </p:pic>
      <p:sp>
        <p:nvSpPr>
          <p:cNvPr id="6" name="Slide Number Placeholder 3"/>
          <p:cNvSpPr txBox="1">
            <a:spLocks/>
          </p:cNvSpPr>
          <p:nvPr/>
        </p:nvSpPr>
        <p:spPr>
          <a:xfrm>
            <a:off x="236515" y="6382111"/>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en-US" dirty="0"/>
              <a:t>2</a:t>
            </a:r>
          </a:p>
        </p:txBody>
      </p:sp>
      <p:pic>
        <p:nvPicPr>
          <p:cNvPr id="7" name="principles  for board aproval 2 .jp2" descr="principles  for board aproval 2 .jp2">
            <a:extLst>
              <a:ext uri="{FF2B5EF4-FFF2-40B4-BE49-F238E27FC236}">
                <a16:creationId xmlns:a16="http://schemas.microsoft.com/office/drawing/2014/main" id="{9FBEA27A-31E4-B946-B7D7-E7A2FB24B9BF}"/>
              </a:ext>
            </a:extLst>
          </p:cNvPr>
          <p:cNvPicPr>
            <a:picLocks noChangeAspect="1"/>
          </p:cNvPicPr>
          <p:nvPr/>
        </p:nvPicPr>
        <p:blipFill>
          <a:blip r:embed="rId3"/>
          <a:stretch>
            <a:fillRect/>
          </a:stretch>
        </p:blipFill>
        <p:spPr>
          <a:xfrm>
            <a:off x="39575" y="1245616"/>
            <a:ext cx="12057888" cy="7315200"/>
          </a:xfrm>
          <a:prstGeom prst="rect">
            <a:avLst/>
          </a:prstGeom>
          <a:ln w="12700">
            <a:miter lim="400000"/>
          </a:ln>
        </p:spPr>
      </p:pic>
    </p:spTree>
    <p:extLst>
      <p:ext uri="{BB962C8B-B14F-4D97-AF65-F5344CB8AC3E}">
        <p14:creationId xmlns:p14="http://schemas.microsoft.com/office/powerpoint/2010/main" val="241253031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90972"/>
            <a:ext cx="12192000" cy="1325563"/>
          </a:xfrm>
        </p:spPr>
        <p:txBody>
          <a:bodyPr>
            <a:normAutofit/>
          </a:bodyPr>
          <a:lstStyle/>
          <a:p>
            <a:pPr algn="ctr"/>
            <a:r>
              <a:rPr lang="en-US" sz="4000" dirty="0">
                <a:solidFill>
                  <a:srgbClr val="B09B71"/>
                </a:solidFill>
              </a:rPr>
              <a:t>What would a patient-centric governance look like?</a:t>
            </a:r>
          </a:p>
        </p:txBody>
      </p:sp>
      <p:pic>
        <p:nvPicPr>
          <p:cNvPr id="5" name="Picture 4"/>
          <p:cNvPicPr>
            <a:picLocks noChangeAspect="1"/>
          </p:cNvPicPr>
          <p:nvPr/>
        </p:nvPicPr>
        <p:blipFill>
          <a:blip r:embed="rId2"/>
          <a:stretch>
            <a:fillRect/>
          </a:stretch>
        </p:blipFill>
        <p:spPr>
          <a:xfrm>
            <a:off x="11028206" y="5804034"/>
            <a:ext cx="1124219" cy="962994"/>
          </a:xfrm>
          <a:prstGeom prst="rect">
            <a:avLst/>
          </a:prstGeom>
        </p:spPr>
      </p:pic>
      <p:sp>
        <p:nvSpPr>
          <p:cNvPr id="6" name="Slide Number Placeholder 3"/>
          <p:cNvSpPr txBox="1">
            <a:spLocks/>
          </p:cNvSpPr>
          <p:nvPr/>
        </p:nvSpPr>
        <p:spPr>
          <a:xfrm>
            <a:off x="236515" y="6382111"/>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en-US" dirty="0"/>
              <a:t>2</a:t>
            </a:r>
          </a:p>
        </p:txBody>
      </p:sp>
      <p:pic>
        <p:nvPicPr>
          <p:cNvPr id="7" name="principles  for board aproval 2 .jp2" descr="principles  for board aproval 2 .jp2">
            <a:extLst>
              <a:ext uri="{FF2B5EF4-FFF2-40B4-BE49-F238E27FC236}">
                <a16:creationId xmlns:a16="http://schemas.microsoft.com/office/drawing/2014/main" id="{9FBEA27A-31E4-B946-B7D7-E7A2FB24B9BF}"/>
              </a:ext>
            </a:extLst>
          </p:cNvPr>
          <p:cNvPicPr>
            <a:picLocks noChangeAspect="1"/>
          </p:cNvPicPr>
          <p:nvPr/>
        </p:nvPicPr>
        <p:blipFill>
          <a:blip r:embed="rId3"/>
          <a:stretch>
            <a:fillRect/>
          </a:stretch>
        </p:blipFill>
        <p:spPr>
          <a:xfrm>
            <a:off x="39575" y="1245616"/>
            <a:ext cx="12057888" cy="7315200"/>
          </a:xfrm>
          <a:prstGeom prst="rect">
            <a:avLst/>
          </a:prstGeom>
          <a:ln w="12700">
            <a:noFill/>
            <a:miter lim="400000"/>
          </a:ln>
        </p:spPr>
      </p:pic>
      <p:sp>
        <p:nvSpPr>
          <p:cNvPr id="3" name="Rectangle 2">
            <a:extLst>
              <a:ext uri="{FF2B5EF4-FFF2-40B4-BE49-F238E27FC236}">
                <a16:creationId xmlns:a16="http://schemas.microsoft.com/office/drawing/2014/main" id="{0294D865-233C-BD4C-B58F-65D8642FBE73}"/>
              </a:ext>
            </a:extLst>
          </p:cNvPr>
          <p:cNvSpPr/>
          <p:nvPr/>
        </p:nvSpPr>
        <p:spPr>
          <a:xfrm>
            <a:off x="236515" y="1245616"/>
            <a:ext cx="9126941" cy="68547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AutoShape 12">
            <a:extLst>
              <a:ext uri="{FF2B5EF4-FFF2-40B4-BE49-F238E27FC236}">
                <a16:creationId xmlns:a16="http://schemas.microsoft.com/office/drawing/2014/main" id="{3FCCF95C-CFE2-A743-8B85-3FA81B5F3B41}"/>
              </a:ext>
            </a:extLst>
          </p:cNvPr>
          <p:cNvSpPr>
            <a:spLocks/>
          </p:cNvSpPr>
          <p:nvPr/>
        </p:nvSpPr>
        <p:spPr bwMode="auto">
          <a:xfrm>
            <a:off x="1004942" y="1630290"/>
            <a:ext cx="8065906" cy="552641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solidFill>
            <a:srgbClr val="FFFFFF"/>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t"/>
          <a:lstStyle/>
          <a:p>
            <a:pPr>
              <a:defRPr/>
            </a:pPr>
            <a:r>
              <a:rPr lang="en-US" sz="2800" dirty="0">
                <a:latin typeface="+mj-lt"/>
                <a:cs typeface="Century Gothic"/>
                <a:sym typeface="Gill Sans" charset="0"/>
              </a:rPr>
              <a:t>We will recognize and enshrine agreements in smart contracts that every person owns the raw data in the form of digital IP of themselves that is collected.</a:t>
            </a:r>
          </a:p>
          <a:p>
            <a:pPr>
              <a:defRPr/>
            </a:pPr>
            <a:endParaRPr lang="en-US" sz="2800" dirty="0">
              <a:latin typeface="+mj-lt"/>
              <a:cs typeface="Century Gothic"/>
              <a:sym typeface="Gill Sans" charset="0"/>
            </a:endParaRPr>
          </a:p>
          <a:p>
            <a:pPr>
              <a:defRPr/>
            </a:pPr>
            <a:r>
              <a:rPr lang="en-US" sz="2800" dirty="0">
                <a:latin typeface="+mj-lt"/>
                <a:cs typeface="Century Gothic"/>
                <a:sym typeface="Gill Sans" charset="0"/>
              </a:rPr>
              <a:t>Equally we will capture the granting of any assigned digital rights re analytics in the form of legally informed consent which, in turn, will be added to the smart contracts to enable appropriate use for:</a:t>
            </a:r>
          </a:p>
          <a:p>
            <a:pPr>
              <a:defRPr/>
            </a:pPr>
            <a:endParaRPr lang="en-US" sz="2800" dirty="0">
              <a:latin typeface="+mj-lt"/>
              <a:cs typeface="Century Gothic"/>
              <a:sym typeface="Gill Sans" charset="0"/>
            </a:endParaRPr>
          </a:p>
          <a:p>
            <a:pPr marL="171450" indent="-171450">
              <a:buFont typeface="Arial" charset="0"/>
              <a:buChar char="•"/>
              <a:defRPr/>
            </a:pPr>
            <a:r>
              <a:rPr lang="en-US" sz="2800" dirty="0">
                <a:latin typeface="+mj-lt"/>
                <a:cs typeface="Century Gothic"/>
                <a:sym typeface="Gill Sans" charset="0"/>
              </a:rPr>
              <a:t>Defined advocacy &amp; mentor roles</a:t>
            </a:r>
          </a:p>
          <a:p>
            <a:pPr marL="171450" indent="-171450">
              <a:buFont typeface="Arial" charset="0"/>
              <a:buChar char="•"/>
              <a:defRPr/>
            </a:pPr>
            <a:r>
              <a:rPr lang="en-US" sz="2800" dirty="0">
                <a:latin typeface="+mj-lt"/>
                <a:cs typeface="Century Gothic"/>
                <a:sym typeface="Gill Sans" charset="0"/>
              </a:rPr>
              <a:t>Comparisons of value based outcomes</a:t>
            </a:r>
          </a:p>
          <a:p>
            <a:pPr marL="171450" indent="-171450">
              <a:buFont typeface="Arial" charset="0"/>
              <a:buChar char="•"/>
              <a:defRPr/>
            </a:pPr>
            <a:r>
              <a:rPr lang="en-US" sz="2800" dirty="0">
                <a:latin typeface="+mj-lt"/>
                <a:cs typeface="Century Gothic"/>
                <a:sym typeface="Gill Sans" charset="0"/>
              </a:rPr>
              <a:t>Services for the common good </a:t>
            </a:r>
          </a:p>
          <a:p>
            <a:pPr marL="171450" indent="-171450">
              <a:buFont typeface="Arial" charset="0"/>
              <a:buChar char="•"/>
              <a:defRPr/>
            </a:pPr>
            <a:r>
              <a:rPr lang="en-US" sz="2800" dirty="0">
                <a:latin typeface="+mj-lt"/>
                <a:cs typeface="Century Gothic"/>
                <a:sym typeface="Gill Sans" charset="0"/>
              </a:rPr>
              <a:t>Any type of commercialization</a:t>
            </a:r>
          </a:p>
          <a:p>
            <a:pPr>
              <a:defRPr/>
            </a:pPr>
            <a:endParaRPr lang="en-US" sz="1600" dirty="0">
              <a:latin typeface="+mj-lt"/>
              <a:cs typeface="Century Gothic"/>
              <a:sym typeface="Gill Sans" charset="0"/>
            </a:endParaRPr>
          </a:p>
        </p:txBody>
      </p:sp>
    </p:spTree>
    <p:extLst>
      <p:ext uri="{BB962C8B-B14F-4D97-AF65-F5344CB8AC3E}">
        <p14:creationId xmlns:p14="http://schemas.microsoft.com/office/powerpoint/2010/main" val="18037942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86829"/>
            <a:ext cx="12192000" cy="1325563"/>
          </a:xfrm>
        </p:spPr>
        <p:txBody>
          <a:bodyPr>
            <a:normAutofit/>
          </a:bodyPr>
          <a:lstStyle/>
          <a:p>
            <a:pPr algn="ctr"/>
            <a:r>
              <a:rPr lang="en-US" sz="4000" dirty="0">
                <a:solidFill>
                  <a:srgbClr val="B09B71"/>
                </a:solidFill>
              </a:rPr>
              <a:t>Where best to start for consensus - Principles</a:t>
            </a:r>
          </a:p>
        </p:txBody>
      </p:sp>
      <p:sp>
        <p:nvSpPr>
          <p:cNvPr id="3" name="Content Placeholder 2"/>
          <p:cNvSpPr>
            <a:spLocks noGrp="1"/>
          </p:cNvSpPr>
          <p:nvPr>
            <p:ph idx="1"/>
          </p:nvPr>
        </p:nvSpPr>
        <p:spPr>
          <a:xfrm>
            <a:off x="838200" y="1353793"/>
            <a:ext cx="10515600" cy="5170226"/>
          </a:xfrm>
        </p:spPr>
        <p:txBody>
          <a:bodyPr>
            <a:normAutofit lnSpcReduction="10000"/>
          </a:bodyPr>
          <a:lstStyle/>
          <a:p>
            <a:pPr marL="36000" indent="0">
              <a:lnSpc>
                <a:spcPct val="140000"/>
              </a:lnSpc>
              <a:buNone/>
            </a:pPr>
            <a:r>
              <a:rPr lang="en-US" b="1" dirty="0"/>
              <a:t>A governance framework </a:t>
            </a:r>
            <a:r>
              <a:rPr lang="en-US" dirty="0"/>
              <a:t>= To operate in a state of non-repudiation</a:t>
            </a:r>
          </a:p>
          <a:p>
            <a:pPr marL="721800" lvl="1">
              <a:lnSpc>
                <a:spcPct val="140000"/>
              </a:lnSpc>
            </a:pPr>
            <a:r>
              <a:rPr lang="en-US" dirty="0"/>
              <a:t>Sacred overarching principles &amp; compliance principles</a:t>
            </a:r>
          </a:p>
          <a:p>
            <a:pPr marL="721800" lvl="1">
              <a:lnSpc>
                <a:spcPct val="140000"/>
              </a:lnSpc>
            </a:pPr>
            <a:r>
              <a:rPr lang="en-US" dirty="0"/>
              <a:t>Laws, regulations, rights, industry standards, enterprise protocols, business agreements, contractual standards, informed consensual arrangements/requests </a:t>
            </a:r>
          </a:p>
          <a:p>
            <a:pPr marL="36000" indent="0">
              <a:lnSpc>
                <a:spcPct val="140000"/>
              </a:lnSpc>
              <a:buNone/>
            </a:pPr>
            <a:r>
              <a:rPr lang="en-US" b="1" dirty="0"/>
              <a:t>Architecture team skill sets </a:t>
            </a:r>
            <a:r>
              <a:rPr lang="en-US" sz="3200" i="1" dirty="0">
                <a:latin typeface="DIN-Regular" charset="0"/>
                <a:ea typeface="DIN-Regular" charset="0"/>
                <a:cs typeface="DIN-Regular" charset="0"/>
              </a:rPr>
              <a:t>Tech savvy</a:t>
            </a:r>
          </a:p>
          <a:p>
            <a:pPr marL="721800" lvl="1">
              <a:lnSpc>
                <a:spcPct val="140000"/>
              </a:lnSpc>
            </a:pPr>
            <a:r>
              <a:rPr lang="en-US" sz="2800" b="1" dirty="0">
                <a:latin typeface="DIN-Regular" charset="0"/>
                <a:ea typeface="DIN-Regular" charset="0"/>
                <a:cs typeface="DIN-Regular" charset="0"/>
              </a:rPr>
              <a:t>Compliance</a:t>
            </a:r>
            <a:r>
              <a:rPr lang="en-US" sz="2800" dirty="0">
                <a:latin typeface="DIN-Regular" charset="0"/>
                <a:ea typeface="DIN-Regular" charset="0"/>
                <a:cs typeface="DIN-Regular" charset="0"/>
              </a:rPr>
              <a:t> (legal &amp; tribal),</a:t>
            </a:r>
            <a:r>
              <a:rPr lang="en-US" sz="2800" b="1" dirty="0">
                <a:latin typeface="DIN-Regular" charset="0"/>
                <a:ea typeface="DIN-Regular" charset="0"/>
                <a:cs typeface="DIN-Regular" charset="0"/>
              </a:rPr>
              <a:t> Value </a:t>
            </a:r>
            <a:r>
              <a:rPr lang="en-US" sz="2800" dirty="0">
                <a:latin typeface="DIN-Regular" charset="0"/>
                <a:ea typeface="DIN-Regular" charset="0"/>
                <a:cs typeface="DIN-Regular" charset="0"/>
              </a:rPr>
              <a:t>(tangible &amp; intangible) &amp; </a:t>
            </a:r>
            <a:r>
              <a:rPr lang="en-US" sz="2800" b="1" dirty="0">
                <a:latin typeface="DIN-Regular" charset="0"/>
                <a:ea typeface="DIN-Regular" charset="0"/>
                <a:cs typeface="DIN-Regular" charset="0"/>
              </a:rPr>
              <a:t>Inter-relationships </a:t>
            </a:r>
            <a:r>
              <a:rPr lang="en-US" sz="2800" dirty="0">
                <a:latin typeface="DIN-Regular" charset="0"/>
                <a:ea typeface="DIN-Regular" charset="0"/>
                <a:cs typeface="DIN-Regular" charset="0"/>
              </a:rPr>
              <a:t>between systems, things, devices, services, people, AI, Robots (contextual </a:t>
            </a:r>
            <a:r>
              <a:rPr lang="en-US" sz="2800" dirty="0" err="1">
                <a:latin typeface="DIN-Regular" charset="0"/>
                <a:ea typeface="DIN-Regular" charset="0"/>
                <a:cs typeface="DIN-Regular" charset="0"/>
              </a:rPr>
              <a:t>ie</a:t>
            </a:r>
            <a:r>
              <a:rPr lang="en-US" sz="2800" dirty="0">
                <a:latin typeface="DIN-Regular" charset="0"/>
                <a:ea typeface="DIN-Regular" charset="0"/>
                <a:cs typeface="DIN-Regular" charset="0"/>
              </a:rPr>
              <a:t> supply chains, patient journeys)</a:t>
            </a:r>
            <a:endParaRPr lang="en-US" sz="2400" dirty="0">
              <a:latin typeface="DIN-Regular" charset="0"/>
              <a:ea typeface="DIN-Regular" charset="0"/>
              <a:cs typeface="DIN-Regular" charset="0"/>
            </a:endParaRPr>
          </a:p>
        </p:txBody>
      </p:sp>
      <p:pic>
        <p:nvPicPr>
          <p:cNvPr id="5" name="Picture 4"/>
          <p:cNvPicPr>
            <a:picLocks noChangeAspect="1"/>
          </p:cNvPicPr>
          <p:nvPr/>
        </p:nvPicPr>
        <p:blipFill>
          <a:blip r:embed="rId2"/>
          <a:stretch>
            <a:fillRect/>
          </a:stretch>
        </p:blipFill>
        <p:spPr>
          <a:xfrm>
            <a:off x="10999330" y="5895006"/>
            <a:ext cx="1124219" cy="962994"/>
          </a:xfrm>
          <a:prstGeom prst="rect">
            <a:avLst/>
          </a:prstGeom>
        </p:spPr>
      </p:pic>
    </p:spTree>
    <p:extLst>
      <p:ext uri="{BB962C8B-B14F-4D97-AF65-F5344CB8AC3E}">
        <p14:creationId xmlns:p14="http://schemas.microsoft.com/office/powerpoint/2010/main" val="405906375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hape 119"/>
          <p:cNvSpPr txBox="1">
            <a:spLocks/>
          </p:cNvSpPr>
          <p:nvPr/>
        </p:nvSpPr>
        <p:spPr>
          <a:xfrm>
            <a:off x="660608" y="523635"/>
            <a:ext cx="11186555" cy="4466122"/>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normAutofit fontScale="70000" lnSpcReduction="20000"/>
          </a:bodyPr>
          <a:lstStyle>
            <a:lvl1pPr algn="ctr" defTabSz="584200">
              <a:defRPr sz="8000">
                <a:latin typeface="+mn-lt"/>
                <a:ea typeface="+mn-ea"/>
                <a:cs typeface="+mn-cs"/>
                <a:sym typeface="Helvetica Light"/>
              </a:defRPr>
            </a:lvl1pPr>
            <a:lvl2pPr indent="228600" algn="ctr" defTabSz="584200">
              <a:defRPr sz="8000">
                <a:latin typeface="+mn-lt"/>
                <a:ea typeface="+mn-ea"/>
                <a:cs typeface="+mn-cs"/>
                <a:sym typeface="Helvetica Light"/>
              </a:defRPr>
            </a:lvl2pPr>
            <a:lvl3pPr indent="457200" algn="ctr" defTabSz="584200">
              <a:defRPr sz="8000">
                <a:latin typeface="+mn-lt"/>
                <a:ea typeface="+mn-ea"/>
                <a:cs typeface="+mn-cs"/>
                <a:sym typeface="Helvetica Light"/>
              </a:defRPr>
            </a:lvl3pPr>
            <a:lvl4pPr indent="685800" algn="ctr" defTabSz="584200">
              <a:defRPr sz="8000">
                <a:latin typeface="+mn-lt"/>
                <a:ea typeface="+mn-ea"/>
                <a:cs typeface="+mn-cs"/>
                <a:sym typeface="Helvetica Light"/>
              </a:defRPr>
            </a:lvl4pPr>
            <a:lvl5pPr indent="914400" algn="ctr" defTabSz="584200">
              <a:defRPr sz="8000">
                <a:latin typeface="+mn-lt"/>
                <a:ea typeface="+mn-ea"/>
                <a:cs typeface="+mn-cs"/>
                <a:sym typeface="Helvetica Light"/>
              </a:defRPr>
            </a:lvl5pPr>
            <a:lvl6pPr indent="1143000" algn="ctr" defTabSz="584200">
              <a:defRPr sz="8000">
                <a:latin typeface="+mn-lt"/>
                <a:ea typeface="+mn-ea"/>
                <a:cs typeface="+mn-cs"/>
                <a:sym typeface="Helvetica Light"/>
              </a:defRPr>
            </a:lvl6pPr>
            <a:lvl7pPr indent="1371600" algn="ctr" defTabSz="584200">
              <a:defRPr sz="8000">
                <a:latin typeface="+mn-lt"/>
                <a:ea typeface="+mn-ea"/>
                <a:cs typeface="+mn-cs"/>
                <a:sym typeface="Helvetica Light"/>
              </a:defRPr>
            </a:lvl7pPr>
            <a:lvl8pPr indent="1600200" algn="ctr" defTabSz="584200">
              <a:defRPr sz="8000">
                <a:latin typeface="+mn-lt"/>
                <a:ea typeface="+mn-ea"/>
                <a:cs typeface="+mn-cs"/>
                <a:sym typeface="Helvetica Light"/>
              </a:defRPr>
            </a:lvl8pPr>
            <a:lvl9pPr indent="1828800" algn="ctr" defTabSz="584200">
              <a:defRPr sz="8000">
                <a:latin typeface="+mn-lt"/>
                <a:ea typeface="+mn-ea"/>
                <a:cs typeface="+mn-cs"/>
                <a:sym typeface="Helvetica Light"/>
              </a:defRPr>
            </a:lvl9pPr>
          </a:lstStyle>
          <a:p>
            <a:r>
              <a:rPr lang="en-US" sz="6400" dirty="0" err="1">
                <a:solidFill>
                  <a:srgbClr val="B09B71"/>
                </a:solidFill>
                <a:latin typeface="DIN-Regular" charset="0"/>
                <a:ea typeface="DIN-Regular" charset="0"/>
                <a:cs typeface="DIN-Regular" charset="0"/>
              </a:rPr>
              <a:t>Hult</a:t>
            </a:r>
            <a:r>
              <a:rPr lang="en-US" sz="6400" dirty="0">
                <a:solidFill>
                  <a:srgbClr val="B09B71"/>
                </a:solidFill>
                <a:latin typeface="DIN-Regular" charset="0"/>
                <a:ea typeface="DIN-Regular" charset="0"/>
                <a:cs typeface="DIN-Regular" charset="0"/>
              </a:rPr>
              <a:t> International Business School</a:t>
            </a:r>
          </a:p>
          <a:p>
            <a:endParaRPr lang="en-US" sz="5800" dirty="0"/>
          </a:p>
          <a:p>
            <a:r>
              <a:rPr lang="en-US" sz="4700" dirty="0">
                <a:solidFill>
                  <a:srgbClr val="B09B71"/>
                </a:solidFill>
                <a:latin typeface="DIN-Regular" charset="0"/>
                <a:ea typeface="DIN-Regular" charset="0"/>
                <a:cs typeface="DIN-Regular" charset="0"/>
                <a:hlinkClick r:id="rId2"/>
              </a:rPr>
              <a:t>www.hult.edu/</a:t>
            </a:r>
            <a:endParaRPr lang="en-US" sz="4700" dirty="0">
              <a:solidFill>
                <a:srgbClr val="B09B71"/>
              </a:solidFill>
              <a:latin typeface="DIN-Regular" charset="0"/>
              <a:ea typeface="DIN-Regular" charset="0"/>
              <a:cs typeface="DIN-Regular" charset="0"/>
            </a:endParaRPr>
          </a:p>
          <a:p>
            <a:endParaRPr lang="en-US" sz="4700" dirty="0">
              <a:solidFill>
                <a:srgbClr val="B09B71"/>
              </a:solidFill>
              <a:latin typeface="DIN-Regular" charset="0"/>
              <a:ea typeface="DIN-Regular" charset="0"/>
              <a:cs typeface="DIN-Regular" charset="0"/>
            </a:endParaRPr>
          </a:p>
          <a:p>
            <a:r>
              <a:rPr lang="en-US" sz="4700" dirty="0">
                <a:solidFill>
                  <a:srgbClr val="B09B71"/>
                </a:solidFill>
                <a:latin typeface="DIN-Regular" charset="0"/>
                <a:ea typeface="DIN-Regular" charset="0"/>
                <a:cs typeface="DIN-Regular" charset="0"/>
                <a:hlinkClick r:id="rId3"/>
              </a:rPr>
              <a:t>stephen.alexander@facility.hult.edu</a:t>
            </a:r>
            <a:endParaRPr lang="en-US" sz="4700" dirty="0">
              <a:solidFill>
                <a:srgbClr val="B09B71"/>
              </a:solidFill>
              <a:latin typeface="DIN-Regular" charset="0"/>
              <a:ea typeface="DIN-Regular" charset="0"/>
              <a:cs typeface="DIN-Regular" charset="0"/>
            </a:endParaRPr>
          </a:p>
          <a:p>
            <a:r>
              <a:rPr lang="en-US" sz="4700" dirty="0">
                <a:solidFill>
                  <a:srgbClr val="B09B71"/>
                </a:solidFill>
                <a:latin typeface="DIN-Regular" charset="0"/>
                <a:ea typeface="DIN-Regular" charset="0"/>
                <a:cs typeface="DIN-Regular" charset="0"/>
                <a:hlinkClick r:id="rId4"/>
              </a:rPr>
              <a:t>stephen@stephenalexander.com.au</a:t>
            </a:r>
            <a:endParaRPr lang="en-US" sz="4700" dirty="0">
              <a:solidFill>
                <a:srgbClr val="B09B71"/>
              </a:solidFill>
              <a:latin typeface="DIN-Regular" charset="0"/>
              <a:ea typeface="DIN-Regular" charset="0"/>
              <a:cs typeface="DIN-Regular" charset="0"/>
            </a:endParaRPr>
          </a:p>
          <a:p>
            <a:endParaRPr lang="en-US" sz="4700" dirty="0">
              <a:solidFill>
                <a:srgbClr val="B09B71"/>
              </a:solidFill>
              <a:latin typeface="DIN-Regular" charset="0"/>
              <a:ea typeface="DIN-Regular" charset="0"/>
              <a:cs typeface="DIN-Regular" charset="0"/>
            </a:endParaRPr>
          </a:p>
          <a:p>
            <a:endParaRPr lang="en-US" sz="4700" dirty="0">
              <a:solidFill>
                <a:srgbClr val="B09B71"/>
              </a:solidFill>
              <a:latin typeface="DIN-Regular" charset="0"/>
              <a:ea typeface="DIN-Regular" charset="0"/>
              <a:cs typeface="DIN-Regular" charset="0"/>
            </a:endParaRPr>
          </a:p>
          <a:p>
            <a:endParaRPr lang="en-US" sz="4700" dirty="0">
              <a:solidFill>
                <a:srgbClr val="B09B71"/>
              </a:solidFill>
              <a:latin typeface="DIN-Regular" charset="0"/>
              <a:ea typeface="DIN-Regular" charset="0"/>
              <a:cs typeface="DIN-Regular" charset="0"/>
            </a:endParaRPr>
          </a:p>
          <a:p>
            <a:r>
              <a:rPr lang="en-US" sz="4700" dirty="0">
                <a:solidFill>
                  <a:srgbClr val="B09B71"/>
                </a:solidFill>
                <a:latin typeface="DIN-Regular" charset="0"/>
                <a:ea typeface="DIN-Regular" charset="0"/>
                <a:cs typeface="DIN-Regular" charset="0"/>
              </a:rPr>
              <a:t>Blog </a:t>
            </a:r>
            <a:r>
              <a:rPr lang="en-AU" sz="4800" dirty="0">
                <a:hlinkClick r:id="rId5"/>
              </a:rPr>
              <a:t>https://www.stephenalexander.com.au/blog</a:t>
            </a:r>
            <a:r>
              <a:rPr lang="en-US" sz="4700" dirty="0">
                <a:solidFill>
                  <a:srgbClr val="B09B71"/>
                </a:solidFill>
                <a:latin typeface="DIN-Regular" charset="0"/>
                <a:ea typeface="DIN-Regular" charset="0"/>
                <a:cs typeface="DIN-Regular" charset="0"/>
              </a:rPr>
              <a:t> </a:t>
            </a:r>
            <a:endParaRPr lang="en-US" sz="2320" dirty="0"/>
          </a:p>
        </p:txBody>
      </p:sp>
      <p:pic>
        <p:nvPicPr>
          <p:cNvPr id="4" name="Picture 3"/>
          <p:cNvPicPr/>
          <p:nvPr/>
        </p:nvPicPr>
        <p:blipFill>
          <a:blip r:embed="rId6"/>
          <a:stretch>
            <a:fillRect/>
          </a:stretch>
        </p:blipFill>
        <p:spPr>
          <a:xfrm>
            <a:off x="3945668" y="5329353"/>
            <a:ext cx="4616437" cy="1104403"/>
          </a:xfrm>
          <a:prstGeom prst="rect">
            <a:avLst/>
          </a:prstGeom>
        </p:spPr>
      </p:pic>
    </p:spTree>
    <p:extLst>
      <p:ext uri="{BB962C8B-B14F-4D97-AF65-F5344CB8AC3E}">
        <p14:creationId xmlns:p14="http://schemas.microsoft.com/office/powerpoint/2010/main" val="725973648"/>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84651"/>
            <a:ext cx="12192000" cy="1325563"/>
          </a:xfrm>
        </p:spPr>
        <p:txBody>
          <a:bodyPr>
            <a:normAutofit/>
          </a:bodyPr>
          <a:lstStyle/>
          <a:p>
            <a:pPr algn="ctr"/>
            <a:r>
              <a:rPr lang="en-US" sz="4000" dirty="0">
                <a:solidFill>
                  <a:srgbClr val="B09B71"/>
                </a:solidFill>
              </a:rPr>
              <a:t>Patient centricity:  New requirements</a:t>
            </a:r>
          </a:p>
        </p:txBody>
      </p:sp>
      <p:sp>
        <p:nvSpPr>
          <p:cNvPr id="3" name="Content Placeholder 2"/>
          <p:cNvSpPr>
            <a:spLocks noGrp="1"/>
          </p:cNvSpPr>
          <p:nvPr>
            <p:ph idx="1"/>
          </p:nvPr>
        </p:nvSpPr>
        <p:spPr>
          <a:xfrm>
            <a:off x="838200" y="1503123"/>
            <a:ext cx="10515600" cy="5170226"/>
          </a:xfrm>
        </p:spPr>
        <p:txBody>
          <a:bodyPr>
            <a:normAutofit/>
          </a:bodyPr>
          <a:lstStyle/>
          <a:p>
            <a:pPr marL="36000" indent="0">
              <a:lnSpc>
                <a:spcPct val="140000"/>
              </a:lnSpc>
              <a:buNone/>
            </a:pPr>
            <a:r>
              <a:rPr lang="en-US" b="1" dirty="0"/>
              <a:t>Example</a:t>
            </a:r>
            <a:r>
              <a:rPr lang="en-US" dirty="0"/>
              <a:t> = Relate to what my experience is today, what my needs are &amp; can it work to get me to where I aspire to be</a:t>
            </a:r>
          </a:p>
          <a:p>
            <a:pPr marL="36000" indent="0">
              <a:lnSpc>
                <a:spcPct val="140000"/>
              </a:lnSpc>
              <a:buNone/>
            </a:pPr>
            <a:r>
              <a:rPr lang="en-US" b="1" dirty="0"/>
              <a:t>An app has to be at least:</a:t>
            </a:r>
          </a:p>
          <a:p>
            <a:pPr marL="721800" lvl="1">
              <a:lnSpc>
                <a:spcPct val="140000"/>
              </a:lnSpc>
            </a:pPr>
            <a:r>
              <a:rPr lang="en-US" sz="2800" dirty="0">
                <a:latin typeface="DIN-Regular" charset="0"/>
                <a:ea typeface="DIN-Regular" charset="0"/>
                <a:cs typeface="DIN-Regular" charset="0"/>
              </a:rPr>
              <a:t>Relevant to my/our needs including what I/we deem to be sacred </a:t>
            </a:r>
          </a:p>
          <a:p>
            <a:pPr marL="721800" lvl="1">
              <a:lnSpc>
                <a:spcPct val="140000"/>
              </a:lnSpc>
            </a:pPr>
            <a:r>
              <a:rPr lang="en-US" sz="2800" dirty="0">
                <a:latin typeface="DIN-Regular" charset="0"/>
                <a:ea typeface="DIN-Regular" charset="0"/>
                <a:cs typeface="DIN-Regular" charset="0"/>
              </a:rPr>
              <a:t>Truthful, trustworthy, verifiable, accountable and complete </a:t>
            </a:r>
          </a:p>
          <a:p>
            <a:pPr marL="721800" lvl="1">
              <a:lnSpc>
                <a:spcPct val="140000"/>
              </a:lnSpc>
            </a:pPr>
            <a:r>
              <a:rPr lang="en-US" sz="2800" dirty="0">
                <a:latin typeface="DIN-Regular" charset="0"/>
                <a:ea typeface="DIN-Regular" charset="0"/>
                <a:cs typeface="DIN-Regular" charset="0"/>
              </a:rPr>
              <a:t>Or meaningful and measurable value now, as well as the ability to help me get to where I need to be</a:t>
            </a:r>
          </a:p>
          <a:p>
            <a:pPr marL="264600">
              <a:lnSpc>
                <a:spcPct val="140000"/>
              </a:lnSpc>
            </a:pPr>
            <a:endParaRPr lang="en-US" sz="2400" dirty="0">
              <a:latin typeface="DIN-Regular" charset="0"/>
              <a:ea typeface="DIN-Regular" charset="0"/>
              <a:cs typeface="DIN-Regular" charset="0"/>
            </a:endParaRPr>
          </a:p>
        </p:txBody>
      </p:sp>
      <p:pic>
        <p:nvPicPr>
          <p:cNvPr id="5" name="Picture 4"/>
          <p:cNvPicPr>
            <a:picLocks noChangeAspect="1"/>
          </p:cNvPicPr>
          <p:nvPr/>
        </p:nvPicPr>
        <p:blipFill>
          <a:blip r:embed="rId2"/>
          <a:stretch>
            <a:fillRect/>
          </a:stretch>
        </p:blipFill>
        <p:spPr>
          <a:xfrm>
            <a:off x="10999330" y="5895006"/>
            <a:ext cx="1124219" cy="962994"/>
          </a:xfrm>
          <a:prstGeom prst="rect">
            <a:avLst/>
          </a:prstGeom>
        </p:spPr>
      </p:pic>
    </p:spTree>
    <p:extLst>
      <p:ext uri="{BB962C8B-B14F-4D97-AF65-F5344CB8AC3E}">
        <p14:creationId xmlns:p14="http://schemas.microsoft.com/office/powerpoint/2010/main" val="41644821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10764"/>
            <a:ext cx="12192000" cy="1325563"/>
          </a:xfrm>
        </p:spPr>
        <p:txBody>
          <a:bodyPr>
            <a:normAutofit/>
          </a:bodyPr>
          <a:lstStyle/>
          <a:p>
            <a:pPr algn="ctr"/>
            <a:r>
              <a:rPr lang="en-US" sz="4000" dirty="0">
                <a:solidFill>
                  <a:srgbClr val="B09B71"/>
                </a:solidFill>
              </a:rPr>
              <a:t>The architect’s dilemma : Gulp!</a:t>
            </a:r>
          </a:p>
        </p:txBody>
      </p:sp>
      <p:sp>
        <p:nvSpPr>
          <p:cNvPr id="3" name="Content Placeholder 2"/>
          <p:cNvSpPr>
            <a:spLocks noGrp="1"/>
          </p:cNvSpPr>
          <p:nvPr>
            <p:ph idx="1"/>
          </p:nvPr>
        </p:nvSpPr>
        <p:spPr>
          <a:xfrm>
            <a:off x="947013" y="1355589"/>
            <a:ext cx="10514611" cy="4910150"/>
          </a:xfrm>
        </p:spPr>
        <p:txBody>
          <a:bodyPr>
            <a:normAutofit fontScale="92500" lnSpcReduction="20000"/>
          </a:bodyPr>
          <a:lstStyle/>
          <a:p>
            <a:pPr marL="36000" indent="0" algn="ctr">
              <a:lnSpc>
                <a:spcPct val="140000"/>
              </a:lnSpc>
              <a:buNone/>
            </a:pPr>
            <a:r>
              <a:rPr lang="en-US" dirty="0">
                <a:latin typeface="DIN-Regular" charset="0"/>
                <a:ea typeface="DIN-Regular" charset="0"/>
                <a:cs typeface="DIN-Regular" charset="0"/>
              </a:rPr>
              <a:t>Do we control, build, operate &amp; be responsible for everything other than non-compliance including risks, liabilities &amp; cost?  </a:t>
            </a:r>
          </a:p>
          <a:p>
            <a:pPr marL="36000" indent="0" algn="ctr">
              <a:lnSpc>
                <a:spcPct val="140000"/>
              </a:lnSpc>
              <a:buNone/>
            </a:pPr>
            <a:r>
              <a:rPr lang="en-US" b="1" dirty="0">
                <a:latin typeface="DIN-Regular" charset="0"/>
                <a:ea typeface="DIN-Regular" charset="0"/>
                <a:cs typeface="DIN-Regular" charset="0"/>
              </a:rPr>
              <a:t>Or</a:t>
            </a:r>
          </a:p>
          <a:p>
            <a:pPr marL="36000" indent="0" algn="ctr">
              <a:lnSpc>
                <a:spcPct val="140000"/>
              </a:lnSpc>
              <a:buNone/>
            </a:pPr>
            <a:r>
              <a:rPr lang="en-US" dirty="0">
                <a:latin typeface="DIN-Regular" charset="0"/>
                <a:ea typeface="DIN-Regular" charset="0"/>
                <a:cs typeface="DIN-Regular" charset="0"/>
              </a:rPr>
              <a:t>Establish a governance framework, enable compliance for end to end automated processes/procedures and enforce the agreed rules of any accredited exchange </a:t>
            </a:r>
          </a:p>
          <a:p>
            <a:pPr marL="36000" indent="0" algn="ctr">
              <a:lnSpc>
                <a:spcPct val="140000"/>
              </a:lnSpc>
              <a:buNone/>
            </a:pPr>
            <a:r>
              <a:rPr lang="en-US" b="1" dirty="0">
                <a:latin typeface="DIN-Regular" charset="0"/>
                <a:ea typeface="DIN-Regular" charset="0"/>
                <a:cs typeface="DIN-Regular" charset="0"/>
              </a:rPr>
              <a:t> So</a:t>
            </a:r>
          </a:p>
          <a:p>
            <a:pPr marL="36000" indent="0" algn="ctr">
              <a:lnSpc>
                <a:spcPct val="140000"/>
              </a:lnSpc>
              <a:buNone/>
            </a:pPr>
            <a:r>
              <a:rPr lang="en-US" dirty="0">
                <a:latin typeface="DIN-Regular" charset="0"/>
                <a:ea typeface="DIN-Regular" charset="0"/>
                <a:cs typeface="DIN-Regular" charset="0"/>
              </a:rPr>
              <a:t>Do I stay on my/our fragmented island/s or learn to coexist with every interconnected system, device, service person or robot? </a:t>
            </a:r>
          </a:p>
          <a:p>
            <a:endParaRPr lang="en-US" dirty="0"/>
          </a:p>
        </p:txBody>
      </p:sp>
      <p:sp>
        <p:nvSpPr>
          <p:cNvPr id="4" name="Slide Number Placeholder 3"/>
          <p:cNvSpPr>
            <a:spLocks noGrp="1"/>
          </p:cNvSpPr>
          <p:nvPr>
            <p:ph type="sldNum" sz="quarter" idx="12"/>
          </p:nvPr>
        </p:nvSpPr>
        <p:spPr>
          <a:xfrm>
            <a:off x="236515" y="6382111"/>
            <a:ext cx="2743200" cy="365125"/>
          </a:xfrm>
        </p:spPr>
        <p:txBody>
          <a:bodyPr/>
          <a:lstStyle/>
          <a:p>
            <a:pPr algn="l"/>
            <a:fld id="{285BB450-8D63-D049-A913-A7B5807F45A5}" type="slidenum">
              <a:rPr lang="en-US" smtClean="0"/>
              <a:pPr algn="l"/>
              <a:t>4</a:t>
            </a:fld>
            <a:endParaRPr lang="en-US" dirty="0"/>
          </a:p>
        </p:txBody>
      </p:sp>
      <p:pic>
        <p:nvPicPr>
          <p:cNvPr id="5" name="Picture 4"/>
          <p:cNvPicPr>
            <a:picLocks noChangeAspect="1"/>
          </p:cNvPicPr>
          <p:nvPr/>
        </p:nvPicPr>
        <p:blipFill>
          <a:blip r:embed="rId2"/>
          <a:stretch>
            <a:fillRect/>
          </a:stretch>
        </p:blipFill>
        <p:spPr>
          <a:xfrm>
            <a:off x="10980080" y="5784242"/>
            <a:ext cx="1124219" cy="962994"/>
          </a:xfrm>
          <a:prstGeom prst="rect">
            <a:avLst/>
          </a:prstGeom>
        </p:spPr>
      </p:pic>
    </p:spTree>
    <p:extLst>
      <p:ext uri="{BB962C8B-B14F-4D97-AF65-F5344CB8AC3E}">
        <p14:creationId xmlns:p14="http://schemas.microsoft.com/office/powerpoint/2010/main" val="2926725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5"/>
            <a:ext cx="12192000" cy="1325563"/>
          </a:xfrm>
        </p:spPr>
        <p:txBody>
          <a:bodyPr>
            <a:normAutofit/>
          </a:bodyPr>
          <a:lstStyle/>
          <a:p>
            <a:pPr algn="ctr"/>
            <a:r>
              <a:rPr lang="en-US" sz="4000" dirty="0"/>
              <a:t>Some characteristics of disruptive tipping points</a:t>
            </a:r>
          </a:p>
        </p:txBody>
      </p:sp>
      <p:sp>
        <p:nvSpPr>
          <p:cNvPr id="3" name="Content Placeholder 2"/>
          <p:cNvSpPr>
            <a:spLocks noGrp="1"/>
          </p:cNvSpPr>
          <p:nvPr>
            <p:ph idx="1"/>
          </p:nvPr>
        </p:nvSpPr>
        <p:spPr>
          <a:xfrm>
            <a:off x="838199" y="1603168"/>
            <a:ext cx="10752117" cy="4753181"/>
          </a:xfrm>
        </p:spPr>
        <p:txBody>
          <a:bodyPr>
            <a:normAutofit fontScale="92500" lnSpcReduction="20000"/>
          </a:bodyPr>
          <a:lstStyle/>
          <a:p>
            <a:pPr marL="264600">
              <a:lnSpc>
                <a:spcPct val="140000"/>
              </a:lnSpc>
            </a:pPr>
            <a:r>
              <a:rPr lang="en-US" sz="2400" dirty="0">
                <a:latin typeface="DIN-Regular" charset="0"/>
                <a:ea typeface="DIN-Regular" charset="0"/>
                <a:cs typeface="DIN-Regular" charset="0"/>
              </a:rPr>
              <a:t>Demonstrable pain reduction &amp; increase in meaningful value</a:t>
            </a:r>
          </a:p>
          <a:p>
            <a:pPr marL="264600">
              <a:lnSpc>
                <a:spcPct val="140000"/>
              </a:lnSpc>
            </a:pPr>
            <a:r>
              <a:rPr lang="en-US" sz="2400" dirty="0">
                <a:latin typeface="DIN-Regular" charset="0"/>
                <a:ea typeface="DIN-Regular" charset="0"/>
                <a:cs typeface="DIN-Regular" charset="0"/>
              </a:rPr>
              <a:t>Exponential change in cost, growth in capacity &amp; adoption</a:t>
            </a:r>
          </a:p>
          <a:p>
            <a:pPr marL="264600">
              <a:lnSpc>
                <a:spcPct val="140000"/>
              </a:lnSpc>
            </a:pPr>
            <a:r>
              <a:rPr lang="en-US" sz="2400" dirty="0">
                <a:latin typeface="DIN-Regular" charset="0"/>
                <a:ea typeface="DIN-Regular" charset="0"/>
                <a:cs typeface="DIN-Regular" charset="0"/>
              </a:rPr>
              <a:t>Dramatic optimization</a:t>
            </a:r>
          </a:p>
          <a:p>
            <a:pPr marL="264600">
              <a:lnSpc>
                <a:spcPct val="140000"/>
              </a:lnSpc>
            </a:pPr>
            <a:r>
              <a:rPr lang="en-US" sz="2400" dirty="0">
                <a:latin typeface="DIN-Regular" charset="0"/>
                <a:ea typeface="DIN-Regular" charset="0"/>
                <a:cs typeface="DIN-Regular" charset="0"/>
              </a:rPr>
              <a:t>Follows a typical steep S curve adoption pathway</a:t>
            </a:r>
          </a:p>
          <a:p>
            <a:pPr marL="264600">
              <a:lnSpc>
                <a:spcPct val="140000"/>
              </a:lnSpc>
            </a:pPr>
            <a:r>
              <a:rPr lang="en-US" sz="2400" dirty="0">
                <a:latin typeface="DIN-Regular" charset="0"/>
                <a:ea typeface="DIN-Regular" charset="0"/>
                <a:cs typeface="DIN-Regular" charset="0"/>
              </a:rPr>
              <a:t>Some parties or services get chopped out of the equation</a:t>
            </a:r>
          </a:p>
          <a:p>
            <a:pPr marL="264600">
              <a:lnSpc>
                <a:spcPct val="140000"/>
              </a:lnSpc>
            </a:pPr>
            <a:r>
              <a:rPr lang="en-US" sz="2400" dirty="0">
                <a:latin typeface="DIN-Regular" charset="0"/>
                <a:ea typeface="DIN-Regular" charset="0"/>
                <a:cs typeface="DIN-Regular" charset="0"/>
              </a:rPr>
              <a:t>High synergistic impact between multiple disruptive tipping points</a:t>
            </a:r>
          </a:p>
          <a:p>
            <a:pPr marL="264600">
              <a:lnSpc>
                <a:spcPct val="140000"/>
              </a:lnSpc>
            </a:pPr>
            <a:r>
              <a:rPr lang="en-US" sz="2400" dirty="0">
                <a:latin typeface="DIN-Regular" charset="0"/>
                <a:ea typeface="DIN-Regular" charset="0"/>
                <a:cs typeface="DIN-Regular" charset="0"/>
              </a:rPr>
              <a:t>Higher impact of disruption originating from outside the sector</a:t>
            </a:r>
          </a:p>
          <a:p>
            <a:pPr marL="264600">
              <a:lnSpc>
                <a:spcPct val="140000"/>
              </a:lnSpc>
            </a:pPr>
            <a:r>
              <a:rPr lang="en-US" sz="2400" dirty="0">
                <a:latin typeface="DIN-Regular" charset="0"/>
                <a:ea typeface="DIN-Regular" charset="0"/>
                <a:cs typeface="DIN-Regular" charset="0"/>
              </a:rPr>
              <a:t>Cascading demand via viral marketing &amp; crowd sentiment</a:t>
            </a:r>
          </a:p>
          <a:p>
            <a:pPr marL="264600">
              <a:lnSpc>
                <a:spcPct val="140000"/>
              </a:lnSpc>
            </a:pPr>
            <a:r>
              <a:rPr lang="en-US" sz="2400" dirty="0">
                <a:latin typeface="DIN-Regular" charset="0"/>
                <a:ea typeface="DIN-Regular" charset="0"/>
                <a:cs typeface="DIN-Regular" charset="0"/>
              </a:rPr>
              <a:t>Shorter time frame if demand and supply become aggregated</a:t>
            </a:r>
          </a:p>
          <a:p>
            <a:endParaRPr lang="en-US" dirty="0"/>
          </a:p>
          <a:p>
            <a:endParaRPr lang="en-US" dirty="0"/>
          </a:p>
        </p:txBody>
      </p:sp>
      <p:pic>
        <p:nvPicPr>
          <p:cNvPr id="5" name="Picture 4"/>
          <p:cNvPicPr>
            <a:picLocks noChangeAspect="1"/>
          </p:cNvPicPr>
          <p:nvPr/>
        </p:nvPicPr>
        <p:blipFill>
          <a:blip r:embed="rId2"/>
          <a:stretch>
            <a:fillRect/>
          </a:stretch>
        </p:blipFill>
        <p:spPr>
          <a:xfrm>
            <a:off x="11028206" y="5804034"/>
            <a:ext cx="1124219" cy="962994"/>
          </a:xfrm>
          <a:prstGeom prst="rect">
            <a:avLst/>
          </a:prstGeom>
        </p:spPr>
      </p:pic>
      <p:sp>
        <p:nvSpPr>
          <p:cNvPr id="6" name="Slide Number Placeholder 3"/>
          <p:cNvSpPr txBox="1">
            <a:spLocks/>
          </p:cNvSpPr>
          <p:nvPr/>
        </p:nvSpPr>
        <p:spPr>
          <a:xfrm>
            <a:off x="236515" y="6382111"/>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en-US" dirty="0"/>
              <a:t>2</a:t>
            </a:r>
          </a:p>
        </p:txBody>
      </p:sp>
    </p:spTree>
    <p:extLst>
      <p:ext uri="{BB962C8B-B14F-4D97-AF65-F5344CB8AC3E}">
        <p14:creationId xmlns:p14="http://schemas.microsoft.com/office/powerpoint/2010/main" val="7257845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5"/>
            <a:ext cx="12192000" cy="1325563"/>
          </a:xfrm>
        </p:spPr>
        <p:txBody>
          <a:bodyPr>
            <a:normAutofit/>
          </a:bodyPr>
          <a:lstStyle/>
          <a:p>
            <a:pPr algn="ctr"/>
            <a:r>
              <a:rPr lang="en-US" sz="4000" dirty="0"/>
              <a:t>Examples of exponential change: </a:t>
            </a:r>
            <a:r>
              <a:rPr lang="en-US" sz="4000" dirty="0">
                <a:solidFill>
                  <a:srgbClr val="B09B71"/>
                </a:solidFill>
              </a:rPr>
              <a:t>Vehicles</a:t>
            </a:r>
          </a:p>
        </p:txBody>
      </p:sp>
      <p:sp>
        <p:nvSpPr>
          <p:cNvPr id="3" name="Content Placeholder 2"/>
          <p:cNvSpPr>
            <a:spLocks noGrp="1"/>
          </p:cNvSpPr>
          <p:nvPr>
            <p:ph idx="1"/>
          </p:nvPr>
        </p:nvSpPr>
        <p:spPr>
          <a:xfrm>
            <a:off x="956952" y="1471961"/>
            <a:ext cx="10514611" cy="4976341"/>
          </a:xfrm>
        </p:spPr>
        <p:txBody>
          <a:bodyPr>
            <a:normAutofit/>
          </a:bodyPr>
          <a:lstStyle/>
          <a:p>
            <a:pPr marL="264600">
              <a:lnSpc>
                <a:spcPct val="140000"/>
              </a:lnSpc>
            </a:pPr>
            <a:r>
              <a:rPr lang="en-US" sz="2200" dirty="0">
                <a:latin typeface="DIN-Regular" charset="0"/>
                <a:ea typeface="DIN-Regular" charset="0"/>
                <a:cs typeface="DIN-Regular" charset="0"/>
              </a:rPr>
              <a:t>Hybrid global corporations owning, insuring, financing &amp; controlling the majority of vehicles in use (as a service)</a:t>
            </a:r>
          </a:p>
          <a:p>
            <a:pPr marL="264600">
              <a:lnSpc>
                <a:spcPct val="140000"/>
              </a:lnSpc>
            </a:pPr>
            <a:r>
              <a:rPr lang="en-US" sz="2200" dirty="0">
                <a:latin typeface="DIN-Regular" charset="0"/>
                <a:ea typeface="DIN-Regular" charset="0"/>
                <a:cs typeface="DIN-Regular" charset="0"/>
              </a:rPr>
              <a:t>More convenient &amp; les cost to share in high density</a:t>
            </a:r>
          </a:p>
          <a:p>
            <a:pPr marL="264600">
              <a:lnSpc>
                <a:spcPct val="140000"/>
              </a:lnSpc>
            </a:pPr>
            <a:r>
              <a:rPr lang="en-US" sz="2200" dirty="0">
                <a:latin typeface="DIN-Regular" charset="0"/>
                <a:ea typeface="DIN-Regular" charset="0"/>
                <a:cs typeface="DIN-Regular" charset="0"/>
              </a:rPr>
              <a:t>Vehicle asset utilization shifts from 96% time parked to 80% usage </a:t>
            </a:r>
          </a:p>
          <a:p>
            <a:pPr marL="264600">
              <a:lnSpc>
                <a:spcPct val="140000"/>
              </a:lnSpc>
            </a:pPr>
            <a:r>
              <a:rPr lang="en-US" sz="2200" dirty="0">
                <a:latin typeface="DIN-Regular" charset="0"/>
                <a:ea typeface="DIN-Regular" charset="0"/>
                <a:cs typeface="DIN-Regular" charset="0"/>
              </a:rPr>
              <a:t> 1 </a:t>
            </a:r>
            <a:r>
              <a:rPr lang="en-US" sz="2200" dirty="0" err="1">
                <a:latin typeface="DIN-Regular" charset="0"/>
                <a:ea typeface="DIN-Regular" charset="0"/>
                <a:cs typeface="DIN-Regular" charset="0"/>
              </a:rPr>
              <a:t>TeraFlop</a:t>
            </a:r>
            <a:r>
              <a:rPr lang="en-US" sz="2200" dirty="0">
                <a:latin typeface="DIN-Regular" charset="0"/>
                <a:ea typeface="DIN-Regular" charset="0"/>
                <a:cs typeface="DIN-Regular" charset="0"/>
              </a:rPr>
              <a:t> computer $46m in 2000 to $50 in 2017 for self drive vehicles</a:t>
            </a:r>
          </a:p>
          <a:p>
            <a:pPr marL="264600">
              <a:lnSpc>
                <a:spcPct val="140000"/>
              </a:lnSpc>
            </a:pPr>
            <a:r>
              <a:rPr lang="en-US" sz="2200" dirty="0">
                <a:latin typeface="DIN-Regular" charset="0"/>
                <a:ea typeface="DIN-Regular" charset="0"/>
                <a:cs typeface="DIN-Regular" charset="0"/>
              </a:rPr>
              <a:t>LIDAR self drive system down from $70k in 2102 to $250</a:t>
            </a:r>
          </a:p>
          <a:p>
            <a:pPr marL="264600">
              <a:lnSpc>
                <a:spcPct val="140000"/>
              </a:lnSpc>
            </a:pPr>
            <a:r>
              <a:rPr lang="en-US" sz="2200" dirty="0">
                <a:latin typeface="DIN-Regular" charset="0"/>
                <a:ea typeface="DIN-Regular" charset="0"/>
                <a:cs typeface="DIN-Regular" charset="0"/>
              </a:rPr>
              <a:t>Demand for self-drive = India 86%, China 70% &amp; Brazil 80% - Now</a:t>
            </a:r>
          </a:p>
          <a:p>
            <a:pPr marL="264600">
              <a:lnSpc>
                <a:spcPct val="140000"/>
              </a:lnSpc>
            </a:pPr>
            <a:r>
              <a:rPr lang="en-US" sz="2200" dirty="0">
                <a:latin typeface="DIN-Regular" charset="0"/>
                <a:ea typeface="DIN-Regular" charset="0"/>
                <a:cs typeface="DIN-Regular" charset="0"/>
              </a:rPr>
              <a:t>Reverse auction of solar power drops to 2.62 Indian Rupee (0.051 Australian Dollar)</a:t>
            </a:r>
            <a:endParaRPr lang="en-US" dirty="0"/>
          </a:p>
          <a:p>
            <a:endParaRPr lang="en-US" dirty="0"/>
          </a:p>
          <a:p>
            <a:endParaRPr lang="en-US" dirty="0"/>
          </a:p>
          <a:p>
            <a:endParaRPr lang="en-US" dirty="0"/>
          </a:p>
        </p:txBody>
      </p:sp>
      <p:sp>
        <p:nvSpPr>
          <p:cNvPr id="4" name="Slide Number Placeholder 3"/>
          <p:cNvSpPr>
            <a:spLocks noGrp="1"/>
          </p:cNvSpPr>
          <p:nvPr>
            <p:ph type="sldNum" sz="quarter" idx="12"/>
          </p:nvPr>
        </p:nvSpPr>
        <p:spPr>
          <a:xfrm>
            <a:off x="236515" y="6382111"/>
            <a:ext cx="2743200" cy="365125"/>
          </a:xfrm>
        </p:spPr>
        <p:txBody>
          <a:bodyPr/>
          <a:lstStyle/>
          <a:p>
            <a:pPr algn="l"/>
            <a:fld id="{285BB450-8D63-D049-A913-A7B5807F45A5}" type="slidenum">
              <a:rPr lang="en-US" smtClean="0"/>
              <a:pPr algn="l"/>
              <a:t>6</a:t>
            </a:fld>
            <a:endParaRPr lang="en-US" dirty="0"/>
          </a:p>
        </p:txBody>
      </p:sp>
      <p:pic>
        <p:nvPicPr>
          <p:cNvPr id="5" name="Picture 4"/>
          <p:cNvPicPr>
            <a:picLocks noChangeAspect="1"/>
          </p:cNvPicPr>
          <p:nvPr/>
        </p:nvPicPr>
        <p:blipFill>
          <a:blip r:embed="rId2"/>
          <a:stretch>
            <a:fillRect/>
          </a:stretch>
        </p:blipFill>
        <p:spPr>
          <a:xfrm>
            <a:off x="10980080" y="5784242"/>
            <a:ext cx="1124219" cy="962994"/>
          </a:xfrm>
          <a:prstGeom prst="rect">
            <a:avLst/>
          </a:prstGeom>
        </p:spPr>
      </p:pic>
    </p:spTree>
    <p:extLst>
      <p:ext uri="{BB962C8B-B14F-4D97-AF65-F5344CB8AC3E}">
        <p14:creationId xmlns:p14="http://schemas.microsoft.com/office/powerpoint/2010/main" val="35761483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5"/>
            <a:ext cx="12192000" cy="1325563"/>
          </a:xfrm>
        </p:spPr>
        <p:txBody>
          <a:bodyPr>
            <a:normAutofit/>
          </a:bodyPr>
          <a:lstStyle/>
          <a:p>
            <a:pPr algn="ctr"/>
            <a:r>
              <a:rPr lang="en-US" sz="4000" dirty="0"/>
              <a:t>Example of exponential change:  </a:t>
            </a:r>
            <a:r>
              <a:rPr lang="en-US" sz="4000" dirty="0">
                <a:solidFill>
                  <a:srgbClr val="B09B71"/>
                </a:solidFill>
              </a:rPr>
              <a:t>Energy</a:t>
            </a:r>
          </a:p>
        </p:txBody>
      </p:sp>
      <p:sp>
        <p:nvSpPr>
          <p:cNvPr id="3" name="Content Placeholder 2"/>
          <p:cNvSpPr>
            <a:spLocks noGrp="1"/>
          </p:cNvSpPr>
          <p:nvPr>
            <p:ph idx="1"/>
          </p:nvPr>
        </p:nvSpPr>
        <p:spPr>
          <a:xfrm>
            <a:off x="838200" y="1603169"/>
            <a:ext cx="10515600" cy="4573794"/>
          </a:xfrm>
        </p:spPr>
        <p:txBody>
          <a:bodyPr>
            <a:normAutofit lnSpcReduction="10000"/>
          </a:bodyPr>
          <a:lstStyle/>
          <a:p>
            <a:pPr marL="264600">
              <a:lnSpc>
                <a:spcPct val="140000"/>
              </a:lnSpc>
            </a:pPr>
            <a:r>
              <a:rPr lang="en-US" sz="2200" dirty="0">
                <a:latin typeface="DIN-Regular" charset="0"/>
                <a:ea typeface="DIN-Regular" charset="0"/>
                <a:cs typeface="DIN-Regular" charset="0"/>
              </a:rPr>
              <a:t>Solar capacity 12 fold increase over last 8 years + ownership shift</a:t>
            </a:r>
          </a:p>
          <a:p>
            <a:pPr marL="264600">
              <a:lnSpc>
                <a:spcPct val="140000"/>
              </a:lnSpc>
            </a:pPr>
            <a:r>
              <a:rPr lang="en-US" sz="2200" dirty="0">
                <a:latin typeface="DIN-Regular" charset="0"/>
                <a:ea typeface="DIN-Regular" charset="0"/>
                <a:cs typeface="DIN-Regular" charset="0"/>
              </a:rPr>
              <a:t>Solar &amp; storage parity = domestic + commercial </a:t>
            </a:r>
          </a:p>
          <a:p>
            <a:pPr marL="264600">
              <a:lnSpc>
                <a:spcPct val="140000"/>
              </a:lnSpc>
            </a:pPr>
            <a:r>
              <a:rPr lang="en-US" sz="2200" dirty="0">
                <a:latin typeface="DIN-Regular" charset="0"/>
                <a:ea typeface="DIN-Regular" charset="0"/>
                <a:cs typeface="DIN-Regular" charset="0"/>
              </a:rPr>
              <a:t>Utilities shift from fighting to embracing renewables</a:t>
            </a:r>
          </a:p>
          <a:p>
            <a:pPr marL="264600">
              <a:lnSpc>
                <a:spcPct val="140000"/>
              </a:lnSpc>
            </a:pPr>
            <a:r>
              <a:rPr lang="en-US" sz="2200" dirty="0">
                <a:latin typeface="DIN-Regular" charset="0"/>
                <a:ea typeface="DIN-Regular" charset="0"/>
                <a:cs typeface="DIN-Regular" charset="0"/>
              </a:rPr>
              <a:t>Virtual power plants</a:t>
            </a:r>
          </a:p>
          <a:p>
            <a:pPr marL="264600">
              <a:lnSpc>
                <a:spcPct val="140000"/>
              </a:lnSpc>
            </a:pPr>
            <a:r>
              <a:rPr lang="en-US" sz="2200" dirty="0">
                <a:latin typeface="DIN-Regular" charset="0"/>
                <a:ea typeface="DIN-Regular" charset="0"/>
                <a:cs typeface="DIN-Regular" charset="0"/>
              </a:rPr>
              <a:t>Block-chain distributed aggregation of demand</a:t>
            </a:r>
          </a:p>
          <a:p>
            <a:pPr marL="264600">
              <a:lnSpc>
                <a:spcPct val="140000"/>
              </a:lnSpc>
            </a:pPr>
            <a:r>
              <a:rPr lang="en-US" sz="2200" dirty="0">
                <a:latin typeface="DIN-Regular" charset="0"/>
                <a:ea typeface="DIN-Regular" charset="0"/>
                <a:cs typeface="DIN-Regular" charset="0"/>
              </a:rPr>
              <a:t>Greenfield &amp; community developers go micro network</a:t>
            </a:r>
          </a:p>
          <a:p>
            <a:pPr marL="264600">
              <a:lnSpc>
                <a:spcPct val="140000"/>
              </a:lnSpc>
            </a:pPr>
            <a:r>
              <a:rPr lang="en-US" sz="2200" dirty="0">
                <a:latin typeface="DIN-Regular" charset="0"/>
                <a:ea typeface="DIN-Regular" charset="0"/>
                <a:cs typeface="DIN-Regular" charset="0"/>
              </a:rPr>
              <a:t>Institutional investor sentiment shifting re risk of generation/transmission assets becoming stranded </a:t>
            </a:r>
          </a:p>
          <a:p>
            <a:endParaRPr lang="en-US" dirty="0"/>
          </a:p>
          <a:p>
            <a:endParaRPr lang="en-US" dirty="0"/>
          </a:p>
          <a:p>
            <a:endParaRPr lang="en-US" dirty="0"/>
          </a:p>
        </p:txBody>
      </p:sp>
      <p:sp>
        <p:nvSpPr>
          <p:cNvPr id="4" name="Slide Number Placeholder 3"/>
          <p:cNvSpPr>
            <a:spLocks noGrp="1"/>
          </p:cNvSpPr>
          <p:nvPr>
            <p:ph type="sldNum" sz="quarter" idx="12"/>
          </p:nvPr>
        </p:nvSpPr>
        <p:spPr>
          <a:xfrm>
            <a:off x="236620" y="6308224"/>
            <a:ext cx="2743200" cy="365125"/>
          </a:xfrm>
        </p:spPr>
        <p:txBody>
          <a:bodyPr/>
          <a:lstStyle/>
          <a:p>
            <a:pPr algn="l"/>
            <a:fld id="{285BB450-8D63-D049-A913-A7B5807F45A5}" type="slidenum">
              <a:rPr lang="en-US" smtClean="0"/>
              <a:pPr algn="l"/>
              <a:t>7</a:t>
            </a:fld>
            <a:endParaRPr lang="en-US" dirty="0"/>
          </a:p>
        </p:txBody>
      </p:sp>
      <p:pic>
        <p:nvPicPr>
          <p:cNvPr id="5" name="Picture 4"/>
          <p:cNvPicPr>
            <a:picLocks noChangeAspect="1"/>
          </p:cNvPicPr>
          <p:nvPr/>
        </p:nvPicPr>
        <p:blipFill>
          <a:blip r:embed="rId2"/>
          <a:stretch>
            <a:fillRect/>
          </a:stretch>
        </p:blipFill>
        <p:spPr>
          <a:xfrm>
            <a:off x="10999330" y="5895006"/>
            <a:ext cx="1124219" cy="962994"/>
          </a:xfrm>
          <a:prstGeom prst="rect">
            <a:avLst/>
          </a:prstGeom>
        </p:spPr>
      </p:pic>
    </p:spTree>
    <p:extLst>
      <p:ext uri="{BB962C8B-B14F-4D97-AF65-F5344CB8AC3E}">
        <p14:creationId xmlns:p14="http://schemas.microsoft.com/office/powerpoint/2010/main" val="147815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2" name="Straight Connector 31"/>
          <p:cNvCxnSpPr/>
          <p:nvPr/>
        </p:nvCxnSpPr>
        <p:spPr>
          <a:xfrm flipH="1">
            <a:off x="1229710" y="788276"/>
            <a:ext cx="8219090" cy="2427890"/>
          </a:xfrm>
          <a:prstGeom prst="line">
            <a:avLst/>
          </a:prstGeom>
          <a:ln w="28575">
            <a:solidFill>
              <a:srgbClr val="B09B7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flipH="1" flipV="1">
            <a:off x="1250731" y="3216166"/>
            <a:ext cx="8198069" cy="2448910"/>
          </a:xfrm>
          <a:prstGeom prst="line">
            <a:avLst/>
          </a:prstGeom>
          <a:ln w="28575">
            <a:solidFill>
              <a:srgbClr val="B09B71"/>
            </a:solidFill>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1107802" y="1235804"/>
            <a:ext cx="1898683" cy="1015663"/>
          </a:xfrm>
          <a:prstGeom prst="rect">
            <a:avLst/>
          </a:prstGeom>
          <a:noFill/>
        </p:spPr>
        <p:txBody>
          <a:bodyPr wrap="square" rtlCol="0">
            <a:spAutoFit/>
          </a:bodyPr>
          <a:lstStyle/>
          <a:p>
            <a:pPr algn="ctr"/>
            <a:r>
              <a:rPr lang="en-US" sz="2000" b="1" dirty="0">
                <a:latin typeface="DIN-Regular" charset="0"/>
                <a:ea typeface="DIN-Regular" charset="0"/>
                <a:cs typeface="DIN-Regular" charset="0"/>
              </a:rPr>
              <a:t>Today</a:t>
            </a:r>
          </a:p>
          <a:p>
            <a:pPr algn="ctr"/>
            <a:r>
              <a:rPr lang="en-US" sz="2000" dirty="0">
                <a:latin typeface="DIN-Regular" charset="0"/>
                <a:ea typeface="DIN-Regular" charset="0"/>
                <a:cs typeface="DIN-Regular" charset="0"/>
              </a:rPr>
              <a:t>Understood or embraced</a:t>
            </a:r>
          </a:p>
        </p:txBody>
      </p:sp>
      <p:cxnSp>
        <p:nvCxnSpPr>
          <p:cNvPr id="116" name="Straight Connector 115"/>
          <p:cNvCxnSpPr/>
          <p:nvPr/>
        </p:nvCxnSpPr>
        <p:spPr>
          <a:xfrm>
            <a:off x="2910651" y="1358844"/>
            <a:ext cx="23319" cy="2368694"/>
          </a:xfrm>
          <a:prstGeom prst="line">
            <a:avLst/>
          </a:prstGeom>
          <a:ln w="19050">
            <a:solidFill>
              <a:srgbClr val="B09B71"/>
            </a:solidFill>
            <a:prstDash val="dash"/>
          </a:ln>
        </p:spPr>
        <p:style>
          <a:lnRef idx="1">
            <a:schemeClr val="accent1"/>
          </a:lnRef>
          <a:fillRef idx="0">
            <a:schemeClr val="accent1"/>
          </a:fillRef>
          <a:effectRef idx="0">
            <a:schemeClr val="accent1"/>
          </a:effectRef>
          <a:fontRef idx="minor">
            <a:schemeClr val="tx1"/>
          </a:fontRef>
        </p:style>
      </p:cxnSp>
      <p:cxnSp>
        <p:nvCxnSpPr>
          <p:cNvPr id="117" name="Straight Connector 116"/>
          <p:cNvCxnSpPr>
            <a:endCxn id="3" idx="3"/>
          </p:cNvCxnSpPr>
          <p:nvPr/>
        </p:nvCxnSpPr>
        <p:spPr>
          <a:xfrm>
            <a:off x="1207951" y="1339682"/>
            <a:ext cx="21759" cy="1860389"/>
          </a:xfrm>
          <a:prstGeom prst="line">
            <a:avLst/>
          </a:prstGeom>
          <a:ln w="19050">
            <a:solidFill>
              <a:srgbClr val="B09B71"/>
            </a:solidFill>
            <a:prstDash val="dash"/>
          </a:ln>
        </p:spPr>
        <p:style>
          <a:lnRef idx="1">
            <a:schemeClr val="accent1"/>
          </a:lnRef>
          <a:fillRef idx="0">
            <a:schemeClr val="accent1"/>
          </a:fillRef>
          <a:effectRef idx="0">
            <a:schemeClr val="accent1"/>
          </a:effectRef>
          <a:fontRef idx="minor">
            <a:schemeClr val="tx1"/>
          </a:fontRef>
        </p:style>
      </p:cxnSp>
      <p:sp>
        <p:nvSpPr>
          <p:cNvPr id="125" name="TextBox 124"/>
          <p:cNvSpPr txBox="1"/>
          <p:nvPr/>
        </p:nvSpPr>
        <p:spPr>
          <a:xfrm>
            <a:off x="3686029" y="1094207"/>
            <a:ext cx="2819161" cy="707886"/>
          </a:xfrm>
          <a:prstGeom prst="rect">
            <a:avLst/>
          </a:prstGeom>
          <a:noFill/>
        </p:spPr>
        <p:txBody>
          <a:bodyPr wrap="square" rtlCol="0">
            <a:spAutoFit/>
          </a:bodyPr>
          <a:lstStyle/>
          <a:p>
            <a:r>
              <a:rPr lang="en-US" sz="2000" dirty="0">
                <a:latin typeface="DIN-Regular" charset="0"/>
                <a:ea typeface="DIN-Regular" charset="0"/>
                <a:cs typeface="DIN-Regular" charset="0"/>
              </a:rPr>
              <a:t>Individual Mega-trends &amp; economic drivers</a:t>
            </a:r>
          </a:p>
        </p:txBody>
      </p:sp>
      <p:sp>
        <p:nvSpPr>
          <p:cNvPr id="2" name="Slide Number Placeholder 1"/>
          <p:cNvSpPr>
            <a:spLocks noGrp="1"/>
          </p:cNvSpPr>
          <p:nvPr>
            <p:ph type="sldNum" sz="quarter" idx="12"/>
          </p:nvPr>
        </p:nvSpPr>
        <p:spPr/>
        <p:txBody>
          <a:bodyPr/>
          <a:lstStyle/>
          <a:p>
            <a:fld id="{285BB450-8D63-D049-A913-A7B5807F45A5}" type="slidenum">
              <a:rPr lang="en-US" smtClean="0"/>
              <a:t>8</a:t>
            </a:fld>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7977" y="2953205"/>
            <a:ext cx="1001733" cy="493732"/>
          </a:xfrm>
          <a:prstGeom prst="rect">
            <a:avLst/>
          </a:prstGeom>
        </p:spPr>
      </p:pic>
      <p:pic>
        <p:nvPicPr>
          <p:cNvPr id="4" name="Picture 3"/>
          <p:cNvPicPr>
            <a:picLocks noChangeAspect="1"/>
          </p:cNvPicPr>
          <p:nvPr/>
        </p:nvPicPr>
        <p:blipFill>
          <a:blip r:embed="rId3"/>
          <a:stretch>
            <a:fillRect/>
          </a:stretch>
        </p:blipFill>
        <p:spPr>
          <a:xfrm>
            <a:off x="10639176" y="627561"/>
            <a:ext cx="981129" cy="1081215"/>
          </a:xfrm>
          <a:prstGeom prst="rect">
            <a:avLst/>
          </a:prstGeom>
        </p:spPr>
      </p:pic>
      <p:sp>
        <p:nvSpPr>
          <p:cNvPr id="18" name="TextBox 17"/>
          <p:cNvSpPr txBox="1"/>
          <p:nvPr/>
        </p:nvSpPr>
        <p:spPr>
          <a:xfrm>
            <a:off x="104115" y="83256"/>
            <a:ext cx="12181443" cy="707886"/>
          </a:xfrm>
          <a:prstGeom prst="rect">
            <a:avLst/>
          </a:prstGeom>
          <a:noFill/>
        </p:spPr>
        <p:txBody>
          <a:bodyPr wrap="square" rtlCol="0">
            <a:spAutoFit/>
          </a:bodyPr>
          <a:lstStyle/>
          <a:p>
            <a:r>
              <a:rPr lang="en-US" sz="4000" dirty="0">
                <a:latin typeface="+mj-lt"/>
                <a:ea typeface="DIN-Bold" charset="0"/>
                <a:cs typeface="DIN-Bold" charset="0"/>
              </a:rPr>
              <a:t>Defining the synergistic maturity pathways</a:t>
            </a:r>
          </a:p>
        </p:txBody>
      </p:sp>
      <p:sp>
        <p:nvSpPr>
          <p:cNvPr id="30" name="Oval 29"/>
          <p:cNvSpPr/>
          <p:nvPr/>
        </p:nvSpPr>
        <p:spPr>
          <a:xfrm>
            <a:off x="2417324" y="2918961"/>
            <a:ext cx="247030" cy="188798"/>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Oval 30"/>
          <p:cNvSpPr/>
          <p:nvPr/>
        </p:nvSpPr>
        <p:spPr>
          <a:xfrm>
            <a:off x="1965324" y="3079366"/>
            <a:ext cx="247030" cy="188798"/>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Oval 32"/>
          <p:cNvSpPr/>
          <p:nvPr/>
        </p:nvSpPr>
        <p:spPr>
          <a:xfrm>
            <a:off x="2433090" y="3305011"/>
            <a:ext cx="247030" cy="188798"/>
          </a:xfrm>
          <a:prstGeom prst="ellipse">
            <a:avLst/>
          </a:prstGeom>
          <a:solidFill>
            <a:srgbClr val="B09B71"/>
          </a:solidFill>
          <a:ln>
            <a:solidFill>
              <a:srgbClr val="B09B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Oval 35"/>
          <p:cNvSpPr/>
          <p:nvPr/>
        </p:nvSpPr>
        <p:spPr>
          <a:xfrm>
            <a:off x="3714508" y="2691827"/>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Oval 36"/>
          <p:cNvSpPr/>
          <p:nvPr/>
        </p:nvSpPr>
        <p:spPr>
          <a:xfrm>
            <a:off x="4318066" y="2488384"/>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Oval 38"/>
          <p:cNvSpPr/>
          <p:nvPr/>
        </p:nvSpPr>
        <p:spPr>
          <a:xfrm>
            <a:off x="5364866" y="3104227"/>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Oval 39"/>
          <p:cNvSpPr/>
          <p:nvPr/>
        </p:nvSpPr>
        <p:spPr>
          <a:xfrm>
            <a:off x="5013980" y="2141320"/>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Oval 40"/>
          <p:cNvSpPr/>
          <p:nvPr/>
        </p:nvSpPr>
        <p:spPr>
          <a:xfrm>
            <a:off x="5137495" y="2438625"/>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Oval 41"/>
          <p:cNvSpPr/>
          <p:nvPr/>
        </p:nvSpPr>
        <p:spPr>
          <a:xfrm>
            <a:off x="5523992" y="2488384"/>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Oval 42"/>
          <p:cNvSpPr/>
          <p:nvPr/>
        </p:nvSpPr>
        <p:spPr>
          <a:xfrm>
            <a:off x="7559529" y="1609435"/>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Oval 43"/>
          <p:cNvSpPr/>
          <p:nvPr/>
        </p:nvSpPr>
        <p:spPr>
          <a:xfrm>
            <a:off x="7124885" y="2040552"/>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Oval 44"/>
          <p:cNvSpPr/>
          <p:nvPr/>
        </p:nvSpPr>
        <p:spPr>
          <a:xfrm>
            <a:off x="6118050" y="1857182"/>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Oval 46"/>
          <p:cNvSpPr/>
          <p:nvPr/>
        </p:nvSpPr>
        <p:spPr>
          <a:xfrm>
            <a:off x="4071036" y="2724943"/>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4" name="Straight Connector 13"/>
          <p:cNvCxnSpPr>
            <a:stCxn id="37" idx="3"/>
            <a:endCxn id="47" idx="7"/>
          </p:cNvCxnSpPr>
          <p:nvPr/>
        </p:nvCxnSpPr>
        <p:spPr>
          <a:xfrm flipH="1">
            <a:off x="4281889" y="2649533"/>
            <a:ext cx="72354" cy="103059"/>
          </a:xfrm>
          <a:prstGeom prst="line">
            <a:avLst/>
          </a:prstGeom>
          <a:ln w="31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a:endCxn id="36" idx="2"/>
          </p:cNvCxnSpPr>
          <p:nvPr/>
        </p:nvCxnSpPr>
        <p:spPr>
          <a:xfrm flipV="1">
            <a:off x="2670468" y="2786226"/>
            <a:ext cx="1044040" cy="228450"/>
          </a:xfrm>
          <a:prstGeom prst="line">
            <a:avLst/>
          </a:prstGeom>
          <a:ln w="31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a:stCxn id="36" idx="6"/>
            <a:endCxn id="47" idx="2"/>
          </p:cNvCxnSpPr>
          <p:nvPr/>
        </p:nvCxnSpPr>
        <p:spPr>
          <a:xfrm>
            <a:off x="3961538" y="2786226"/>
            <a:ext cx="109498" cy="33116"/>
          </a:xfrm>
          <a:prstGeom prst="line">
            <a:avLst/>
          </a:prstGeom>
          <a:ln w="31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65" name="Straight Connector 64"/>
          <p:cNvCxnSpPr>
            <a:stCxn id="37" idx="4"/>
            <a:endCxn id="39" idx="7"/>
          </p:cNvCxnSpPr>
          <p:nvPr/>
        </p:nvCxnSpPr>
        <p:spPr>
          <a:xfrm>
            <a:off x="4441581" y="2677182"/>
            <a:ext cx="1134138" cy="454694"/>
          </a:xfrm>
          <a:prstGeom prst="line">
            <a:avLst/>
          </a:prstGeom>
          <a:ln w="31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a:stCxn id="36" idx="4"/>
            <a:endCxn id="39" idx="2"/>
          </p:cNvCxnSpPr>
          <p:nvPr/>
        </p:nvCxnSpPr>
        <p:spPr>
          <a:xfrm>
            <a:off x="3838023" y="2880625"/>
            <a:ext cx="1526843" cy="318001"/>
          </a:xfrm>
          <a:prstGeom prst="line">
            <a:avLst/>
          </a:prstGeom>
          <a:ln w="31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a:stCxn id="37" idx="2"/>
            <a:endCxn id="36" idx="7"/>
          </p:cNvCxnSpPr>
          <p:nvPr/>
        </p:nvCxnSpPr>
        <p:spPr>
          <a:xfrm flipH="1">
            <a:off x="3925361" y="2582783"/>
            <a:ext cx="392705" cy="136693"/>
          </a:xfrm>
          <a:prstGeom prst="line">
            <a:avLst/>
          </a:prstGeom>
          <a:ln w="31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a:stCxn id="40" idx="3"/>
            <a:endCxn id="41" idx="7"/>
          </p:cNvCxnSpPr>
          <p:nvPr/>
        </p:nvCxnSpPr>
        <p:spPr>
          <a:xfrm>
            <a:off x="5050157" y="2302469"/>
            <a:ext cx="298191" cy="163805"/>
          </a:xfrm>
          <a:prstGeom prst="line">
            <a:avLst/>
          </a:prstGeom>
          <a:ln w="31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a:stCxn id="40" idx="5"/>
            <a:endCxn id="42" idx="0"/>
          </p:cNvCxnSpPr>
          <p:nvPr/>
        </p:nvCxnSpPr>
        <p:spPr>
          <a:xfrm>
            <a:off x="5224833" y="2302469"/>
            <a:ext cx="422674" cy="185915"/>
          </a:xfrm>
          <a:prstGeom prst="line">
            <a:avLst/>
          </a:prstGeom>
          <a:ln w="31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a:stCxn id="41" idx="6"/>
            <a:endCxn id="42" idx="2"/>
          </p:cNvCxnSpPr>
          <p:nvPr/>
        </p:nvCxnSpPr>
        <p:spPr>
          <a:xfrm>
            <a:off x="5384525" y="2533024"/>
            <a:ext cx="139467" cy="49759"/>
          </a:xfrm>
          <a:prstGeom prst="line">
            <a:avLst/>
          </a:prstGeom>
          <a:ln w="31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a:stCxn id="41" idx="3"/>
            <a:endCxn id="47" idx="6"/>
          </p:cNvCxnSpPr>
          <p:nvPr/>
        </p:nvCxnSpPr>
        <p:spPr>
          <a:xfrm flipH="1">
            <a:off x="4318066" y="2599774"/>
            <a:ext cx="855606" cy="219568"/>
          </a:xfrm>
          <a:prstGeom prst="line">
            <a:avLst/>
          </a:prstGeom>
          <a:ln w="31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a:stCxn id="45" idx="4"/>
            <a:endCxn id="44" idx="1"/>
          </p:cNvCxnSpPr>
          <p:nvPr/>
        </p:nvCxnSpPr>
        <p:spPr>
          <a:xfrm>
            <a:off x="6241565" y="2045980"/>
            <a:ext cx="919497" cy="22221"/>
          </a:xfrm>
          <a:prstGeom prst="line">
            <a:avLst/>
          </a:prstGeom>
          <a:ln w="31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a:stCxn id="43" idx="2"/>
            <a:endCxn id="45" idx="6"/>
          </p:cNvCxnSpPr>
          <p:nvPr/>
        </p:nvCxnSpPr>
        <p:spPr>
          <a:xfrm flipH="1">
            <a:off x="6365080" y="1703834"/>
            <a:ext cx="1194449" cy="247747"/>
          </a:xfrm>
          <a:prstGeom prst="line">
            <a:avLst/>
          </a:prstGeom>
          <a:ln w="31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a:stCxn id="43" idx="3"/>
            <a:endCxn id="44" idx="7"/>
          </p:cNvCxnSpPr>
          <p:nvPr/>
        </p:nvCxnSpPr>
        <p:spPr>
          <a:xfrm flipH="1">
            <a:off x="7335738" y="1770584"/>
            <a:ext cx="259968" cy="297617"/>
          </a:xfrm>
          <a:prstGeom prst="line">
            <a:avLst/>
          </a:prstGeom>
          <a:ln w="31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p:cNvCxnSpPr/>
          <p:nvPr/>
        </p:nvCxnSpPr>
        <p:spPr>
          <a:xfrm flipH="1">
            <a:off x="5327704" y="2213089"/>
            <a:ext cx="1812714" cy="264573"/>
          </a:xfrm>
          <a:prstGeom prst="line">
            <a:avLst/>
          </a:prstGeom>
          <a:ln w="3175">
            <a:solidFill>
              <a:srgbClr val="FF0000"/>
            </a:solidFill>
          </a:ln>
        </p:spPr>
        <p:style>
          <a:lnRef idx="1">
            <a:schemeClr val="accent1"/>
          </a:lnRef>
          <a:fillRef idx="0">
            <a:schemeClr val="accent1"/>
          </a:fillRef>
          <a:effectRef idx="0">
            <a:schemeClr val="accent1"/>
          </a:effectRef>
          <a:fontRef idx="minor">
            <a:schemeClr val="tx1"/>
          </a:fontRef>
        </p:style>
      </p:cxnSp>
      <p:sp>
        <p:nvSpPr>
          <p:cNvPr id="72" name="Oval 71"/>
          <p:cNvSpPr/>
          <p:nvPr/>
        </p:nvSpPr>
        <p:spPr>
          <a:xfrm>
            <a:off x="7914200" y="2466274"/>
            <a:ext cx="1392800" cy="708463"/>
          </a:xfrm>
          <a:prstGeom prst="ellipse">
            <a:avLst/>
          </a:prstGeom>
          <a:solidFill>
            <a:srgbClr val="B09B7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Oval 72"/>
          <p:cNvSpPr/>
          <p:nvPr/>
        </p:nvSpPr>
        <p:spPr>
          <a:xfrm>
            <a:off x="5987009" y="2176925"/>
            <a:ext cx="570401" cy="329043"/>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Oval 74"/>
          <p:cNvSpPr/>
          <p:nvPr/>
        </p:nvSpPr>
        <p:spPr>
          <a:xfrm>
            <a:off x="6831507" y="2582783"/>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76" name="Straight Connector 75"/>
          <p:cNvCxnSpPr>
            <a:endCxn id="40" idx="2"/>
          </p:cNvCxnSpPr>
          <p:nvPr/>
        </p:nvCxnSpPr>
        <p:spPr>
          <a:xfrm flipV="1">
            <a:off x="4548259" y="2235719"/>
            <a:ext cx="465721" cy="299112"/>
          </a:xfrm>
          <a:prstGeom prst="line">
            <a:avLst/>
          </a:prstGeom>
          <a:ln w="31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a:stCxn id="75" idx="2"/>
            <a:endCxn id="39" idx="6"/>
          </p:cNvCxnSpPr>
          <p:nvPr/>
        </p:nvCxnSpPr>
        <p:spPr>
          <a:xfrm flipH="1">
            <a:off x="5611896" y="2677182"/>
            <a:ext cx="1219611" cy="521444"/>
          </a:xfrm>
          <a:prstGeom prst="line">
            <a:avLst/>
          </a:prstGeom>
          <a:ln w="31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a:stCxn id="73" idx="3"/>
          </p:cNvCxnSpPr>
          <p:nvPr/>
        </p:nvCxnSpPr>
        <p:spPr>
          <a:xfrm flipH="1">
            <a:off x="5575719" y="2457781"/>
            <a:ext cx="494823" cy="662805"/>
          </a:xfrm>
          <a:prstGeom prst="line">
            <a:avLst/>
          </a:prstGeom>
          <a:ln w="3175">
            <a:solidFill>
              <a:srgbClr val="FF0000"/>
            </a:solidFill>
          </a:ln>
        </p:spPr>
        <p:style>
          <a:lnRef idx="1">
            <a:schemeClr val="accent1"/>
          </a:lnRef>
          <a:fillRef idx="0">
            <a:schemeClr val="accent1"/>
          </a:fillRef>
          <a:effectRef idx="0">
            <a:schemeClr val="accent1"/>
          </a:effectRef>
          <a:fontRef idx="minor">
            <a:schemeClr val="tx1"/>
          </a:fontRef>
        </p:style>
      </p:cxnSp>
      <p:sp>
        <p:nvSpPr>
          <p:cNvPr id="86" name="TextBox 85"/>
          <p:cNvSpPr txBox="1"/>
          <p:nvPr/>
        </p:nvSpPr>
        <p:spPr>
          <a:xfrm>
            <a:off x="10330211" y="1737575"/>
            <a:ext cx="1861789" cy="1107996"/>
          </a:xfrm>
          <a:prstGeom prst="rect">
            <a:avLst/>
          </a:prstGeom>
          <a:solidFill>
            <a:schemeClr val="bg1"/>
          </a:solidFill>
        </p:spPr>
        <p:txBody>
          <a:bodyPr wrap="square" rtlCol="0">
            <a:spAutoFit/>
          </a:bodyPr>
          <a:lstStyle/>
          <a:p>
            <a:pPr algn="ctr"/>
            <a:r>
              <a:rPr lang="en-US" sz="2200" dirty="0">
                <a:latin typeface="DIN-Regular" charset="0"/>
                <a:ea typeface="DIN-Regular" charset="0"/>
                <a:cs typeface="DIN-Regular" charset="0"/>
              </a:rPr>
              <a:t>Looking back</a:t>
            </a:r>
          </a:p>
          <a:p>
            <a:pPr algn="ctr"/>
            <a:r>
              <a:rPr lang="en-US" sz="2200" dirty="0">
                <a:latin typeface="DIN-Regular" charset="0"/>
                <a:ea typeface="DIN-Regular" charset="0"/>
                <a:cs typeface="DIN-Regular" charset="0"/>
              </a:rPr>
              <a:t>from the future</a:t>
            </a:r>
          </a:p>
        </p:txBody>
      </p:sp>
      <p:cxnSp>
        <p:nvCxnSpPr>
          <p:cNvPr id="95" name="Straight Connector 94"/>
          <p:cNvCxnSpPr>
            <a:stCxn id="73" idx="2"/>
            <a:endCxn id="40" idx="6"/>
          </p:cNvCxnSpPr>
          <p:nvPr/>
        </p:nvCxnSpPr>
        <p:spPr>
          <a:xfrm flipH="1" flipV="1">
            <a:off x="5261010" y="2235719"/>
            <a:ext cx="725999" cy="105728"/>
          </a:xfrm>
          <a:prstGeom prst="line">
            <a:avLst/>
          </a:prstGeom>
          <a:ln w="31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a:stCxn id="72" idx="2"/>
            <a:endCxn id="44" idx="5"/>
          </p:cNvCxnSpPr>
          <p:nvPr/>
        </p:nvCxnSpPr>
        <p:spPr>
          <a:xfrm flipH="1" flipV="1">
            <a:off x="7335738" y="2201701"/>
            <a:ext cx="578462" cy="618805"/>
          </a:xfrm>
          <a:prstGeom prst="line">
            <a:avLst/>
          </a:prstGeom>
          <a:ln w="31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a:endCxn id="75" idx="6"/>
          </p:cNvCxnSpPr>
          <p:nvPr/>
        </p:nvCxnSpPr>
        <p:spPr>
          <a:xfrm flipH="1" flipV="1">
            <a:off x="7078537" y="2677182"/>
            <a:ext cx="829035" cy="163396"/>
          </a:xfrm>
          <a:prstGeom prst="line">
            <a:avLst/>
          </a:prstGeom>
          <a:ln w="31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p:cNvCxnSpPr>
            <a:stCxn id="39" idx="3"/>
          </p:cNvCxnSpPr>
          <p:nvPr/>
        </p:nvCxnSpPr>
        <p:spPr>
          <a:xfrm flipH="1">
            <a:off x="2677636" y="3265376"/>
            <a:ext cx="2723407" cy="133062"/>
          </a:xfrm>
          <a:prstGeom prst="line">
            <a:avLst/>
          </a:prstGeom>
          <a:ln w="31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a:stCxn id="72" idx="2"/>
          </p:cNvCxnSpPr>
          <p:nvPr/>
        </p:nvCxnSpPr>
        <p:spPr>
          <a:xfrm flipH="1" flipV="1">
            <a:off x="7783321" y="1744967"/>
            <a:ext cx="130879" cy="1075539"/>
          </a:xfrm>
          <a:prstGeom prst="line">
            <a:avLst/>
          </a:prstGeom>
          <a:ln w="3175">
            <a:solidFill>
              <a:srgbClr val="FF0000"/>
            </a:solidFill>
          </a:ln>
        </p:spPr>
        <p:style>
          <a:lnRef idx="1">
            <a:schemeClr val="accent1"/>
          </a:lnRef>
          <a:fillRef idx="0">
            <a:schemeClr val="accent1"/>
          </a:fillRef>
          <a:effectRef idx="0">
            <a:schemeClr val="accent1"/>
          </a:effectRef>
          <a:fontRef idx="minor">
            <a:schemeClr val="tx1"/>
          </a:fontRef>
        </p:style>
      </p:cxnSp>
      <p:sp>
        <p:nvSpPr>
          <p:cNvPr id="114" name="TextBox 113"/>
          <p:cNvSpPr txBox="1"/>
          <p:nvPr/>
        </p:nvSpPr>
        <p:spPr>
          <a:xfrm>
            <a:off x="8246216" y="1247902"/>
            <a:ext cx="1919351" cy="1107996"/>
          </a:xfrm>
          <a:prstGeom prst="rect">
            <a:avLst/>
          </a:prstGeom>
          <a:noFill/>
        </p:spPr>
        <p:txBody>
          <a:bodyPr wrap="square" rtlCol="0">
            <a:spAutoFit/>
          </a:bodyPr>
          <a:lstStyle/>
          <a:p>
            <a:r>
              <a:rPr lang="en-US" sz="2200" b="1" dirty="0">
                <a:latin typeface="DIN-Regular" charset="0"/>
                <a:ea typeface="DIN-Regular" charset="0"/>
                <a:cs typeface="DIN-Regular" charset="0"/>
              </a:rPr>
              <a:t>A digital disruption tipping point</a:t>
            </a:r>
          </a:p>
        </p:txBody>
      </p:sp>
      <p:sp>
        <p:nvSpPr>
          <p:cNvPr id="115" name="TextBox 114"/>
          <p:cNvSpPr txBox="1"/>
          <p:nvPr/>
        </p:nvSpPr>
        <p:spPr>
          <a:xfrm>
            <a:off x="2570004" y="4332295"/>
            <a:ext cx="3103417" cy="1015663"/>
          </a:xfrm>
          <a:prstGeom prst="rect">
            <a:avLst/>
          </a:prstGeom>
          <a:noFill/>
        </p:spPr>
        <p:txBody>
          <a:bodyPr wrap="square" rtlCol="0">
            <a:spAutoFit/>
          </a:bodyPr>
          <a:lstStyle/>
          <a:p>
            <a:r>
              <a:rPr lang="en-US" sz="2000" dirty="0">
                <a:solidFill>
                  <a:srgbClr val="FF0000"/>
                </a:solidFill>
                <a:latin typeface="DIN-Regular" charset="0"/>
                <a:ea typeface="DIN-Regular" charset="0"/>
                <a:cs typeface="DIN-Regular" charset="0"/>
              </a:rPr>
              <a:t>Solar generation &amp; storage parity with generation</a:t>
            </a:r>
          </a:p>
        </p:txBody>
      </p:sp>
      <p:sp>
        <p:nvSpPr>
          <p:cNvPr id="121" name="Oval 120"/>
          <p:cNvSpPr/>
          <p:nvPr/>
        </p:nvSpPr>
        <p:spPr>
          <a:xfrm>
            <a:off x="3753581" y="3410577"/>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4" name="Oval 123"/>
          <p:cNvSpPr/>
          <p:nvPr/>
        </p:nvSpPr>
        <p:spPr>
          <a:xfrm>
            <a:off x="3877096" y="3707882"/>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7" name="Oval 126"/>
          <p:cNvSpPr/>
          <p:nvPr/>
        </p:nvSpPr>
        <p:spPr>
          <a:xfrm>
            <a:off x="4754858" y="3948961"/>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29" name="Straight Connector 128"/>
          <p:cNvCxnSpPr/>
          <p:nvPr/>
        </p:nvCxnSpPr>
        <p:spPr>
          <a:xfrm>
            <a:off x="3789758" y="3571726"/>
            <a:ext cx="298191" cy="163805"/>
          </a:xfrm>
          <a:prstGeom prst="line">
            <a:avLst/>
          </a:prstGeom>
          <a:ln w="31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p:cNvCxnSpPr>
            <a:endCxn id="133" idx="2"/>
          </p:cNvCxnSpPr>
          <p:nvPr/>
        </p:nvCxnSpPr>
        <p:spPr>
          <a:xfrm>
            <a:off x="3964434" y="3571726"/>
            <a:ext cx="953477" cy="67121"/>
          </a:xfrm>
          <a:prstGeom prst="line">
            <a:avLst/>
          </a:prstGeom>
          <a:ln w="31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p:cNvCxnSpPr>
            <a:endCxn id="127" idx="2"/>
          </p:cNvCxnSpPr>
          <p:nvPr/>
        </p:nvCxnSpPr>
        <p:spPr>
          <a:xfrm>
            <a:off x="4124126" y="3802281"/>
            <a:ext cx="630732" cy="241079"/>
          </a:xfrm>
          <a:prstGeom prst="line">
            <a:avLst/>
          </a:prstGeom>
          <a:ln w="31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p:cNvCxnSpPr>
            <a:stCxn id="33" idx="6"/>
          </p:cNvCxnSpPr>
          <p:nvPr/>
        </p:nvCxnSpPr>
        <p:spPr>
          <a:xfrm>
            <a:off x="2680120" y="3399410"/>
            <a:ext cx="1320492" cy="105566"/>
          </a:xfrm>
          <a:prstGeom prst="line">
            <a:avLst/>
          </a:prstGeom>
          <a:ln w="3175">
            <a:solidFill>
              <a:srgbClr val="FF0000"/>
            </a:solidFill>
          </a:ln>
        </p:spPr>
        <p:style>
          <a:lnRef idx="1">
            <a:schemeClr val="accent1"/>
          </a:lnRef>
          <a:fillRef idx="0">
            <a:schemeClr val="accent1"/>
          </a:fillRef>
          <a:effectRef idx="0">
            <a:schemeClr val="accent1"/>
          </a:effectRef>
          <a:fontRef idx="minor">
            <a:schemeClr val="tx1"/>
          </a:fontRef>
        </p:style>
      </p:cxnSp>
      <p:sp>
        <p:nvSpPr>
          <p:cNvPr id="133" name="Oval 132"/>
          <p:cNvSpPr/>
          <p:nvPr/>
        </p:nvSpPr>
        <p:spPr>
          <a:xfrm>
            <a:off x="4917911" y="3544448"/>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4" name="Oval 133"/>
          <p:cNvSpPr/>
          <p:nvPr/>
        </p:nvSpPr>
        <p:spPr>
          <a:xfrm>
            <a:off x="6148694" y="3446937"/>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5" name="Oval 134"/>
          <p:cNvSpPr/>
          <p:nvPr/>
        </p:nvSpPr>
        <p:spPr>
          <a:xfrm>
            <a:off x="6492976" y="3127320"/>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6" name="Straight Connector 135"/>
          <p:cNvCxnSpPr>
            <a:endCxn id="134" idx="3"/>
          </p:cNvCxnSpPr>
          <p:nvPr/>
        </p:nvCxnSpPr>
        <p:spPr>
          <a:xfrm flipV="1">
            <a:off x="5000009" y="3608086"/>
            <a:ext cx="1184862" cy="453847"/>
          </a:xfrm>
          <a:prstGeom prst="line">
            <a:avLst/>
          </a:prstGeom>
          <a:ln w="31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a:endCxn id="134" idx="2"/>
          </p:cNvCxnSpPr>
          <p:nvPr/>
        </p:nvCxnSpPr>
        <p:spPr>
          <a:xfrm flipV="1">
            <a:off x="5157631" y="3541336"/>
            <a:ext cx="991063" cy="116312"/>
          </a:xfrm>
          <a:prstGeom prst="line">
            <a:avLst/>
          </a:prstGeom>
          <a:ln w="31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p:cNvCxnSpPr>
            <a:endCxn id="72" idx="2"/>
          </p:cNvCxnSpPr>
          <p:nvPr/>
        </p:nvCxnSpPr>
        <p:spPr>
          <a:xfrm flipV="1">
            <a:off x="6650927" y="2820506"/>
            <a:ext cx="1263273" cy="350113"/>
          </a:xfrm>
          <a:prstGeom prst="line">
            <a:avLst/>
          </a:prstGeom>
          <a:ln w="31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p:cNvCxnSpPr>
            <a:endCxn id="135" idx="3"/>
          </p:cNvCxnSpPr>
          <p:nvPr/>
        </p:nvCxnSpPr>
        <p:spPr>
          <a:xfrm flipV="1">
            <a:off x="6365080" y="3288469"/>
            <a:ext cx="164073" cy="190477"/>
          </a:xfrm>
          <a:prstGeom prst="line">
            <a:avLst/>
          </a:prstGeom>
          <a:ln w="3175">
            <a:solidFill>
              <a:srgbClr val="FF0000"/>
            </a:solidFill>
          </a:ln>
        </p:spPr>
        <p:style>
          <a:lnRef idx="1">
            <a:schemeClr val="accent1"/>
          </a:lnRef>
          <a:fillRef idx="0">
            <a:schemeClr val="accent1"/>
          </a:fillRef>
          <a:effectRef idx="0">
            <a:schemeClr val="accent1"/>
          </a:effectRef>
          <a:fontRef idx="minor">
            <a:schemeClr val="tx1"/>
          </a:fontRef>
        </p:style>
      </p:cxnSp>
      <p:sp>
        <p:nvSpPr>
          <p:cNvPr id="140" name="TextBox 139"/>
          <p:cNvSpPr txBox="1"/>
          <p:nvPr/>
        </p:nvSpPr>
        <p:spPr>
          <a:xfrm>
            <a:off x="104115" y="3657300"/>
            <a:ext cx="2020917" cy="1815882"/>
          </a:xfrm>
          <a:prstGeom prst="rect">
            <a:avLst/>
          </a:prstGeom>
          <a:noFill/>
        </p:spPr>
        <p:txBody>
          <a:bodyPr wrap="square" rtlCol="0">
            <a:spAutoFit/>
          </a:bodyPr>
          <a:lstStyle/>
          <a:p>
            <a:pPr algn="ctr"/>
            <a:r>
              <a:rPr lang="en-US" sz="2200" i="1" dirty="0">
                <a:solidFill>
                  <a:srgbClr val="B09B71"/>
                </a:solidFill>
                <a:latin typeface="DIN-Regular" charset="0"/>
                <a:ea typeface="DIN-Regular" charset="0"/>
                <a:cs typeface="DIN-Regular" charset="0"/>
              </a:rPr>
              <a:t>example:</a:t>
            </a:r>
          </a:p>
          <a:p>
            <a:pPr algn="ctr"/>
            <a:r>
              <a:rPr lang="en-US" sz="2200" dirty="0">
                <a:solidFill>
                  <a:srgbClr val="B09B71"/>
                </a:solidFill>
                <a:latin typeface="DIN-Regular" charset="0"/>
                <a:ea typeface="DIN-Regular" charset="0"/>
                <a:cs typeface="DIN-Regular" charset="0"/>
              </a:rPr>
              <a:t>Rooftop solar</a:t>
            </a:r>
          </a:p>
          <a:p>
            <a:pPr algn="ctr"/>
            <a:r>
              <a:rPr lang="en-US" sz="2200" dirty="0">
                <a:solidFill>
                  <a:srgbClr val="B09B71"/>
                </a:solidFill>
                <a:latin typeface="DIN-Regular" charset="0"/>
                <a:ea typeface="DIN-Regular" charset="0"/>
                <a:cs typeface="DIN-Regular" charset="0"/>
              </a:rPr>
              <a:t>&amp;</a:t>
            </a:r>
          </a:p>
          <a:p>
            <a:pPr algn="ctr"/>
            <a:r>
              <a:rPr lang="en-US" sz="2200" dirty="0">
                <a:solidFill>
                  <a:srgbClr val="B09B71"/>
                </a:solidFill>
                <a:latin typeface="DIN-Regular" charset="0"/>
                <a:ea typeface="DIN-Regular" charset="0"/>
                <a:cs typeface="DIN-Regular" charset="0"/>
              </a:rPr>
              <a:t>Ride sharing</a:t>
            </a:r>
          </a:p>
          <a:p>
            <a:pPr algn="ctr"/>
            <a:r>
              <a:rPr lang="en-US" sz="2400" dirty="0">
                <a:solidFill>
                  <a:schemeClr val="accent1"/>
                </a:solidFill>
              </a:rPr>
              <a:t> </a:t>
            </a:r>
          </a:p>
        </p:txBody>
      </p:sp>
      <p:sp>
        <p:nvSpPr>
          <p:cNvPr id="141" name="TextBox 140"/>
          <p:cNvSpPr txBox="1"/>
          <p:nvPr/>
        </p:nvSpPr>
        <p:spPr>
          <a:xfrm>
            <a:off x="5656195" y="3901319"/>
            <a:ext cx="2819161" cy="1323439"/>
          </a:xfrm>
          <a:prstGeom prst="rect">
            <a:avLst/>
          </a:prstGeom>
          <a:solidFill>
            <a:schemeClr val="bg1"/>
          </a:solidFill>
        </p:spPr>
        <p:txBody>
          <a:bodyPr wrap="square" rtlCol="0">
            <a:spAutoFit/>
          </a:bodyPr>
          <a:lstStyle/>
          <a:p>
            <a:r>
              <a:rPr lang="en-US" sz="2000" dirty="0">
                <a:solidFill>
                  <a:srgbClr val="FF0000"/>
                </a:solidFill>
                <a:latin typeface="DIN-Regular" charset="0"/>
                <a:ea typeface="DIN-Regular" charset="0"/>
                <a:cs typeface="DIN-Regular" charset="0"/>
              </a:rPr>
              <a:t>Virtual energy networks where % of assets owned by 3rd parties</a:t>
            </a:r>
          </a:p>
        </p:txBody>
      </p:sp>
      <p:sp>
        <p:nvSpPr>
          <p:cNvPr id="142" name="TextBox 141"/>
          <p:cNvSpPr txBox="1"/>
          <p:nvPr/>
        </p:nvSpPr>
        <p:spPr>
          <a:xfrm>
            <a:off x="2979208" y="5560982"/>
            <a:ext cx="4440088" cy="1015663"/>
          </a:xfrm>
          <a:prstGeom prst="rect">
            <a:avLst/>
          </a:prstGeom>
          <a:noFill/>
        </p:spPr>
        <p:txBody>
          <a:bodyPr wrap="square" rtlCol="0">
            <a:spAutoFit/>
          </a:bodyPr>
          <a:lstStyle/>
          <a:p>
            <a:r>
              <a:rPr lang="en-US" sz="2000" dirty="0">
                <a:solidFill>
                  <a:srgbClr val="FF0000"/>
                </a:solidFill>
                <a:latin typeface="DIN-Regular" charset="0"/>
                <a:ea typeface="DIN-Regular" charset="0"/>
                <a:cs typeface="DIN-Regular" charset="0"/>
              </a:rPr>
              <a:t>The cost of vehicle use in USA will drop from $12,000 PA to $1,200 via sharing</a:t>
            </a:r>
          </a:p>
        </p:txBody>
      </p:sp>
      <p:sp>
        <p:nvSpPr>
          <p:cNvPr id="143" name="TextBox 142"/>
          <p:cNvSpPr txBox="1"/>
          <p:nvPr/>
        </p:nvSpPr>
        <p:spPr>
          <a:xfrm>
            <a:off x="8392740" y="3120586"/>
            <a:ext cx="2679643" cy="1446550"/>
          </a:xfrm>
          <a:prstGeom prst="rect">
            <a:avLst/>
          </a:prstGeom>
          <a:noFill/>
        </p:spPr>
        <p:txBody>
          <a:bodyPr wrap="square" rtlCol="0">
            <a:spAutoFit/>
          </a:bodyPr>
          <a:lstStyle/>
          <a:p>
            <a:pPr algn="ctr"/>
            <a:r>
              <a:rPr lang="en-US" sz="2200" b="1" i="1" dirty="0">
                <a:solidFill>
                  <a:srgbClr val="B09B71"/>
                </a:solidFill>
                <a:latin typeface="DIN-Regular" charset="0"/>
                <a:ea typeface="DIN-Regular" charset="0"/>
                <a:cs typeface="DIN-Regular" charset="0"/>
              </a:rPr>
              <a:t>example:</a:t>
            </a:r>
          </a:p>
          <a:p>
            <a:pPr algn="ctr"/>
            <a:r>
              <a:rPr lang="en-US" sz="2200" b="1" dirty="0">
                <a:solidFill>
                  <a:srgbClr val="B09B71"/>
                </a:solidFill>
                <a:latin typeface="DIN-Regular" charset="0"/>
                <a:ea typeface="DIN-Regular" charset="0"/>
                <a:cs typeface="DIN-Regular" charset="0"/>
              </a:rPr>
              <a:t>Smart City Optimized vehicle usage &amp; cost</a:t>
            </a:r>
          </a:p>
        </p:txBody>
      </p:sp>
      <p:pic>
        <p:nvPicPr>
          <p:cNvPr id="80" name="Picture 79"/>
          <p:cNvPicPr>
            <a:picLocks noChangeAspect="1"/>
          </p:cNvPicPr>
          <p:nvPr/>
        </p:nvPicPr>
        <p:blipFill>
          <a:blip r:embed="rId4"/>
          <a:stretch>
            <a:fillRect/>
          </a:stretch>
        </p:blipFill>
        <p:spPr>
          <a:xfrm>
            <a:off x="10980080" y="5784242"/>
            <a:ext cx="1124219" cy="962994"/>
          </a:xfrm>
          <a:prstGeom prst="rect">
            <a:avLst/>
          </a:prstGeom>
        </p:spPr>
      </p:pic>
      <p:sp>
        <p:nvSpPr>
          <p:cNvPr id="81" name="Slide Number Placeholder 3"/>
          <p:cNvSpPr txBox="1">
            <a:spLocks/>
          </p:cNvSpPr>
          <p:nvPr/>
        </p:nvSpPr>
        <p:spPr>
          <a:xfrm>
            <a:off x="225631" y="6466913"/>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dirty="0"/>
              <a:t>5</a:t>
            </a:r>
          </a:p>
        </p:txBody>
      </p:sp>
    </p:spTree>
    <p:extLst>
      <p:ext uri="{BB962C8B-B14F-4D97-AF65-F5344CB8AC3E}">
        <p14:creationId xmlns:p14="http://schemas.microsoft.com/office/powerpoint/2010/main" val="31778742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2" name="Straight Connector 31"/>
          <p:cNvCxnSpPr/>
          <p:nvPr/>
        </p:nvCxnSpPr>
        <p:spPr>
          <a:xfrm flipH="1">
            <a:off x="-10912" y="600468"/>
            <a:ext cx="8319542" cy="2364874"/>
          </a:xfrm>
          <a:prstGeom prst="line">
            <a:avLst/>
          </a:prstGeom>
          <a:ln w="28575">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61498" y="1372327"/>
            <a:ext cx="1355834" cy="1231106"/>
          </a:xfrm>
          <a:prstGeom prst="rect">
            <a:avLst/>
          </a:prstGeom>
          <a:noFill/>
        </p:spPr>
        <p:txBody>
          <a:bodyPr wrap="square" rtlCol="0">
            <a:spAutoFit/>
          </a:bodyPr>
          <a:lstStyle/>
          <a:p>
            <a:r>
              <a:rPr lang="en-US" b="1" dirty="0"/>
              <a:t>Today</a:t>
            </a:r>
          </a:p>
          <a:p>
            <a:r>
              <a:rPr lang="en-US" sz="1400" dirty="0"/>
              <a:t>Understood and/or embraced by the enterprise</a:t>
            </a:r>
          </a:p>
        </p:txBody>
      </p:sp>
      <p:cxnSp>
        <p:nvCxnSpPr>
          <p:cNvPr id="116" name="Straight Connector 115"/>
          <p:cNvCxnSpPr/>
          <p:nvPr/>
        </p:nvCxnSpPr>
        <p:spPr>
          <a:xfrm flipH="1">
            <a:off x="1334984" y="1762909"/>
            <a:ext cx="4737" cy="4952442"/>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227978" y="-12464"/>
            <a:ext cx="11670373" cy="1200329"/>
          </a:xfrm>
          <a:prstGeom prst="rect">
            <a:avLst/>
          </a:prstGeom>
          <a:noFill/>
        </p:spPr>
        <p:txBody>
          <a:bodyPr wrap="square" rtlCol="0">
            <a:spAutoFit/>
          </a:bodyPr>
          <a:lstStyle/>
          <a:p>
            <a:pPr algn="ctr"/>
            <a:r>
              <a:rPr lang="en-US" sz="3600" b="1" dirty="0"/>
              <a:t>So what are the implications? </a:t>
            </a:r>
            <a:r>
              <a:rPr lang="en-US" sz="1600" i="1" dirty="0"/>
              <a:t>Example = All aspects of transportation infrastructure &amp; assets  </a:t>
            </a:r>
          </a:p>
          <a:p>
            <a:pPr algn="ctr"/>
            <a:endParaRPr lang="en-US" sz="3600" b="1" dirty="0"/>
          </a:p>
        </p:txBody>
      </p:sp>
      <p:sp>
        <p:nvSpPr>
          <p:cNvPr id="30" name="Oval 29"/>
          <p:cNvSpPr/>
          <p:nvPr/>
        </p:nvSpPr>
        <p:spPr>
          <a:xfrm>
            <a:off x="953731" y="3261939"/>
            <a:ext cx="247030" cy="18879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TextBox 76"/>
          <p:cNvSpPr txBox="1"/>
          <p:nvPr/>
        </p:nvSpPr>
        <p:spPr>
          <a:xfrm>
            <a:off x="2568" y="3385158"/>
            <a:ext cx="1090874" cy="461665"/>
          </a:xfrm>
          <a:prstGeom prst="rect">
            <a:avLst/>
          </a:prstGeom>
          <a:noFill/>
        </p:spPr>
        <p:txBody>
          <a:bodyPr wrap="square" rtlCol="0">
            <a:spAutoFit/>
          </a:bodyPr>
          <a:lstStyle/>
          <a:p>
            <a:r>
              <a:rPr lang="en-US" sz="1200" b="1" dirty="0">
                <a:solidFill>
                  <a:schemeClr val="accent1"/>
                </a:solidFill>
              </a:rPr>
              <a:t>Vehicle use</a:t>
            </a:r>
            <a:r>
              <a:rPr lang="en-US" sz="1200" dirty="0">
                <a:solidFill>
                  <a:schemeClr val="accent1"/>
                </a:solidFill>
              </a:rPr>
              <a:t> optimization</a:t>
            </a:r>
          </a:p>
        </p:txBody>
      </p:sp>
      <p:sp>
        <p:nvSpPr>
          <p:cNvPr id="124" name="Oval 123"/>
          <p:cNvSpPr/>
          <p:nvPr/>
        </p:nvSpPr>
        <p:spPr>
          <a:xfrm>
            <a:off x="987785" y="3854027"/>
            <a:ext cx="247030" cy="18879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Oval 126"/>
          <p:cNvSpPr/>
          <p:nvPr/>
        </p:nvSpPr>
        <p:spPr>
          <a:xfrm>
            <a:off x="1025043" y="4541684"/>
            <a:ext cx="247030" cy="18879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TextBox 128"/>
          <p:cNvSpPr txBox="1"/>
          <p:nvPr/>
        </p:nvSpPr>
        <p:spPr>
          <a:xfrm>
            <a:off x="4699" y="4534939"/>
            <a:ext cx="1191524" cy="276999"/>
          </a:xfrm>
          <a:prstGeom prst="rect">
            <a:avLst/>
          </a:prstGeom>
          <a:noFill/>
        </p:spPr>
        <p:txBody>
          <a:bodyPr wrap="square" rtlCol="0">
            <a:spAutoFit/>
          </a:bodyPr>
          <a:lstStyle/>
          <a:p>
            <a:r>
              <a:rPr lang="en-US" sz="1200" b="1" dirty="0">
                <a:solidFill>
                  <a:schemeClr val="accent1"/>
                </a:solidFill>
              </a:rPr>
              <a:t>Finance </a:t>
            </a:r>
            <a:endParaRPr lang="en-US" sz="1200" dirty="0">
              <a:solidFill>
                <a:schemeClr val="accent1"/>
              </a:solidFill>
            </a:endParaRPr>
          </a:p>
        </p:txBody>
      </p:sp>
      <p:sp>
        <p:nvSpPr>
          <p:cNvPr id="130" name="TextBox 129"/>
          <p:cNvSpPr txBox="1"/>
          <p:nvPr/>
        </p:nvSpPr>
        <p:spPr>
          <a:xfrm>
            <a:off x="23664" y="5888906"/>
            <a:ext cx="1352170" cy="461665"/>
          </a:xfrm>
          <a:prstGeom prst="rect">
            <a:avLst/>
          </a:prstGeom>
          <a:noFill/>
        </p:spPr>
        <p:txBody>
          <a:bodyPr wrap="square" rtlCol="0">
            <a:spAutoFit/>
          </a:bodyPr>
          <a:lstStyle/>
          <a:p>
            <a:r>
              <a:rPr lang="en-US" sz="1200" b="1" dirty="0">
                <a:solidFill>
                  <a:schemeClr val="accent1"/>
                </a:solidFill>
              </a:rPr>
              <a:t>Skill sets </a:t>
            </a:r>
            <a:r>
              <a:rPr lang="en-US" sz="1200" dirty="0">
                <a:solidFill>
                  <a:schemeClr val="accent1"/>
                </a:solidFill>
              </a:rPr>
              <a:t>&amp; workforce culture </a:t>
            </a:r>
          </a:p>
        </p:txBody>
      </p:sp>
      <p:sp>
        <p:nvSpPr>
          <p:cNvPr id="131" name="TextBox 130"/>
          <p:cNvSpPr txBox="1"/>
          <p:nvPr/>
        </p:nvSpPr>
        <p:spPr>
          <a:xfrm>
            <a:off x="0" y="4042825"/>
            <a:ext cx="1043359" cy="276999"/>
          </a:xfrm>
          <a:prstGeom prst="rect">
            <a:avLst/>
          </a:prstGeom>
          <a:noFill/>
        </p:spPr>
        <p:txBody>
          <a:bodyPr wrap="square" rtlCol="0">
            <a:spAutoFit/>
          </a:bodyPr>
          <a:lstStyle/>
          <a:p>
            <a:r>
              <a:rPr lang="en-US" sz="1200" b="1" dirty="0">
                <a:solidFill>
                  <a:schemeClr val="accent1"/>
                </a:solidFill>
              </a:rPr>
              <a:t>Bi Modal </a:t>
            </a:r>
            <a:endParaRPr lang="en-US" sz="1200" dirty="0">
              <a:solidFill>
                <a:schemeClr val="accent1"/>
              </a:solidFill>
            </a:endParaRPr>
          </a:p>
        </p:txBody>
      </p:sp>
      <p:sp>
        <p:nvSpPr>
          <p:cNvPr id="132" name="Oval 131"/>
          <p:cNvSpPr/>
          <p:nvPr/>
        </p:nvSpPr>
        <p:spPr>
          <a:xfrm>
            <a:off x="1048118" y="5356530"/>
            <a:ext cx="247030" cy="18879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4" name="TextBox 223"/>
          <p:cNvSpPr txBox="1"/>
          <p:nvPr/>
        </p:nvSpPr>
        <p:spPr>
          <a:xfrm>
            <a:off x="4452" y="4996007"/>
            <a:ext cx="1352170" cy="830997"/>
          </a:xfrm>
          <a:prstGeom prst="rect">
            <a:avLst/>
          </a:prstGeom>
          <a:noFill/>
        </p:spPr>
        <p:txBody>
          <a:bodyPr wrap="square" rtlCol="0">
            <a:spAutoFit/>
          </a:bodyPr>
          <a:lstStyle/>
          <a:p>
            <a:r>
              <a:rPr lang="en-US" sz="1200" b="1" dirty="0">
                <a:solidFill>
                  <a:schemeClr val="accent1"/>
                </a:solidFill>
              </a:rPr>
              <a:t>Governance </a:t>
            </a:r>
            <a:r>
              <a:rPr lang="en-US" sz="1200" dirty="0">
                <a:solidFill>
                  <a:schemeClr val="accent1"/>
                </a:solidFill>
              </a:rPr>
              <a:t>compliance, judgements &amp; enforcement</a:t>
            </a:r>
          </a:p>
        </p:txBody>
      </p:sp>
      <p:sp>
        <p:nvSpPr>
          <p:cNvPr id="226" name="Oval 225"/>
          <p:cNvSpPr/>
          <p:nvPr/>
        </p:nvSpPr>
        <p:spPr>
          <a:xfrm>
            <a:off x="1043359" y="5939363"/>
            <a:ext cx="247030" cy="18879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Rectangle 98"/>
          <p:cNvSpPr/>
          <p:nvPr/>
        </p:nvSpPr>
        <p:spPr>
          <a:xfrm>
            <a:off x="1375834" y="767422"/>
            <a:ext cx="4488948" cy="646331"/>
          </a:xfrm>
          <a:prstGeom prst="rect">
            <a:avLst/>
          </a:prstGeom>
        </p:spPr>
        <p:txBody>
          <a:bodyPr wrap="square">
            <a:spAutoFit/>
          </a:bodyPr>
          <a:lstStyle/>
          <a:p>
            <a:r>
              <a:rPr lang="en-US" dirty="0"/>
              <a:t>Tipping points of disruption </a:t>
            </a:r>
          </a:p>
          <a:p>
            <a:r>
              <a:rPr lang="en-US" dirty="0"/>
              <a:t>&amp; value realization opportunities</a:t>
            </a:r>
            <a:endParaRPr lang="en-US" b="1" dirty="0"/>
          </a:p>
        </p:txBody>
      </p:sp>
      <p:sp>
        <p:nvSpPr>
          <p:cNvPr id="7" name="Freeform 6"/>
          <p:cNvSpPr/>
          <p:nvPr/>
        </p:nvSpPr>
        <p:spPr>
          <a:xfrm>
            <a:off x="1284270" y="4411421"/>
            <a:ext cx="616449" cy="211951"/>
          </a:xfrm>
          <a:custGeom>
            <a:avLst/>
            <a:gdLst>
              <a:gd name="connsiteX0" fmla="*/ 0 w 616449"/>
              <a:gd name="connsiteY0" fmla="*/ 211951 h 211951"/>
              <a:gd name="connsiteX1" fmla="*/ 236305 w 616449"/>
              <a:gd name="connsiteY1" fmla="*/ 6468 h 211951"/>
              <a:gd name="connsiteX2" fmla="*/ 616449 w 616449"/>
              <a:gd name="connsiteY2" fmla="*/ 47565 h 211951"/>
            </a:gdLst>
            <a:ahLst/>
            <a:cxnLst>
              <a:cxn ang="0">
                <a:pos x="connsiteX0" y="connsiteY0"/>
              </a:cxn>
              <a:cxn ang="0">
                <a:pos x="connsiteX1" y="connsiteY1"/>
              </a:cxn>
              <a:cxn ang="0">
                <a:pos x="connsiteX2" y="connsiteY2"/>
              </a:cxn>
            </a:cxnLst>
            <a:rect l="l" t="t" r="r" b="b"/>
            <a:pathLst>
              <a:path w="616449" h="211951">
                <a:moveTo>
                  <a:pt x="0" y="211951"/>
                </a:moveTo>
                <a:cubicBezTo>
                  <a:pt x="66782" y="122908"/>
                  <a:pt x="133564" y="33866"/>
                  <a:pt x="236305" y="6468"/>
                </a:cubicBezTo>
                <a:cubicBezTo>
                  <a:pt x="339046" y="-20930"/>
                  <a:pt x="616449" y="47565"/>
                  <a:pt x="616449" y="47565"/>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TextBox 61"/>
          <p:cNvSpPr txBox="1"/>
          <p:nvPr/>
        </p:nvSpPr>
        <p:spPr>
          <a:xfrm>
            <a:off x="-15324" y="2929723"/>
            <a:ext cx="1246058" cy="461665"/>
          </a:xfrm>
          <a:prstGeom prst="rect">
            <a:avLst/>
          </a:prstGeom>
          <a:noFill/>
        </p:spPr>
        <p:txBody>
          <a:bodyPr wrap="square" rtlCol="0">
            <a:spAutoFit/>
          </a:bodyPr>
          <a:lstStyle/>
          <a:p>
            <a:r>
              <a:rPr lang="en-US" sz="1200" b="1" dirty="0">
                <a:solidFill>
                  <a:schemeClr val="accent1"/>
                </a:solidFill>
              </a:rPr>
              <a:t>Joined up digital</a:t>
            </a:r>
            <a:r>
              <a:rPr lang="en-US" sz="1200" dirty="0">
                <a:solidFill>
                  <a:schemeClr val="accent1"/>
                </a:solidFill>
              </a:rPr>
              <a:t> sector wide</a:t>
            </a:r>
          </a:p>
        </p:txBody>
      </p:sp>
      <p:sp>
        <p:nvSpPr>
          <p:cNvPr id="63" name="Oval 62"/>
          <p:cNvSpPr/>
          <p:nvPr/>
        </p:nvSpPr>
        <p:spPr>
          <a:xfrm>
            <a:off x="983704" y="2765864"/>
            <a:ext cx="247030" cy="18879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TextBox 63"/>
          <p:cNvSpPr txBox="1"/>
          <p:nvPr/>
        </p:nvSpPr>
        <p:spPr>
          <a:xfrm>
            <a:off x="0" y="6426215"/>
            <a:ext cx="1352170" cy="276999"/>
          </a:xfrm>
          <a:prstGeom prst="rect">
            <a:avLst/>
          </a:prstGeom>
          <a:noFill/>
        </p:spPr>
        <p:txBody>
          <a:bodyPr wrap="square" rtlCol="0">
            <a:spAutoFit/>
          </a:bodyPr>
          <a:lstStyle/>
          <a:p>
            <a:r>
              <a:rPr lang="en-US" sz="1200" b="1" dirty="0">
                <a:solidFill>
                  <a:schemeClr val="accent1"/>
                </a:solidFill>
              </a:rPr>
              <a:t>Smart </a:t>
            </a:r>
            <a:r>
              <a:rPr lang="en-US" sz="1200" dirty="0">
                <a:solidFill>
                  <a:schemeClr val="accent1"/>
                </a:solidFill>
              </a:rPr>
              <a:t>regions</a:t>
            </a:r>
          </a:p>
        </p:txBody>
      </p:sp>
      <p:sp>
        <p:nvSpPr>
          <p:cNvPr id="65" name="Oval 64"/>
          <p:cNvSpPr/>
          <p:nvPr/>
        </p:nvSpPr>
        <p:spPr>
          <a:xfrm>
            <a:off x="1048118" y="6562648"/>
            <a:ext cx="247030" cy="18879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Oval 103"/>
          <p:cNvSpPr/>
          <p:nvPr/>
        </p:nvSpPr>
        <p:spPr>
          <a:xfrm>
            <a:off x="1415078" y="2662447"/>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Oval 106"/>
          <p:cNvSpPr/>
          <p:nvPr/>
        </p:nvSpPr>
        <p:spPr>
          <a:xfrm>
            <a:off x="7838129" y="3130940"/>
            <a:ext cx="771973" cy="678293"/>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TextBox 110"/>
          <p:cNvSpPr txBox="1"/>
          <p:nvPr/>
        </p:nvSpPr>
        <p:spPr>
          <a:xfrm>
            <a:off x="1359632" y="4606150"/>
            <a:ext cx="2303174" cy="461665"/>
          </a:xfrm>
          <a:prstGeom prst="rect">
            <a:avLst/>
          </a:prstGeom>
          <a:noFill/>
        </p:spPr>
        <p:txBody>
          <a:bodyPr wrap="square" rtlCol="0">
            <a:spAutoFit/>
          </a:bodyPr>
          <a:lstStyle/>
          <a:p>
            <a:r>
              <a:rPr lang="en-US" sz="1200" dirty="0">
                <a:solidFill>
                  <a:srgbClr val="FF0000"/>
                </a:solidFill>
              </a:rPr>
              <a:t>Pay as you go for what you use &amp; when (Freight &amp; commercial first)</a:t>
            </a:r>
          </a:p>
        </p:txBody>
      </p:sp>
      <p:sp>
        <p:nvSpPr>
          <p:cNvPr id="112" name="TextBox 111"/>
          <p:cNvSpPr txBox="1"/>
          <p:nvPr/>
        </p:nvSpPr>
        <p:spPr>
          <a:xfrm>
            <a:off x="9031908" y="5884354"/>
            <a:ext cx="3160092" cy="1015663"/>
          </a:xfrm>
          <a:prstGeom prst="rect">
            <a:avLst/>
          </a:prstGeom>
          <a:noFill/>
        </p:spPr>
        <p:txBody>
          <a:bodyPr wrap="square" rtlCol="0">
            <a:spAutoFit/>
          </a:bodyPr>
          <a:lstStyle/>
          <a:p>
            <a:r>
              <a:rPr lang="en-US" sz="1200" b="1" dirty="0">
                <a:solidFill>
                  <a:srgbClr val="FF0000"/>
                </a:solidFill>
              </a:rPr>
              <a:t>Connected sector wide, regional and Smart Nation environments where it’s possible to leverage the synergistic value between multiple types of infrastructure &amp; sectors though the use of digital capabilities</a:t>
            </a:r>
          </a:p>
        </p:txBody>
      </p:sp>
      <p:sp>
        <p:nvSpPr>
          <p:cNvPr id="113" name="Oval 112"/>
          <p:cNvSpPr/>
          <p:nvPr/>
        </p:nvSpPr>
        <p:spPr>
          <a:xfrm>
            <a:off x="3800106" y="3015754"/>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Oval 116"/>
          <p:cNvSpPr/>
          <p:nvPr/>
        </p:nvSpPr>
        <p:spPr>
          <a:xfrm>
            <a:off x="1702910" y="3665211"/>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Oval 117"/>
          <p:cNvSpPr/>
          <p:nvPr/>
        </p:nvSpPr>
        <p:spPr>
          <a:xfrm>
            <a:off x="1890130" y="4042016"/>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Oval 118"/>
          <p:cNvSpPr/>
          <p:nvPr/>
        </p:nvSpPr>
        <p:spPr>
          <a:xfrm>
            <a:off x="3593470" y="3906584"/>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Oval 119"/>
          <p:cNvSpPr/>
          <p:nvPr/>
        </p:nvSpPr>
        <p:spPr>
          <a:xfrm>
            <a:off x="3770819" y="3577935"/>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Oval 120"/>
          <p:cNvSpPr/>
          <p:nvPr/>
        </p:nvSpPr>
        <p:spPr>
          <a:xfrm>
            <a:off x="7241482" y="881165"/>
            <a:ext cx="771973" cy="678293"/>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Oval 121"/>
          <p:cNvSpPr/>
          <p:nvPr/>
        </p:nvSpPr>
        <p:spPr>
          <a:xfrm>
            <a:off x="8303666" y="6118781"/>
            <a:ext cx="771973" cy="678293"/>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Oval 122"/>
          <p:cNvSpPr/>
          <p:nvPr/>
        </p:nvSpPr>
        <p:spPr>
          <a:xfrm>
            <a:off x="8216223" y="4996007"/>
            <a:ext cx="771973" cy="678293"/>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Oval 124"/>
          <p:cNvSpPr/>
          <p:nvPr/>
        </p:nvSpPr>
        <p:spPr>
          <a:xfrm>
            <a:off x="6751138" y="4169032"/>
            <a:ext cx="771973" cy="678293"/>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Oval 132"/>
          <p:cNvSpPr/>
          <p:nvPr/>
        </p:nvSpPr>
        <p:spPr>
          <a:xfrm>
            <a:off x="7304705" y="2325018"/>
            <a:ext cx="645528" cy="557199"/>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TextBox 133"/>
          <p:cNvSpPr txBox="1"/>
          <p:nvPr/>
        </p:nvSpPr>
        <p:spPr>
          <a:xfrm>
            <a:off x="5929387" y="5099580"/>
            <a:ext cx="2259785" cy="646331"/>
          </a:xfrm>
          <a:prstGeom prst="rect">
            <a:avLst/>
          </a:prstGeom>
          <a:noFill/>
        </p:spPr>
        <p:txBody>
          <a:bodyPr wrap="square" rtlCol="0">
            <a:spAutoFit/>
          </a:bodyPr>
          <a:lstStyle/>
          <a:p>
            <a:r>
              <a:rPr lang="en-US" sz="1200" dirty="0">
                <a:solidFill>
                  <a:srgbClr val="FF0000"/>
                </a:solidFill>
              </a:rPr>
              <a:t>Traffic management systems shift towards permissions &amp; control similar to aviation trends </a:t>
            </a:r>
          </a:p>
        </p:txBody>
      </p:sp>
      <p:sp>
        <p:nvSpPr>
          <p:cNvPr id="135" name="TextBox 134"/>
          <p:cNvSpPr txBox="1"/>
          <p:nvPr/>
        </p:nvSpPr>
        <p:spPr>
          <a:xfrm>
            <a:off x="3840500" y="3835421"/>
            <a:ext cx="1913045" cy="276999"/>
          </a:xfrm>
          <a:prstGeom prst="rect">
            <a:avLst/>
          </a:prstGeom>
          <a:noFill/>
        </p:spPr>
        <p:txBody>
          <a:bodyPr wrap="square" rtlCol="0">
            <a:spAutoFit/>
          </a:bodyPr>
          <a:lstStyle/>
          <a:p>
            <a:r>
              <a:rPr lang="en-US" sz="1200" dirty="0">
                <a:solidFill>
                  <a:srgbClr val="FF0000"/>
                </a:solidFill>
              </a:rPr>
              <a:t>Logistic exchanges HUBs</a:t>
            </a:r>
          </a:p>
        </p:txBody>
      </p:sp>
      <p:sp>
        <p:nvSpPr>
          <p:cNvPr id="136" name="TextBox 135"/>
          <p:cNvSpPr txBox="1"/>
          <p:nvPr/>
        </p:nvSpPr>
        <p:spPr>
          <a:xfrm>
            <a:off x="1936635" y="3493974"/>
            <a:ext cx="1556841" cy="276999"/>
          </a:xfrm>
          <a:prstGeom prst="rect">
            <a:avLst/>
          </a:prstGeom>
          <a:noFill/>
        </p:spPr>
        <p:txBody>
          <a:bodyPr wrap="square" rtlCol="0">
            <a:spAutoFit/>
          </a:bodyPr>
          <a:lstStyle/>
          <a:p>
            <a:r>
              <a:rPr lang="en-US" sz="1200">
                <a:solidFill>
                  <a:srgbClr val="FF0000"/>
                </a:solidFill>
              </a:rPr>
              <a:t>Intermodal terminals</a:t>
            </a:r>
            <a:endParaRPr lang="en-US" sz="1200" dirty="0">
              <a:solidFill>
                <a:srgbClr val="FF0000"/>
              </a:solidFill>
            </a:endParaRPr>
          </a:p>
        </p:txBody>
      </p:sp>
      <p:sp>
        <p:nvSpPr>
          <p:cNvPr id="137" name="TextBox 136"/>
          <p:cNvSpPr txBox="1"/>
          <p:nvPr/>
        </p:nvSpPr>
        <p:spPr>
          <a:xfrm>
            <a:off x="3730767" y="2380761"/>
            <a:ext cx="2225577" cy="646331"/>
          </a:xfrm>
          <a:prstGeom prst="rect">
            <a:avLst/>
          </a:prstGeom>
          <a:noFill/>
        </p:spPr>
        <p:txBody>
          <a:bodyPr wrap="square" rtlCol="0">
            <a:spAutoFit/>
          </a:bodyPr>
          <a:lstStyle/>
          <a:p>
            <a:r>
              <a:rPr lang="en-US" sz="1200" dirty="0">
                <a:solidFill>
                  <a:srgbClr val="FF0000"/>
                </a:solidFill>
              </a:rPr>
              <a:t>Cheaper &amp; more convenient not to own a vehicle in high density cities ($12k to $1,200 PA)</a:t>
            </a:r>
          </a:p>
        </p:txBody>
      </p:sp>
      <p:sp>
        <p:nvSpPr>
          <p:cNvPr id="138" name="TextBox 137"/>
          <p:cNvSpPr txBox="1"/>
          <p:nvPr/>
        </p:nvSpPr>
        <p:spPr>
          <a:xfrm>
            <a:off x="7993443" y="649439"/>
            <a:ext cx="4065727" cy="1200329"/>
          </a:xfrm>
          <a:prstGeom prst="rect">
            <a:avLst/>
          </a:prstGeom>
          <a:noFill/>
        </p:spPr>
        <p:txBody>
          <a:bodyPr wrap="square" rtlCol="0">
            <a:spAutoFit/>
          </a:bodyPr>
          <a:lstStyle/>
          <a:p>
            <a:r>
              <a:rPr lang="en-US" sz="1200" b="1" dirty="0">
                <a:solidFill>
                  <a:srgbClr val="FF0000"/>
                </a:solidFill>
              </a:rPr>
              <a:t>Sufficient digital data from systems, sensors &amp; devices to apply real-time &amp; predicted analytics to match demand &amp; supply so as to plan, build and operate total asset capacity to yield maximum public &amp; commercial value. Quantum &amp; fuzzy logic will be used for predicting what capability mix yields the most value  for planning, management and consumption </a:t>
            </a:r>
          </a:p>
        </p:txBody>
      </p:sp>
      <p:sp>
        <p:nvSpPr>
          <p:cNvPr id="139" name="Rectangle 138"/>
          <p:cNvSpPr/>
          <p:nvPr/>
        </p:nvSpPr>
        <p:spPr>
          <a:xfrm>
            <a:off x="8031431" y="1937647"/>
            <a:ext cx="2019241" cy="830997"/>
          </a:xfrm>
          <a:prstGeom prst="rect">
            <a:avLst/>
          </a:prstGeom>
        </p:spPr>
        <p:txBody>
          <a:bodyPr wrap="square">
            <a:spAutoFit/>
          </a:bodyPr>
          <a:lstStyle/>
          <a:p>
            <a:r>
              <a:rPr lang="en-US" sz="1200" b="1" dirty="0">
                <a:solidFill>
                  <a:srgbClr val="FF0000"/>
                </a:solidFill>
              </a:rPr>
              <a:t>Vehicle asset utilization shifts from 96% time parked to 80% usage for private &amp; similar trend for commercial</a:t>
            </a:r>
          </a:p>
        </p:txBody>
      </p:sp>
      <p:sp>
        <p:nvSpPr>
          <p:cNvPr id="140" name="TextBox 139"/>
          <p:cNvSpPr txBox="1"/>
          <p:nvPr/>
        </p:nvSpPr>
        <p:spPr>
          <a:xfrm>
            <a:off x="4041044" y="3450737"/>
            <a:ext cx="1302545" cy="276999"/>
          </a:xfrm>
          <a:prstGeom prst="rect">
            <a:avLst/>
          </a:prstGeom>
          <a:noFill/>
        </p:spPr>
        <p:txBody>
          <a:bodyPr wrap="square" rtlCol="0">
            <a:spAutoFit/>
          </a:bodyPr>
          <a:lstStyle/>
          <a:p>
            <a:r>
              <a:rPr lang="en-US" sz="1200">
                <a:solidFill>
                  <a:srgbClr val="FF0000"/>
                </a:solidFill>
              </a:rPr>
              <a:t>Freight corridors</a:t>
            </a:r>
            <a:endParaRPr lang="en-US" sz="1200" dirty="0">
              <a:solidFill>
                <a:srgbClr val="FF0000"/>
              </a:solidFill>
            </a:endParaRPr>
          </a:p>
        </p:txBody>
      </p:sp>
      <p:sp>
        <p:nvSpPr>
          <p:cNvPr id="141" name="TextBox 140"/>
          <p:cNvSpPr txBox="1"/>
          <p:nvPr/>
        </p:nvSpPr>
        <p:spPr>
          <a:xfrm>
            <a:off x="2114139" y="3717177"/>
            <a:ext cx="1360704" cy="461665"/>
          </a:xfrm>
          <a:prstGeom prst="rect">
            <a:avLst/>
          </a:prstGeom>
          <a:noFill/>
        </p:spPr>
        <p:txBody>
          <a:bodyPr wrap="square" rtlCol="0">
            <a:spAutoFit/>
          </a:bodyPr>
          <a:lstStyle/>
          <a:p>
            <a:r>
              <a:rPr lang="en-US" sz="1200" dirty="0">
                <a:solidFill>
                  <a:srgbClr val="FF0000"/>
                </a:solidFill>
              </a:rPr>
              <a:t>People exchanges &amp; vehicle pooling</a:t>
            </a:r>
          </a:p>
        </p:txBody>
      </p:sp>
      <p:sp>
        <p:nvSpPr>
          <p:cNvPr id="143" name="Oval 142"/>
          <p:cNvSpPr/>
          <p:nvPr/>
        </p:nvSpPr>
        <p:spPr>
          <a:xfrm>
            <a:off x="5664589" y="5194959"/>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Oval 143"/>
          <p:cNvSpPr/>
          <p:nvPr/>
        </p:nvSpPr>
        <p:spPr>
          <a:xfrm>
            <a:off x="1414390" y="5356530"/>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Oval 144"/>
          <p:cNvSpPr/>
          <p:nvPr/>
        </p:nvSpPr>
        <p:spPr>
          <a:xfrm>
            <a:off x="1881774" y="4406911"/>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Oval 145"/>
          <p:cNvSpPr/>
          <p:nvPr/>
        </p:nvSpPr>
        <p:spPr>
          <a:xfrm>
            <a:off x="3427744" y="4486295"/>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Oval 146"/>
          <p:cNvSpPr/>
          <p:nvPr/>
        </p:nvSpPr>
        <p:spPr>
          <a:xfrm>
            <a:off x="1653689" y="3104057"/>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Oval 147"/>
          <p:cNvSpPr/>
          <p:nvPr/>
        </p:nvSpPr>
        <p:spPr>
          <a:xfrm>
            <a:off x="3716985" y="1987880"/>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Oval 148"/>
          <p:cNvSpPr/>
          <p:nvPr/>
        </p:nvSpPr>
        <p:spPr>
          <a:xfrm>
            <a:off x="5994491" y="2716719"/>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Oval 149"/>
          <p:cNvSpPr/>
          <p:nvPr/>
        </p:nvSpPr>
        <p:spPr>
          <a:xfrm>
            <a:off x="5531263" y="3446792"/>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Oval 150"/>
          <p:cNvSpPr/>
          <p:nvPr/>
        </p:nvSpPr>
        <p:spPr>
          <a:xfrm>
            <a:off x="3022934" y="5240714"/>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Oval 151"/>
          <p:cNvSpPr/>
          <p:nvPr/>
        </p:nvSpPr>
        <p:spPr>
          <a:xfrm>
            <a:off x="4639220" y="5513115"/>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Oval 152"/>
          <p:cNvSpPr/>
          <p:nvPr/>
        </p:nvSpPr>
        <p:spPr>
          <a:xfrm>
            <a:off x="1503827" y="5888117"/>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Oval 153"/>
          <p:cNvSpPr/>
          <p:nvPr/>
        </p:nvSpPr>
        <p:spPr>
          <a:xfrm>
            <a:off x="1470258" y="6431068"/>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Oval 154"/>
          <p:cNvSpPr/>
          <p:nvPr/>
        </p:nvSpPr>
        <p:spPr>
          <a:xfrm>
            <a:off x="5375925" y="1463832"/>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TextBox 155"/>
          <p:cNvSpPr txBox="1"/>
          <p:nvPr/>
        </p:nvSpPr>
        <p:spPr>
          <a:xfrm>
            <a:off x="3607322" y="4434620"/>
            <a:ext cx="2204948" cy="646331"/>
          </a:xfrm>
          <a:prstGeom prst="rect">
            <a:avLst/>
          </a:prstGeom>
          <a:noFill/>
        </p:spPr>
        <p:txBody>
          <a:bodyPr wrap="square" rtlCol="0">
            <a:spAutoFit/>
          </a:bodyPr>
          <a:lstStyle/>
          <a:p>
            <a:r>
              <a:rPr lang="en-US" sz="1200" dirty="0">
                <a:solidFill>
                  <a:srgbClr val="FF0000"/>
                </a:solidFill>
              </a:rPr>
              <a:t>Unsolicited propositions to fund infrastructure in return for some value capture re development </a:t>
            </a:r>
          </a:p>
        </p:txBody>
      </p:sp>
      <p:sp>
        <p:nvSpPr>
          <p:cNvPr id="157" name="TextBox 156"/>
          <p:cNvSpPr txBox="1"/>
          <p:nvPr/>
        </p:nvSpPr>
        <p:spPr>
          <a:xfrm>
            <a:off x="1991005" y="2853794"/>
            <a:ext cx="1854478" cy="646331"/>
          </a:xfrm>
          <a:prstGeom prst="rect">
            <a:avLst/>
          </a:prstGeom>
          <a:noFill/>
        </p:spPr>
        <p:txBody>
          <a:bodyPr wrap="square" rtlCol="0">
            <a:spAutoFit/>
          </a:bodyPr>
          <a:lstStyle/>
          <a:p>
            <a:r>
              <a:rPr lang="en-US" sz="1200" dirty="0">
                <a:solidFill>
                  <a:srgbClr val="FF0000"/>
                </a:solidFill>
              </a:rPr>
              <a:t>Vehicle manufacturers shift to a pay as you use model</a:t>
            </a:r>
          </a:p>
        </p:txBody>
      </p:sp>
      <p:sp>
        <p:nvSpPr>
          <p:cNvPr id="239" name="Freeform 238"/>
          <p:cNvSpPr/>
          <p:nvPr/>
        </p:nvSpPr>
        <p:spPr>
          <a:xfrm>
            <a:off x="1237785" y="3858322"/>
            <a:ext cx="635620" cy="100361"/>
          </a:xfrm>
          <a:custGeom>
            <a:avLst/>
            <a:gdLst>
              <a:gd name="connsiteX0" fmla="*/ 0 w 635620"/>
              <a:gd name="connsiteY0" fmla="*/ 100361 h 100361"/>
              <a:gd name="connsiteX1" fmla="*/ 479503 w 635620"/>
              <a:gd name="connsiteY1" fmla="*/ 66907 h 100361"/>
              <a:gd name="connsiteX2" fmla="*/ 635620 w 635620"/>
              <a:gd name="connsiteY2" fmla="*/ 0 h 100361"/>
            </a:gdLst>
            <a:ahLst/>
            <a:cxnLst>
              <a:cxn ang="0">
                <a:pos x="connsiteX0" y="connsiteY0"/>
              </a:cxn>
              <a:cxn ang="0">
                <a:pos x="connsiteX1" y="connsiteY1"/>
              </a:cxn>
              <a:cxn ang="0">
                <a:pos x="connsiteX2" y="connsiteY2"/>
              </a:cxn>
            </a:cxnLst>
            <a:rect l="l" t="t" r="r" b="b"/>
            <a:pathLst>
              <a:path w="635620" h="100361">
                <a:moveTo>
                  <a:pt x="0" y="100361"/>
                </a:moveTo>
                <a:cubicBezTo>
                  <a:pt x="186783" y="91997"/>
                  <a:pt x="373566" y="83634"/>
                  <a:pt x="479503" y="66907"/>
                </a:cubicBezTo>
                <a:cubicBezTo>
                  <a:pt x="585440" y="50180"/>
                  <a:pt x="635620" y="0"/>
                  <a:pt x="635620"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0" name="Freeform 239"/>
          <p:cNvSpPr/>
          <p:nvPr/>
        </p:nvSpPr>
        <p:spPr>
          <a:xfrm>
            <a:off x="1772995" y="3858322"/>
            <a:ext cx="111561" cy="312234"/>
          </a:xfrm>
          <a:custGeom>
            <a:avLst/>
            <a:gdLst>
              <a:gd name="connsiteX0" fmla="*/ 100410 w 111561"/>
              <a:gd name="connsiteY0" fmla="*/ 0 h 312234"/>
              <a:gd name="connsiteX1" fmla="*/ 49 w 111561"/>
              <a:gd name="connsiteY1" fmla="*/ 178419 h 312234"/>
              <a:gd name="connsiteX2" fmla="*/ 111561 w 111561"/>
              <a:gd name="connsiteY2" fmla="*/ 312234 h 312234"/>
            </a:gdLst>
            <a:ahLst/>
            <a:cxnLst>
              <a:cxn ang="0">
                <a:pos x="connsiteX0" y="connsiteY0"/>
              </a:cxn>
              <a:cxn ang="0">
                <a:pos x="connsiteX1" y="connsiteY1"/>
              </a:cxn>
              <a:cxn ang="0">
                <a:pos x="connsiteX2" y="connsiteY2"/>
              </a:cxn>
            </a:cxnLst>
            <a:rect l="l" t="t" r="r" b="b"/>
            <a:pathLst>
              <a:path w="111561" h="312234">
                <a:moveTo>
                  <a:pt x="100410" y="0"/>
                </a:moveTo>
                <a:cubicBezTo>
                  <a:pt x="49300" y="63190"/>
                  <a:pt x="-1809" y="126380"/>
                  <a:pt x="49" y="178419"/>
                </a:cubicBezTo>
                <a:cubicBezTo>
                  <a:pt x="1907" y="230458"/>
                  <a:pt x="111561" y="312234"/>
                  <a:pt x="111561" y="312234"/>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1" name="Freeform 240"/>
          <p:cNvSpPr/>
          <p:nvPr/>
        </p:nvSpPr>
        <p:spPr>
          <a:xfrm>
            <a:off x="2141034" y="4025590"/>
            <a:ext cx="1472103" cy="189647"/>
          </a:xfrm>
          <a:custGeom>
            <a:avLst/>
            <a:gdLst>
              <a:gd name="connsiteX0" fmla="*/ 0 w 1472103"/>
              <a:gd name="connsiteY0" fmla="*/ 156117 h 189647"/>
              <a:gd name="connsiteX1" fmla="*/ 1293542 w 1472103"/>
              <a:gd name="connsiteY1" fmla="*/ 178420 h 189647"/>
              <a:gd name="connsiteX2" fmla="*/ 1460810 w 1472103"/>
              <a:gd name="connsiteY2" fmla="*/ 0 h 189647"/>
            </a:gdLst>
            <a:ahLst/>
            <a:cxnLst>
              <a:cxn ang="0">
                <a:pos x="connsiteX0" y="connsiteY0"/>
              </a:cxn>
              <a:cxn ang="0">
                <a:pos x="connsiteX1" y="connsiteY1"/>
              </a:cxn>
              <a:cxn ang="0">
                <a:pos x="connsiteX2" y="connsiteY2"/>
              </a:cxn>
            </a:cxnLst>
            <a:rect l="l" t="t" r="r" b="b"/>
            <a:pathLst>
              <a:path w="1472103" h="189647">
                <a:moveTo>
                  <a:pt x="0" y="156117"/>
                </a:moveTo>
                <a:cubicBezTo>
                  <a:pt x="525037" y="180278"/>
                  <a:pt x="1050074" y="204440"/>
                  <a:pt x="1293542" y="178420"/>
                </a:cubicBezTo>
                <a:cubicBezTo>
                  <a:pt x="1537010" y="152400"/>
                  <a:pt x="1460810" y="0"/>
                  <a:pt x="1460810"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2" name="Freeform 241"/>
          <p:cNvSpPr/>
          <p:nvPr/>
        </p:nvSpPr>
        <p:spPr>
          <a:xfrm>
            <a:off x="3813717" y="3735659"/>
            <a:ext cx="189571" cy="200721"/>
          </a:xfrm>
          <a:custGeom>
            <a:avLst/>
            <a:gdLst>
              <a:gd name="connsiteX0" fmla="*/ 0 w 189571"/>
              <a:gd name="connsiteY0" fmla="*/ 200721 h 200721"/>
              <a:gd name="connsiteX1" fmla="*/ 133815 w 189571"/>
              <a:gd name="connsiteY1" fmla="*/ 122663 h 200721"/>
              <a:gd name="connsiteX2" fmla="*/ 189571 w 189571"/>
              <a:gd name="connsiteY2" fmla="*/ 0 h 200721"/>
            </a:gdLst>
            <a:ahLst/>
            <a:cxnLst>
              <a:cxn ang="0">
                <a:pos x="connsiteX0" y="connsiteY0"/>
              </a:cxn>
              <a:cxn ang="0">
                <a:pos x="connsiteX1" y="connsiteY1"/>
              </a:cxn>
              <a:cxn ang="0">
                <a:pos x="connsiteX2" y="connsiteY2"/>
              </a:cxn>
            </a:cxnLst>
            <a:rect l="l" t="t" r="r" b="b"/>
            <a:pathLst>
              <a:path w="189571" h="200721">
                <a:moveTo>
                  <a:pt x="0" y="200721"/>
                </a:moveTo>
                <a:cubicBezTo>
                  <a:pt x="51110" y="178418"/>
                  <a:pt x="102220" y="156116"/>
                  <a:pt x="133815" y="122663"/>
                </a:cubicBezTo>
                <a:cubicBezTo>
                  <a:pt x="165410" y="89210"/>
                  <a:pt x="189571" y="0"/>
                  <a:pt x="189571"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3" name="Freeform 242"/>
          <p:cNvSpPr/>
          <p:nvPr/>
        </p:nvSpPr>
        <p:spPr>
          <a:xfrm>
            <a:off x="1785019" y="3460552"/>
            <a:ext cx="1972942" cy="219350"/>
          </a:xfrm>
          <a:custGeom>
            <a:avLst/>
            <a:gdLst>
              <a:gd name="connsiteX0" fmla="*/ 21479 w 1972942"/>
              <a:gd name="connsiteY0" fmla="*/ 208199 h 219350"/>
              <a:gd name="connsiteX1" fmla="*/ 222201 w 1972942"/>
              <a:gd name="connsiteY1" fmla="*/ 18628 h 219350"/>
              <a:gd name="connsiteX2" fmla="*/ 1616103 w 1972942"/>
              <a:gd name="connsiteY2" fmla="*/ 29780 h 219350"/>
              <a:gd name="connsiteX3" fmla="*/ 1972942 w 1972942"/>
              <a:gd name="connsiteY3" fmla="*/ 219350 h 219350"/>
            </a:gdLst>
            <a:ahLst/>
            <a:cxnLst>
              <a:cxn ang="0">
                <a:pos x="connsiteX0" y="connsiteY0"/>
              </a:cxn>
              <a:cxn ang="0">
                <a:pos x="connsiteX1" y="connsiteY1"/>
              </a:cxn>
              <a:cxn ang="0">
                <a:pos x="connsiteX2" y="connsiteY2"/>
              </a:cxn>
              <a:cxn ang="0">
                <a:pos x="connsiteX3" y="connsiteY3"/>
              </a:cxn>
            </a:cxnLst>
            <a:rect l="l" t="t" r="r" b="b"/>
            <a:pathLst>
              <a:path w="1972942" h="219350">
                <a:moveTo>
                  <a:pt x="21479" y="208199"/>
                </a:moveTo>
                <a:cubicBezTo>
                  <a:pt x="-11046" y="128281"/>
                  <a:pt x="-43570" y="48364"/>
                  <a:pt x="222201" y="18628"/>
                </a:cubicBezTo>
                <a:cubicBezTo>
                  <a:pt x="487972" y="-11108"/>
                  <a:pt x="1324313" y="-3674"/>
                  <a:pt x="1616103" y="29780"/>
                </a:cubicBezTo>
                <a:cubicBezTo>
                  <a:pt x="1907893" y="63234"/>
                  <a:pt x="1972942" y="219350"/>
                  <a:pt x="1972942" y="21935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4" name="Freeform 243"/>
          <p:cNvSpPr/>
          <p:nvPr/>
        </p:nvSpPr>
        <p:spPr>
          <a:xfrm>
            <a:off x="1215483" y="3278459"/>
            <a:ext cx="501805" cy="159238"/>
          </a:xfrm>
          <a:custGeom>
            <a:avLst/>
            <a:gdLst>
              <a:gd name="connsiteX0" fmla="*/ 0 w 501805"/>
              <a:gd name="connsiteY0" fmla="*/ 89209 h 159238"/>
              <a:gd name="connsiteX1" fmla="*/ 234176 w 501805"/>
              <a:gd name="connsiteY1" fmla="*/ 156117 h 159238"/>
              <a:gd name="connsiteX2" fmla="*/ 501805 w 501805"/>
              <a:gd name="connsiteY2" fmla="*/ 0 h 159238"/>
            </a:gdLst>
            <a:ahLst/>
            <a:cxnLst>
              <a:cxn ang="0">
                <a:pos x="connsiteX0" y="connsiteY0"/>
              </a:cxn>
              <a:cxn ang="0">
                <a:pos x="connsiteX1" y="connsiteY1"/>
              </a:cxn>
              <a:cxn ang="0">
                <a:pos x="connsiteX2" y="connsiteY2"/>
              </a:cxn>
            </a:cxnLst>
            <a:rect l="l" t="t" r="r" b="b"/>
            <a:pathLst>
              <a:path w="501805" h="159238">
                <a:moveTo>
                  <a:pt x="0" y="89209"/>
                </a:moveTo>
                <a:cubicBezTo>
                  <a:pt x="75271" y="130097"/>
                  <a:pt x="150542" y="170985"/>
                  <a:pt x="234176" y="156117"/>
                </a:cubicBezTo>
                <a:cubicBezTo>
                  <a:pt x="317810" y="141249"/>
                  <a:pt x="501805" y="0"/>
                  <a:pt x="501805"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5" name="Freeform 244"/>
          <p:cNvSpPr/>
          <p:nvPr/>
        </p:nvSpPr>
        <p:spPr>
          <a:xfrm>
            <a:off x="1862254" y="3211551"/>
            <a:ext cx="2029522" cy="134219"/>
          </a:xfrm>
          <a:custGeom>
            <a:avLst/>
            <a:gdLst>
              <a:gd name="connsiteX0" fmla="*/ 0 w 2029522"/>
              <a:gd name="connsiteY0" fmla="*/ 33454 h 134219"/>
              <a:gd name="connsiteX1" fmla="*/ 691375 w 2029522"/>
              <a:gd name="connsiteY1" fmla="*/ 133815 h 134219"/>
              <a:gd name="connsiteX2" fmla="*/ 2029522 w 2029522"/>
              <a:gd name="connsiteY2" fmla="*/ 0 h 134219"/>
            </a:gdLst>
            <a:ahLst/>
            <a:cxnLst>
              <a:cxn ang="0">
                <a:pos x="connsiteX0" y="connsiteY0"/>
              </a:cxn>
              <a:cxn ang="0">
                <a:pos x="connsiteX1" y="connsiteY1"/>
              </a:cxn>
              <a:cxn ang="0">
                <a:pos x="connsiteX2" y="connsiteY2"/>
              </a:cxn>
            </a:cxnLst>
            <a:rect l="l" t="t" r="r" b="b"/>
            <a:pathLst>
              <a:path w="2029522" h="134219">
                <a:moveTo>
                  <a:pt x="0" y="33454"/>
                </a:moveTo>
                <a:cubicBezTo>
                  <a:pt x="176560" y="86422"/>
                  <a:pt x="353121" y="139391"/>
                  <a:pt x="691375" y="133815"/>
                </a:cubicBezTo>
                <a:cubicBezTo>
                  <a:pt x="1029629" y="128239"/>
                  <a:pt x="2029522" y="0"/>
                  <a:pt x="2029522"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6" name="Freeform 245"/>
          <p:cNvSpPr/>
          <p:nvPr/>
        </p:nvSpPr>
        <p:spPr>
          <a:xfrm>
            <a:off x="3902927" y="2843561"/>
            <a:ext cx="2107580" cy="403400"/>
          </a:xfrm>
          <a:custGeom>
            <a:avLst/>
            <a:gdLst>
              <a:gd name="connsiteX0" fmla="*/ 0 w 2107580"/>
              <a:gd name="connsiteY0" fmla="*/ 367990 h 403400"/>
              <a:gd name="connsiteX1" fmla="*/ 836341 w 2107580"/>
              <a:gd name="connsiteY1" fmla="*/ 367990 h 403400"/>
              <a:gd name="connsiteX2" fmla="*/ 2107580 w 2107580"/>
              <a:gd name="connsiteY2" fmla="*/ 0 h 403400"/>
            </a:gdLst>
            <a:ahLst/>
            <a:cxnLst>
              <a:cxn ang="0">
                <a:pos x="connsiteX0" y="connsiteY0"/>
              </a:cxn>
              <a:cxn ang="0">
                <a:pos x="connsiteX1" y="connsiteY1"/>
              </a:cxn>
              <a:cxn ang="0">
                <a:pos x="connsiteX2" y="connsiteY2"/>
              </a:cxn>
            </a:cxnLst>
            <a:rect l="l" t="t" r="r" b="b"/>
            <a:pathLst>
              <a:path w="2107580" h="403400">
                <a:moveTo>
                  <a:pt x="0" y="367990"/>
                </a:moveTo>
                <a:cubicBezTo>
                  <a:pt x="242539" y="398656"/>
                  <a:pt x="485078" y="429322"/>
                  <a:pt x="836341" y="367990"/>
                </a:cubicBezTo>
                <a:cubicBezTo>
                  <a:pt x="1187604" y="306658"/>
                  <a:pt x="1647592" y="153329"/>
                  <a:pt x="2107580"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TextBox 157"/>
          <p:cNvSpPr txBox="1"/>
          <p:nvPr/>
        </p:nvSpPr>
        <p:spPr>
          <a:xfrm>
            <a:off x="3945104" y="1785863"/>
            <a:ext cx="1852889" cy="461665"/>
          </a:xfrm>
          <a:prstGeom prst="rect">
            <a:avLst/>
          </a:prstGeom>
          <a:noFill/>
        </p:spPr>
        <p:txBody>
          <a:bodyPr wrap="square" rtlCol="0">
            <a:spAutoFit/>
          </a:bodyPr>
          <a:lstStyle/>
          <a:p>
            <a:r>
              <a:rPr lang="en-US" sz="1200" dirty="0">
                <a:solidFill>
                  <a:srgbClr val="FF0000"/>
                </a:solidFill>
              </a:rPr>
              <a:t>Information convergence of everything connected</a:t>
            </a:r>
          </a:p>
        </p:txBody>
      </p:sp>
      <p:sp>
        <p:nvSpPr>
          <p:cNvPr id="159" name="TextBox 158"/>
          <p:cNvSpPr txBox="1"/>
          <p:nvPr/>
        </p:nvSpPr>
        <p:spPr>
          <a:xfrm>
            <a:off x="5637659" y="1331705"/>
            <a:ext cx="1696157" cy="646331"/>
          </a:xfrm>
          <a:prstGeom prst="rect">
            <a:avLst/>
          </a:prstGeom>
          <a:noFill/>
        </p:spPr>
        <p:txBody>
          <a:bodyPr wrap="square" rtlCol="0">
            <a:spAutoFit/>
          </a:bodyPr>
          <a:lstStyle/>
          <a:p>
            <a:r>
              <a:rPr lang="en-US" sz="1200" dirty="0">
                <a:solidFill>
                  <a:srgbClr val="FF0000"/>
                </a:solidFill>
              </a:rPr>
              <a:t>Connected analytics to comprehend capability &amp; intent of movement</a:t>
            </a:r>
          </a:p>
        </p:txBody>
      </p:sp>
      <p:sp>
        <p:nvSpPr>
          <p:cNvPr id="247" name="Freeform 246"/>
          <p:cNvSpPr/>
          <p:nvPr/>
        </p:nvSpPr>
        <p:spPr>
          <a:xfrm>
            <a:off x="1538868" y="2141034"/>
            <a:ext cx="2196791" cy="535259"/>
          </a:xfrm>
          <a:custGeom>
            <a:avLst/>
            <a:gdLst>
              <a:gd name="connsiteX0" fmla="*/ 0 w 2196791"/>
              <a:gd name="connsiteY0" fmla="*/ 535259 h 535259"/>
              <a:gd name="connsiteX1" fmla="*/ 490654 w 2196791"/>
              <a:gd name="connsiteY1" fmla="*/ 89210 h 535259"/>
              <a:gd name="connsiteX2" fmla="*/ 2196791 w 2196791"/>
              <a:gd name="connsiteY2" fmla="*/ 0 h 535259"/>
            </a:gdLst>
            <a:ahLst/>
            <a:cxnLst>
              <a:cxn ang="0">
                <a:pos x="connsiteX0" y="connsiteY0"/>
              </a:cxn>
              <a:cxn ang="0">
                <a:pos x="connsiteX1" y="connsiteY1"/>
              </a:cxn>
              <a:cxn ang="0">
                <a:pos x="connsiteX2" y="connsiteY2"/>
              </a:cxn>
            </a:cxnLst>
            <a:rect l="l" t="t" r="r" b="b"/>
            <a:pathLst>
              <a:path w="2196791" h="535259">
                <a:moveTo>
                  <a:pt x="0" y="535259"/>
                </a:moveTo>
                <a:cubicBezTo>
                  <a:pt x="62261" y="356839"/>
                  <a:pt x="124522" y="178420"/>
                  <a:pt x="490654" y="89210"/>
                </a:cubicBezTo>
                <a:cubicBezTo>
                  <a:pt x="856786" y="0"/>
                  <a:pt x="2196791" y="0"/>
                  <a:pt x="2196791"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TextBox 159"/>
          <p:cNvSpPr txBox="1"/>
          <p:nvPr/>
        </p:nvSpPr>
        <p:spPr>
          <a:xfrm>
            <a:off x="7599311" y="3980941"/>
            <a:ext cx="4299040" cy="830997"/>
          </a:xfrm>
          <a:prstGeom prst="rect">
            <a:avLst/>
          </a:prstGeom>
          <a:noFill/>
        </p:spPr>
        <p:txBody>
          <a:bodyPr wrap="square" rtlCol="0">
            <a:spAutoFit/>
          </a:bodyPr>
          <a:lstStyle/>
          <a:p>
            <a:r>
              <a:rPr lang="en-US" sz="1200" b="1" dirty="0">
                <a:solidFill>
                  <a:srgbClr val="FF0000"/>
                </a:solidFill>
              </a:rPr>
              <a:t>Newfound capacity for financiers to clip all transaction types relating to  mobility within the eco system as commoditization engulfs all aspects. Plus gain rights or own digital assets where the value may exceed the original investment</a:t>
            </a:r>
          </a:p>
        </p:txBody>
      </p:sp>
      <p:sp>
        <p:nvSpPr>
          <p:cNvPr id="161" name="TextBox 160"/>
          <p:cNvSpPr txBox="1"/>
          <p:nvPr/>
        </p:nvSpPr>
        <p:spPr>
          <a:xfrm>
            <a:off x="6213886" y="2214264"/>
            <a:ext cx="1176696" cy="830997"/>
          </a:xfrm>
          <a:prstGeom prst="rect">
            <a:avLst/>
          </a:prstGeom>
          <a:noFill/>
        </p:spPr>
        <p:txBody>
          <a:bodyPr wrap="square" rtlCol="0">
            <a:spAutoFit/>
          </a:bodyPr>
          <a:lstStyle/>
          <a:p>
            <a:r>
              <a:rPr lang="en-US" sz="1200">
                <a:solidFill>
                  <a:srgbClr val="FF0000"/>
                </a:solidFill>
              </a:rPr>
              <a:t>Convergence with energy sector digital data &amp; analytics</a:t>
            </a:r>
            <a:endParaRPr lang="en-US" sz="1200" dirty="0">
              <a:solidFill>
                <a:srgbClr val="FF0000"/>
              </a:solidFill>
            </a:endParaRPr>
          </a:p>
        </p:txBody>
      </p:sp>
      <p:sp>
        <p:nvSpPr>
          <p:cNvPr id="249" name="Freeform 248"/>
          <p:cNvSpPr/>
          <p:nvPr/>
        </p:nvSpPr>
        <p:spPr>
          <a:xfrm>
            <a:off x="6177776" y="2899317"/>
            <a:ext cx="1371600" cy="319100"/>
          </a:xfrm>
          <a:custGeom>
            <a:avLst/>
            <a:gdLst>
              <a:gd name="connsiteX0" fmla="*/ 0 w 1371600"/>
              <a:gd name="connsiteY0" fmla="*/ 22303 h 319100"/>
              <a:gd name="connsiteX1" fmla="*/ 200722 w 1371600"/>
              <a:gd name="connsiteY1" fmla="*/ 278781 h 319100"/>
              <a:gd name="connsiteX2" fmla="*/ 1081668 w 1371600"/>
              <a:gd name="connsiteY2" fmla="*/ 289932 h 319100"/>
              <a:gd name="connsiteX3" fmla="*/ 1371600 w 1371600"/>
              <a:gd name="connsiteY3" fmla="*/ 0 h 319100"/>
            </a:gdLst>
            <a:ahLst/>
            <a:cxnLst>
              <a:cxn ang="0">
                <a:pos x="connsiteX0" y="connsiteY0"/>
              </a:cxn>
              <a:cxn ang="0">
                <a:pos x="connsiteX1" y="connsiteY1"/>
              </a:cxn>
              <a:cxn ang="0">
                <a:pos x="connsiteX2" y="connsiteY2"/>
              </a:cxn>
              <a:cxn ang="0">
                <a:pos x="connsiteX3" y="connsiteY3"/>
              </a:cxn>
            </a:cxnLst>
            <a:rect l="l" t="t" r="r" b="b"/>
            <a:pathLst>
              <a:path w="1371600" h="319100">
                <a:moveTo>
                  <a:pt x="0" y="22303"/>
                </a:moveTo>
                <a:cubicBezTo>
                  <a:pt x="10222" y="128239"/>
                  <a:pt x="20444" y="234176"/>
                  <a:pt x="200722" y="278781"/>
                </a:cubicBezTo>
                <a:cubicBezTo>
                  <a:pt x="381000" y="323386"/>
                  <a:pt x="886522" y="336395"/>
                  <a:pt x="1081668" y="289932"/>
                </a:cubicBezTo>
                <a:cubicBezTo>
                  <a:pt x="1276814" y="243469"/>
                  <a:pt x="1371600" y="0"/>
                  <a:pt x="1371600"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TextBox 161"/>
          <p:cNvSpPr txBox="1"/>
          <p:nvPr/>
        </p:nvSpPr>
        <p:spPr>
          <a:xfrm>
            <a:off x="5788104" y="3356736"/>
            <a:ext cx="1931778" cy="646331"/>
          </a:xfrm>
          <a:prstGeom prst="rect">
            <a:avLst/>
          </a:prstGeom>
          <a:noFill/>
        </p:spPr>
        <p:txBody>
          <a:bodyPr wrap="square" rtlCol="0">
            <a:spAutoFit/>
          </a:bodyPr>
          <a:lstStyle/>
          <a:p>
            <a:r>
              <a:rPr lang="en-US" sz="1200" dirty="0">
                <a:solidFill>
                  <a:srgbClr val="FF0000"/>
                </a:solidFill>
              </a:rPr>
              <a:t>Regional &amp; inter-regional optimization freight, commercial &amp; private</a:t>
            </a:r>
          </a:p>
        </p:txBody>
      </p:sp>
      <p:sp>
        <p:nvSpPr>
          <p:cNvPr id="163" name="TextBox 162"/>
          <p:cNvSpPr txBox="1"/>
          <p:nvPr/>
        </p:nvSpPr>
        <p:spPr>
          <a:xfrm>
            <a:off x="8609802" y="2957491"/>
            <a:ext cx="3209312" cy="830997"/>
          </a:xfrm>
          <a:prstGeom prst="rect">
            <a:avLst/>
          </a:prstGeom>
          <a:noFill/>
        </p:spPr>
        <p:txBody>
          <a:bodyPr wrap="square" rtlCol="0">
            <a:spAutoFit/>
          </a:bodyPr>
          <a:lstStyle/>
          <a:p>
            <a:r>
              <a:rPr lang="en-US" sz="1200" b="1" dirty="0">
                <a:solidFill>
                  <a:srgbClr val="FF0000"/>
                </a:solidFill>
              </a:rPr>
              <a:t>National role will shift towards overarching governance &amp; facilitating conditions for collaboration and the brokerage activities within the context of a Smart Nation policy </a:t>
            </a:r>
          </a:p>
        </p:txBody>
      </p:sp>
      <p:sp>
        <p:nvSpPr>
          <p:cNvPr id="253" name="Freeform 252"/>
          <p:cNvSpPr/>
          <p:nvPr/>
        </p:nvSpPr>
        <p:spPr>
          <a:xfrm>
            <a:off x="4003288" y="3635298"/>
            <a:ext cx="1561171" cy="146135"/>
          </a:xfrm>
          <a:custGeom>
            <a:avLst/>
            <a:gdLst>
              <a:gd name="connsiteX0" fmla="*/ 0 w 1561171"/>
              <a:gd name="connsiteY0" fmla="*/ 78058 h 146135"/>
              <a:gd name="connsiteX1" fmla="*/ 591014 w 1561171"/>
              <a:gd name="connsiteY1" fmla="*/ 144965 h 146135"/>
              <a:gd name="connsiteX2" fmla="*/ 1382751 w 1561171"/>
              <a:gd name="connsiteY2" fmla="*/ 111512 h 146135"/>
              <a:gd name="connsiteX3" fmla="*/ 1561171 w 1561171"/>
              <a:gd name="connsiteY3" fmla="*/ 0 h 146135"/>
            </a:gdLst>
            <a:ahLst/>
            <a:cxnLst>
              <a:cxn ang="0">
                <a:pos x="connsiteX0" y="connsiteY0"/>
              </a:cxn>
              <a:cxn ang="0">
                <a:pos x="connsiteX1" y="connsiteY1"/>
              </a:cxn>
              <a:cxn ang="0">
                <a:pos x="connsiteX2" y="connsiteY2"/>
              </a:cxn>
              <a:cxn ang="0">
                <a:pos x="connsiteX3" y="connsiteY3"/>
              </a:cxn>
            </a:cxnLst>
            <a:rect l="l" t="t" r="r" b="b"/>
            <a:pathLst>
              <a:path w="1561171" h="146135">
                <a:moveTo>
                  <a:pt x="0" y="78058"/>
                </a:moveTo>
                <a:cubicBezTo>
                  <a:pt x="180278" y="108723"/>
                  <a:pt x="360556" y="139389"/>
                  <a:pt x="591014" y="144965"/>
                </a:cubicBezTo>
                <a:cubicBezTo>
                  <a:pt x="821472" y="150541"/>
                  <a:pt x="1221058" y="135673"/>
                  <a:pt x="1382751" y="111512"/>
                </a:cubicBezTo>
                <a:cubicBezTo>
                  <a:pt x="1544444" y="87351"/>
                  <a:pt x="1552807" y="43675"/>
                  <a:pt x="1561171"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4" name="Freeform 253"/>
          <p:cNvSpPr/>
          <p:nvPr/>
        </p:nvSpPr>
        <p:spPr>
          <a:xfrm>
            <a:off x="5653668" y="3320081"/>
            <a:ext cx="2219093" cy="281763"/>
          </a:xfrm>
          <a:custGeom>
            <a:avLst/>
            <a:gdLst>
              <a:gd name="connsiteX0" fmla="*/ 0 w 2219093"/>
              <a:gd name="connsiteY0" fmla="*/ 125646 h 281763"/>
              <a:gd name="connsiteX1" fmla="*/ 289932 w 2219093"/>
              <a:gd name="connsiteY1" fmla="*/ 2982 h 281763"/>
              <a:gd name="connsiteX2" fmla="*/ 1728439 w 2219093"/>
              <a:gd name="connsiteY2" fmla="*/ 58739 h 281763"/>
              <a:gd name="connsiteX3" fmla="*/ 2219093 w 2219093"/>
              <a:gd name="connsiteY3" fmla="*/ 281763 h 281763"/>
            </a:gdLst>
            <a:ahLst/>
            <a:cxnLst>
              <a:cxn ang="0">
                <a:pos x="connsiteX0" y="connsiteY0"/>
              </a:cxn>
              <a:cxn ang="0">
                <a:pos x="connsiteX1" y="connsiteY1"/>
              </a:cxn>
              <a:cxn ang="0">
                <a:pos x="connsiteX2" y="connsiteY2"/>
              </a:cxn>
              <a:cxn ang="0">
                <a:pos x="connsiteX3" y="connsiteY3"/>
              </a:cxn>
            </a:cxnLst>
            <a:rect l="l" t="t" r="r" b="b"/>
            <a:pathLst>
              <a:path w="2219093" h="281763">
                <a:moveTo>
                  <a:pt x="0" y="125646"/>
                </a:moveTo>
                <a:cubicBezTo>
                  <a:pt x="929" y="69889"/>
                  <a:pt x="1859" y="14133"/>
                  <a:pt x="289932" y="2982"/>
                </a:cubicBezTo>
                <a:cubicBezTo>
                  <a:pt x="578005" y="-8169"/>
                  <a:pt x="1406912" y="12276"/>
                  <a:pt x="1728439" y="58739"/>
                </a:cubicBezTo>
                <a:cubicBezTo>
                  <a:pt x="2049966" y="105202"/>
                  <a:pt x="2219093" y="281763"/>
                  <a:pt x="2219093" y="281763"/>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TextBox 165"/>
          <p:cNvSpPr txBox="1"/>
          <p:nvPr/>
        </p:nvSpPr>
        <p:spPr>
          <a:xfrm>
            <a:off x="2877015" y="5346488"/>
            <a:ext cx="1302545" cy="461665"/>
          </a:xfrm>
          <a:prstGeom prst="rect">
            <a:avLst/>
          </a:prstGeom>
          <a:noFill/>
        </p:spPr>
        <p:txBody>
          <a:bodyPr wrap="square" rtlCol="0">
            <a:spAutoFit/>
          </a:bodyPr>
          <a:lstStyle/>
          <a:p>
            <a:r>
              <a:rPr lang="en-US" sz="1200" dirty="0">
                <a:solidFill>
                  <a:srgbClr val="FF0000"/>
                </a:solidFill>
              </a:rPr>
              <a:t>Imports, parts &amp; 3D printing </a:t>
            </a:r>
          </a:p>
        </p:txBody>
      </p:sp>
      <p:sp>
        <p:nvSpPr>
          <p:cNvPr id="167" name="TextBox 166"/>
          <p:cNvSpPr txBox="1"/>
          <p:nvPr/>
        </p:nvSpPr>
        <p:spPr>
          <a:xfrm>
            <a:off x="4041044" y="5104320"/>
            <a:ext cx="1626321" cy="461665"/>
          </a:xfrm>
          <a:prstGeom prst="rect">
            <a:avLst/>
          </a:prstGeom>
          <a:noFill/>
        </p:spPr>
        <p:txBody>
          <a:bodyPr wrap="square" rtlCol="0">
            <a:spAutoFit/>
          </a:bodyPr>
          <a:lstStyle/>
          <a:p>
            <a:r>
              <a:rPr lang="en-US" sz="1200" dirty="0">
                <a:solidFill>
                  <a:srgbClr val="FF0000"/>
                </a:solidFill>
              </a:rPr>
              <a:t>Automated violation &amp; enforcement</a:t>
            </a:r>
          </a:p>
        </p:txBody>
      </p:sp>
      <p:sp>
        <p:nvSpPr>
          <p:cNvPr id="168" name="TextBox 167"/>
          <p:cNvSpPr txBox="1"/>
          <p:nvPr/>
        </p:nvSpPr>
        <p:spPr>
          <a:xfrm>
            <a:off x="1591442" y="5072176"/>
            <a:ext cx="1762205" cy="646331"/>
          </a:xfrm>
          <a:prstGeom prst="rect">
            <a:avLst/>
          </a:prstGeom>
          <a:noFill/>
        </p:spPr>
        <p:txBody>
          <a:bodyPr wrap="square" rtlCol="0">
            <a:spAutoFit/>
          </a:bodyPr>
          <a:lstStyle/>
          <a:p>
            <a:r>
              <a:rPr lang="en-US" sz="1200" dirty="0">
                <a:solidFill>
                  <a:srgbClr val="FF0000"/>
                </a:solidFill>
              </a:rPr>
              <a:t>Points of truth &amp; equation validation</a:t>
            </a:r>
          </a:p>
          <a:p>
            <a:r>
              <a:rPr lang="en-US" sz="1200" dirty="0">
                <a:solidFill>
                  <a:srgbClr val="FF0000"/>
                </a:solidFill>
              </a:rPr>
              <a:t>    (Commercialized)</a:t>
            </a:r>
          </a:p>
        </p:txBody>
      </p:sp>
      <p:sp>
        <p:nvSpPr>
          <p:cNvPr id="169" name="TextBox 168"/>
          <p:cNvSpPr txBox="1"/>
          <p:nvPr/>
        </p:nvSpPr>
        <p:spPr>
          <a:xfrm>
            <a:off x="8982575" y="4945791"/>
            <a:ext cx="3076595" cy="646331"/>
          </a:xfrm>
          <a:prstGeom prst="rect">
            <a:avLst/>
          </a:prstGeom>
          <a:noFill/>
        </p:spPr>
        <p:txBody>
          <a:bodyPr wrap="square" rtlCol="0">
            <a:spAutoFit/>
          </a:bodyPr>
          <a:lstStyle/>
          <a:p>
            <a:r>
              <a:rPr lang="en-US" sz="1200" b="1" dirty="0">
                <a:solidFill>
                  <a:srgbClr val="FF0000"/>
                </a:solidFill>
              </a:rPr>
              <a:t>Safe, secure automation of any procedure, process, workflow, operation, decision making, or movement  that has defined rules</a:t>
            </a:r>
          </a:p>
        </p:txBody>
      </p:sp>
      <p:sp>
        <p:nvSpPr>
          <p:cNvPr id="255" name="Freeform 254"/>
          <p:cNvSpPr/>
          <p:nvPr/>
        </p:nvSpPr>
        <p:spPr>
          <a:xfrm>
            <a:off x="1170878" y="5553307"/>
            <a:ext cx="401444" cy="122686"/>
          </a:xfrm>
          <a:custGeom>
            <a:avLst/>
            <a:gdLst>
              <a:gd name="connsiteX0" fmla="*/ 0 w 401444"/>
              <a:gd name="connsiteY0" fmla="*/ 0 h 122686"/>
              <a:gd name="connsiteX1" fmla="*/ 122663 w 401444"/>
              <a:gd name="connsiteY1" fmla="*/ 122664 h 122686"/>
              <a:gd name="connsiteX2" fmla="*/ 401444 w 401444"/>
              <a:gd name="connsiteY2" fmla="*/ 11152 h 122686"/>
            </a:gdLst>
            <a:ahLst/>
            <a:cxnLst>
              <a:cxn ang="0">
                <a:pos x="connsiteX0" y="connsiteY0"/>
              </a:cxn>
              <a:cxn ang="0">
                <a:pos x="connsiteX1" y="connsiteY1"/>
              </a:cxn>
              <a:cxn ang="0">
                <a:pos x="connsiteX2" y="connsiteY2"/>
              </a:cxn>
            </a:cxnLst>
            <a:rect l="l" t="t" r="r" b="b"/>
            <a:pathLst>
              <a:path w="401444" h="122686">
                <a:moveTo>
                  <a:pt x="0" y="0"/>
                </a:moveTo>
                <a:cubicBezTo>
                  <a:pt x="27878" y="60402"/>
                  <a:pt x="55756" y="120805"/>
                  <a:pt x="122663" y="122664"/>
                </a:cubicBezTo>
                <a:cubicBezTo>
                  <a:pt x="189570" y="124523"/>
                  <a:pt x="401444" y="11152"/>
                  <a:pt x="401444" y="11152"/>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33"/>
          <p:cNvSpPr/>
          <p:nvPr/>
        </p:nvSpPr>
        <p:spPr>
          <a:xfrm>
            <a:off x="3268717" y="5317560"/>
            <a:ext cx="1366345" cy="347516"/>
          </a:xfrm>
          <a:custGeom>
            <a:avLst/>
            <a:gdLst>
              <a:gd name="connsiteX0" fmla="*/ 0 w 1366345"/>
              <a:gd name="connsiteY0" fmla="*/ 674 h 347516"/>
              <a:gd name="connsiteX1" fmla="*/ 662152 w 1366345"/>
              <a:gd name="connsiteY1" fmla="*/ 42716 h 347516"/>
              <a:gd name="connsiteX2" fmla="*/ 872359 w 1366345"/>
              <a:gd name="connsiteY2" fmla="*/ 273943 h 347516"/>
              <a:gd name="connsiteX3" fmla="*/ 1366345 w 1366345"/>
              <a:gd name="connsiteY3" fmla="*/ 347516 h 347516"/>
            </a:gdLst>
            <a:ahLst/>
            <a:cxnLst>
              <a:cxn ang="0">
                <a:pos x="connsiteX0" y="connsiteY0"/>
              </a:cxn>
              <a:cxn ang="0">
                <a:pos x="connsiteX1" y="connsiteY1"/>
              </a:cxn>
              <a:cxn ang="0">
                <a:pos x="connsiteX2" y="connsiteY2"/>
              </a:cxn>
              <a:cxn ang="0">
                <a:pos x="connsiteX3" y="connsiteY3"/>
              </a:cxn>
            </a:cxnLst>
            <a:rect l="l" t="t" r="r" b="b"/>
            <a:pathLst>
              <a:path w="1366345" h="347516">
                <a:moveTo>
                  <a:pt x="0" y="674"/>
                </a:moveTo>
                <a:cubicBezTo>
                  <a:pt x="258379" y="-1078"/>
                  <a:pt x="516759" y="-2829"/>
                  <a:pt x="662152" y="42716"/>
                </a:cubicBezTo>
                <a:cubicBezTo>
                  <a:pt x="807545" y="88261"/>
                  <a:pt x="754994" y="223143"/>
                  <a:pt x="872359" y="273943"/>
                </a:cubicBezTo>
                <a:cubicBezTo>
                  <a:pt x="989725" y="324743"/>
                  <a:pt x="1366345" y="347516"/>
                  <a:pt x="1366345" y="347516"/>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Freeform 36"/>
          <p:cNvSpPr/>
          <p:nvPr/>
        </p:nvSpPr>
        <p:spPr>
          <a:xfrm>
            <a:off x="5822731" y="4997910"/>
            <a:ext cx="2480441" cy="194200"/>
          </a:xfrm>
          <a:custGeom>
            <a:avLst/>
            <a:gdLst>
              <a:gd name="connsiteX0" fmla="*/ 0 w 2480441"/>
              <a:gd name="connsiteY0" fmla="*/ 194200 h 194200"/>
              <a:gd name="connsiteX1" fmla="*/ 273269 w 2480441"/>
              <a:gd name="connsiteY1" fmla="*/ 57566 h 194200"/>
              <a:gd name="connsiteX2" fmla="*/ 1555531 w 2480441"/>
              <a:gd name="connsiteY2" fmla="*/ 5014 h 194200"/>
              <a:gd name="connsiteX3" fmla="*/ 2480441 w 2480441"/>
              <a:gd name="connsiteY3" fmla="*/ 173180 h 194200"/>
            </a:gdLst>
            <a:ahLst/>
            <a:cxnLst>
              <a:cxn ang="0">
                <a:pos x="connsiteX0" y="connsiteY0"/>
              </a:cxn>
              <a:cxn ang="0">
                <a:pos x="connsiteX1" y="connsiteY1"/>
              </a:cxn>
              <a:cxn ang="0">
                <a:pos x="connsiteX2" y="connsiteY2"/>
              </a:cxn>
              <a:cxn ang="0">
                <a:pos x="connsiteX3" y="connsiteY3"/>
              </a:cxn>
            </a:cxnLst>
            <a:rect l="l" t="t" r="r" b="b"/>
            <a:pathLst>
              <a:path w="2480441" h="194200">
                <a:moveTo>
                  <a:pt x="0" y="194200"/>
                </a:moveTo>
                <a:cubicBezTo>
                  <a:pt x="7007" y="141648"/>
                  <a:pt x="14014" y="89097"/>
                  <a:pt x="273269" y="57566"/>
                </a:cubicBezTo>
                <a:cubicBezTo>
                  <a:pt x="532524" y="26035"/>
                  <a:pt x="1187669" y="-14255"/>
                  <a:pt x="1555531" y="5014"/>
                </a:cubicBezTo>
                <a:cubicBezTo>
                  <a:pt x="1923393" y="24283"/>
                  <a:pt x="2480441" y="173180"/>
                  <a:pt x="2480441" y="17318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6" name="TextBox 175"/>
          <p:cNvSpPr txBox="1"/>
          <p:nvPr/>
        </p:nvSpPr>
        <p:spPr>
          <a:xfrm>
            <a:off x="1705754" y="2387697"/>
            <a:ext cx="2144972" cy="461665"/>
          </a:xfrm>
          <a:prstGeom prst="rect">
            <a:avLst/>
          </a:prstGeom>
          <a:noFill/>
        </p:spPr>
        <p:txBody>
          <a:bodyPr wrap="square" rtlCol="0">
            <a:spAutoFit/>
          </a:bodyPr>
          <a:lstStyle/>
          <a:p>
            <a:r>
              <a:rPr lang="en-US" sz="1200" dirty="0">
                <a:solidFill>
                  <a:srgbClr val="FF0000"/>
                </a:solidFill>
              </a:rPr>
              <a:t>Convergence of most systems + ITS, planning, build &amp; manage</a:t>
            </a:r>
          </a:p>
        </p:txBody>
      </p:sp>
      <p:sp>
        <p:nvSpPr>
          <p:cNvPr id="39" name="Freeform 38"/>
          <p:cNvSpPr/>
          <p:nvPr/>
        </p:nvSpPr>
        <p:spPr>
          <a:xfrm>
            <a:off x="3805825" y="1577557"/>
            <a:ext cx="1596492" cy="408898"/>
          </a:xfrm>
          <a:custGeom>
            <a:avLst/>
            <a:gdLst>
              <a:gd name="connsiteX0" fmla="*/ 9430 w 1596492"/>
              <a:gd name="connsiteY0" fmla="*/ 408898 h 408898"/>
              <a:gd name="connsiteX1" fmla="*/ 198616 w 1596492"/>
              <a:gd name="connsiteY1" fmla="*/ 293284 h 408898"/>
              <a:gd name="connsiteX2" fmla="*/ 1354754 w 1596492"/>
              <a:gd name="connsiteY2" fmla="*/ 9505 h 408898"/>
              <a:gd name="connsiteX3" fmla="*/ 1596492 w 1596492"/>
              <a:gd name="connsiteY3" fmla="*/ 62057 h 408898"/>
            </a:gdLst>
            <a:ahLst/>
            <a:cxnLst>
              <a:cxn ang="0">
                <a:pos x="connsiteX0" y="connsiteY0"/>
              </a:cxn>
              <a:cxn ang="0">
                <a:pos x="connsiteX1" y="connsiteY1"/>
              </a:cxn>
              <a:cxn ang="0">
                <a:pos x="connsiteX2" y="connsiteY2"/>
              </a:cxn>
              <a:cxn ang="0">
                <a:pos x="connsiteX3" y="connsiteY3"/>
              </a:cxn>
            </a:cxnLst>
            <a:rect l="l" t="t" r="r" b="b"/>
            <a:pathLst>
              <a:path w="1596492" h="408898">
                <a:moveTo>
                  <a:pt x="9430" y="408898"/>
                </a:moveTo>
                <a:cubicBezTo>
                  <a:pt x="-8087" y="384373"/>
                  <a:pt x="-25604" y="359849"/>
                  <a:pt x="198616" y="293284"/>
                </a:cubicBezTo>
                <a:cubicBezTo>
                  <a:pt x="422836" y="226719"/>
                  <a:pt x="1121775" y="48043"/>
                  <a:pt x="1354754" y="9505"/>
                </a:cubicBezTo>
                <a:cubicBezTo>
                  <a:pt x="1587733" y="-29033"/>
                  <a:pt x="1596492" y="62057"/>
                  <a:pt x="1596492" y="6205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Freeform 39"/>
          <p:cNvSpPr/>
          <p:nvPr/>
        </p:nvSpPr>
        <p:spPr>
          <a:xfrm>
            <a:off x="1250731" y="2848303"/>
            <a:ext cx="283779" cy="63421"/>
          </a:xfrm>
          <a:custGeom>
            <a:avLst/>
            <a:gdLst>
              <a:gd name="connsiteX0" fmla="*/ 0 w 283779"/>
              <a:gd name="connsiteY0" fmla="*/ 0 h 63421"/>
              <a:gd name="connsiteX1" fmla="*/ 157655 w 283779"/>
              <a:gd name="connsiteY1" fmla="*/ 63063 h 63421"/>
              <a:gd name="connsiteX2" fmla="*/ 283779 w 283779"/>
              <a:gd name="connsiteY2" fmla="*/ 21021 h 63421"/>
            </a:gdLst>
            <a:ahLst/>
            <a:cxnLst>
              <a:cxn ang="0">
                <a:pos x="connsiteX0" y="connsiteY0"/>
              </a:cxn>
              <a:cxn ang="0">
                <a:pos x="connsiteX1" y="connsiteY1"/>
              </a:cxn>
              <a:cxn ang="0">
                <a:pos x="connsiteX2" y="connsiteY2"/>
              </a:cxn>
            </a:cxnLst>
            <a:rect l="l" t="t" r="r" b="b"/>
            <a:pathLst>
              <a:path w="283779" h="63421">
                <a:moveTo>
                  <a:pt x="0" y="0"/>
                </a:moveTo>
                <a:cubicBezTo>
                  <a:pt x="55179" y="29780"/>
                  <a:pt x="110359" y="59560"/>
                  <a:pt x="157655" y="63063"/>
                </a:cubicBezTo>
                <a:cubicBezTo>
                  <a:pt x="204952" y="66567"/>
                  <a:pt x="244365" y="43794"/>
                  <a:pt x="283779" y="2102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reeform 40"/>
          <p:cNvSpPr/>
          <p:nvPr/>
        </p:nvSpPr>
        <p:spPr>
          <a:xfrm>
            <a:off x="2144110" y="4267179"/>
            <a:ext cx="4603531" cy="220738"/>
          </a:xfrm>
          <a:custGeom>
            <a:avLst/>
            <a:gdLst>
              <a:gd name="connsiteX0" fmla="*/ 0 w 4603531"/>
              <a:gd name="connsiteY0" fmla="*/ 210228 h 220738"/>
              <a:gd name="connsiteX1" fmla="*/ 851338 w 4603531"/>
              <a:gd name="connsiteY1" fmla="*/ 94614 h 220738"/>
              <a:gd name="connsiteX2" fmla="*/ 1408387 w 4603531"/>
              <a:gd name="connsiteY2" fmla="*/ 220738 h 220738"/>
              <a:gd name="connsiteX3" fmla="*/ 1408387 w 4603531"/>
              <a:gd name="connsiteY3" fmla="*/ 220738 h 220738"/>
              <a:gd name="connsiteX4" fmla="*/ 3048000 w 4603531"/>
              <a:gd name="connsiteY4" fmla="*/ 21 h 220738"/>
              <a:gd name="connsiteX5" fmla="*/ 4603531 w 4603531"/>
              <a:gd name="connsiteY5" fmla="*/ 210228 h 220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03531" h="220738">
                <a:moveTo>
                  <a:pt x="0" y="210228"/>
                </a:moveTo>
                <a:cubicBezTo>
                  <a:pt x="308303" y="151545"/>
                  <a:pt x="616607" y="92862"/>
                  <a:pt x="851338" y="94614"/>
                </a:cubicBezTo>
                <a:cubicBezTo>
                  <a:pt x="1086069" y="96366"/>
                  <a:pt x="1408387" y="220738"/>
                  <a:pt x="1408387" y="220738"/>
                </a:cubicBezTo>
                <a:lnTo>
                  <a:pt x="1408387" y="220738"/>
                </a:lnTo>
                <a:cubicBezTo>
                  <a:pt x="1681656" y="183952"/>
                  <a:pt x="2515476" y="1773"/>
                  <a:pt x="3048000" y="21"/>
                </a:cubicBezTo>
                <a:cubicBezTo>
                  <a:pt x="3580524" y="-1731"/>
                  <a:pt x="4092027" y="104248"/>
                  <a:pt x="4603531" y="210228"/>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41"/>
          <p:cNvSpPr/>
          <p:nvPr/>
        </p:nvSpPr>
        <p:spPr>
          <a:xfrm>
            <a:off x="4908331" y="5381297"/>
            <a:ext cx="882869" cy="241955"/>
          </a:xfrm>
          <a:custGeom>
            <a:avLst/>
            <a:gdLst>
              <a:gd name="connsiteX0" fmla="*/ 0 w 882869"/>
              <a:gd name="connsiteY0" fmla="*/ 220717 h 241955"/>
              <a:gd name="connsiteX1" fmla="*/ 683172 w 882869"/>
              <a:gd name="connsiteY1" fmla="*/ 220717 h 241955"/>
              <a:gd name="connsiteX2" fmla="*/ 882869 w 882869"/>
              <a:gd name="connsiteY2" fmla="*/ 0 h 241955"/>
            </a:gdLst>
            <a:ahLst/>
            <a:cxnLst>
              <a:cxn ang="0">
                <a:pos x="connsiteX0" y="connsiteY0"/>
              </a:cxn>
              <a:cxn ang="0">
                <a:pos x="connsiteX1" y="connsiteY1"/>
              </a:cxn>
              <a:cxn ang="0">
                <a:pos x="connsiteX2" y="connsiteY2"/>
              </a:cxn>
            </a:cxnLst>
            <a:rect l="l" t="t" r="r" b="b"/>
            <a:pathLst>
              <a:path w="882869" h="241955">
                <a:moveTo>
                  <a:pt x="0" y="220717"/>
                </a:moveTo>
                <a:cubicBezTo>
                  <a:pt x="268013" y="239110"/>
                  <a:pt x="536027" y="257503"/>
                  <a:pt x="683172" y="220717"/>
                </a:cubicBezTo>
                <a:cubicBezTo>
                  <a:pt x="830317" y="183931"/>
                  <a:pt x="882869" y="0"/>
                  <a:pt x="882869"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Freeform 42"/>
          <p:cNvSpPr/>
          <p:nvPr/>
        </p:nvSpPr>
        <p:spPr>
          <a:xfrm>
            <a:off x="5549462" y="1250640"/>
            <a:ext cx="1755228" cy="210298"/>
          </a:xfrm>
          <a:custGeom>
            <a:avLst/>
            <a:gdLst>
              <a:gd name="connsiteX0" fmla="*/ 0 w 1755228"/>
              <a:gd name="connsiteY0" fmla="*/ 210298 h 210298"/>
              <a:gd name="connsiteX1" fmla="*/ 294290 w 1755228"/>
              <a:gd name="connsiteY1" fmla="*/ 115705 h 210298"/>
              <a:gd name="connsiteX2" fmla="*/ 1219200 w 1755228"/>
              <a:gd name="connsiteY2" fmla="*/ 91 h 210298"/>
              <a:gd name="connsiteX3" fmla="*/ 1755228 w 1755228"/>
              <a:gd name="connsiteY3" fmla="*/ 94684 h 210298"/>
            </a:gdLst>
            <a:ahLst/>
            <a:cxnLst>
              <a:cxn ang="0">
                <a:pos x="connsiteX0" y="connsiteY0"/>
              </a:cxn>
              <a:cxn ang="0">
                <a:pos x="connsiteX1" y="connsiteY1"/>
              </a:cxn>
              <a:cxn ang="0">
                <a:pos x="connsiteX2" y="connsiteY2"/>
              </a:cxn>
              <a:cxn ang="0">
                <a:pos x="connsiteX3" y="connsiteY3"/>
              </a:cxn>
            </a:cxnLst>
            <a:rect l="l" t="t" r="r" b="b"/>
            <a:pathLst>
              <a:path w="1755228" h="210298">
                <a:moveTo>
                  <a:pt x="0" y="210298"/>
                </a:moveTo>
                <a:cubicBezTo>
                  <a:pt x="45545" y="180518"/>
                  <a:pt x="91090" y="150739"/>
                  <a:pt x="294290" y="115705"/>
                </a:cubicBezTo>
                <a:cubicBezTo>
                  <a:pt x="497490" y="80671"/>
                  <a:pt x="975710" y="3594"/>
                  <a:pt x="1219200" y="91"/>
                </a:cubicBezTo>
                <a:cubicBezTo>
                  <a:pt x="1462690" y="-3412"/>
                  <a:pt x="1755228" y="94684"/>
                  <a:pt x="1755228" y="94684"/>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2" name="TextBox 181"/>
          <p:cNvSpPr txBox="1"/>
          <p:nvPr/>
        </p:nvSpPr>
        <p:spPr>
          <a:xfrm>
            <a:off x="6254299" y="5783343"/>
            <a:ext cx="2100782" cy="646331"/>
          </a:xfrm>
          <a:prstGeom prst="rect">
            <a:avLst/>
          </a:prstGeom>
          <a:noFill/>
        </p:spPr>
        <p:txBody>
          <a:bodyPr wrap="square" rtlCol="0">
            <a:spAutoFit/>
          </a:bodyPr>
          <a:lstStyle/>
          <a:p>
            <a:r>
              <a:rPr lang="en-US" sz="1200" b="1" dirty="0">
                <a:solidFill>
                  <a:srgbClr val="FF0000"/>
                </a:solidFill>
              </a:rPr>
              <a:t>Multi skilled &amp; knowledge orientated with high level of analytical skills </a:t>
            </a:r>
          </a:p>
        </p:txBody>
      </p:sp>
      <p:sp>
        <p:nvSpPr>
          <p:cNvPr id="183" name="TextBox 182"/>
          <p:cNvSpPr txBox="1"/>
          <p:nvPr/>
        </p:nvSpPr>
        <p:spPr>
          <a:xfrm>
            <a:off x="1770502" y="5798455"/>
            <a:ext cx="3667790" cy="461665"/>
          </a:xfrm>
          <a:prstGeom prst="rect">
            <a:avLst/>
          </a:prstGeom>
          <a:noFill/>
        </p:spPr>
        <p:txBody>
          <a:bodyPr wrap="square" rtlCol="0">
            <a:spAutoFit/>
          </a:bodyPr>
          <a:lstStyle/>
          <a:p>
            <a:r>
              <a:rPr lang="en-US" sz="1200" dirty="0">
                <a:solidFill>
                  <a:srgbClr val="FF0000"/>
                </a:solidFill>
              </a:rPr>
              <a:t>Attraction to jobs/contracts/cultures that provide pathways towards greater skills, certainty &amp; </a:t>
            </a:r>
            <a:r>
              <a:rPr lang="en-US" sz="1200" dirty="0" err="1">
                <a:solidFill>
                  <a:srgbClr val="FF0000"/>
                </a:solidFill>
              </a:rPr>
              <a:t>assurity</a:t>
            </a:r>
            <a:r>
              <a:rPr lang="en-US" sz="1200" dirty="0">
                <a:solidFill>
                  <a:srgbClr val="FF0000"/>
                </a:solidFill>
              </a:rPr>
              <a:t> </a:t>
            </a:r>
          </a:p>
        </p:txBody>
      </p:sp>
      <p:sp>
        <p:nvSpPr>
          <p:cNvPr id="44" name="Freeform 43"/>
          <p:cNvSpPr/>
          <p:nvPr/>
        </p:nvSpPr>
        <p:spPr>
          <a:xfrm>
            <a:off x="1261241" y="6074979"/>
            <a:ext cx="315311" cy="126841"/>
          </a:xfrm>
          <a:custGeom>
            <a:avLst/>
            <a:gdLst>
              <a:gd name="connsiteX0" fmla="*/ 0 w 315311"/>
              <a:gd name="connsiteY0" fmla="*/ 42042 h 126841"/>
              <a:gd name="connsiteX1" fmla="*/ 126125 w 315311"/>
              <a:gd name="connsiteY1" fmla="*/ 126124 h 126841"/>
              <a:gd name="connsiteX2" fmla="*/ 315311 w 315311"/>
              <a:gd name="connsiteY2" fmla="*/ 0 h 126841"/>
            </a:gdLst>
            <a:ahLst/>
            <a:cxnLst>
              <a:cxn ang="0">
                <a:pos x="connsiteX0" y="connsiteY0"/>
              </a:cxn>
              <a:cxn ang="0">
                <a:pos x="connsiteX1" y="connsiteY1"/>
              </a:cxn>
              <a:cxn ang="0">
                <a:pos x="connsiteX2" y="connsiteY2"/>
              </a:cxn>
            </a:cxnLst>
            <a:rect l="l" t="t" r="r" b="b"/>
            <a:pathLst>
              <a:path w="315311" h="126841">
                <a:moveTo>
                  <a:pt x="0" y="42042"/>
                </a:moveTo>
                <a:cubicBezTo>
                  <a:pt x="36786" y="87586"/>
                  <a:pt x="73573" y="133131"/>
                  <a:pt x="126125" y="126124"/>
                </a:cubicBezTo>
                <a:cubicBezTo>
                  <a:pt x="178677" y="119117"/>
                  <a:pt x="315311" y="0"/>
                  <a:pt x="315311"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5" name="Oval 184"/>
          <p:cNvSpPr/>
          <p:nvPr/>
        </p:nvSpPr>
        <p:spPr>
          <a:xfrm>
            <a:off x="5523737" y="5713766"/>
            <a:ext cx="771973" cy="678293"/>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7" name="TextBox 186"/>
          <p:cNvSpPr txBox="1"/>
          <p:nvPr/>
        </p:nvSpPr>
        <p:spPr>
          <a:xfrm>
            <a:off x="1712449" y="6300147"/>
            <a:ext cx="1835365" cy="276999"/>
          </a:xfrm>
          <a:prstGeom prst="rect">
            <a:avLst/>
          </a:prstGeom>
          <a:noFill/>
        </p:spPr>
        <p:txBody>
          <a:bodyPr wrap="square" rtlCol="0">
            <a:spAutoFit/>
          </a:bodyPr>
          <a:lstStyle/>
          <a:p>
            <a:r>
              <a:rPr lang="en-US" sz="1200" dirty="0">
                <a:solidFill>
                  <a:srgbClr val="FF0000"/>
                </a:solidFill>
              </a:rPr>
              <a:t>Clearly defined end points </a:t>
            </a:r>
          </a:p>
        </p:txBody>
      </p:sp>
      <p:sp>
        <p:nvSpPr>
          <p:cNvPr id="188" name="TextBox 187"/>
          <p:cNvSpPr txBox="1"/>
          <p:nvPr/>
        </p:nvSpPr>
        <p:spPr>
          <a:xfrm>
            <a:off x="3628606" y="6284499"/>
            <a:ext cx="1743016" cy="461665"/>
          </a:xfrm>
          <a:prstGeom prst="rect">
            <a:avLst/>
          </a:prstGeom>
          <a:noFill/>
        </p:spPr>
        <p:txBody>
          <a:bodyPr wrap="square" rtlCol="0">
            <a:spAutoFit/>
          </a:bodyPr>
          <a:lstStyle/>
          <a:p>
            <a:r>
              <a:rPr lang="en-US" sz="1200" dirty="0">
                <a:solidFill>
                  <a:srgbClr val="FF0000"/>
                </a:solidFill>
              </a:rPr>
              <a:t>Measurable value used as benchmarks</a:t>
            </a:r>
          </a:p>
        </p:txBody>
      </p:sp>
      <p:sp>
        <p:nvSpPr>
          <p:cNvPr id="189" name="TextBox 188"/>
          <p:cNvSpPr txBox="1"/>
          <p:nvPr/>
        </p:nvSpPr>
        <p:spPr>
          <a:xfrm>
            <a:off x="5917035" y="6394212"/>
            <a:ext cx="2807597" cy="276999"/>
          </a:xfrm>
          <a:prstGeom prst="rect">
            <a:avLst/>
          </a:prstGeom>
          <a:noFill/>
        </p:spPr>
        <p:txBody>
          <a:bodyPr wrap="square" rtlCol="0">
            <a:spAutoFit/>
          </a:bodyPr>
          <a:lstStyle/>
          <a:p>
            <a:r>
              <a:rPr lang="en-US" sz="1200" dirty="0">
                <a:solidFill>
                  <a:srgbClr val="FF0000"/>
                </a:solidFill>
              </a:rPr>
              <a:t>Regional &amp; Nation digital economies</a:t>
            </a:r>
          </a:p>
        </p:txBody>
      </p:sp>
      <p:sp>
        <p:nvSpPr>
          <p:cNvPr id="190" name="Oval 189"/>
          <p:cNvSpPr/>
          <p:nvPr/>
        </p:nvSpPr>
        <p:spPr>
          <a:xfrm>
            <a:off x="3429948" y="6540029"/>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1" name="Oval 190"/>
          <p:cNvSpPr/>
          <p:nvPr/>
        </p:nvSpPr>
        <p:spPr>
          <a:xfrm>
            <a:off x="5682357" y="6445630"/>
            <a:ext cx="247030" cy="18879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Freeform 49"/>
          <p:cNvSpPr/>
          <p:nvPr/>
        </p:nvSpPr>
        <p:spPr>
          <a:xfrm>
            <a:off x="1208690" y="6642538"/>
            <a:ext cx="399393" cy="126738"/>
          </a:xfrm>
          <a:custGeom>
            <a:avLst/>
            <a:gdLst>
              <a:gd name="connsiteX0" fmla="*/ 0 w 399393"/>
              <a:gd name="connsiteY0" fmla="*/ 115614 h 126738"/>
              <a:gd name="connsiteX1" fmla="*/ 252248 w 399393"/>
              <a:gd name="connsiteY1" fmla="*/ 115614 h 126738"/>
              <a:gd name="connsiteX2" fmla="*/ 399393 w 399393"/>
              <a:gd name="connsiteY2" fmla="*/ 0 h 126738"/>
            </a:gdLst>
            <a:ahLst/>
            <a:cxnLst>
              <a:cxn ang="0">
                <a:pos x="connsiteX0" y="connsiteY0"/>
              </a:cxn>
              <a:cxn ang="0">
                <a:pos x="connsiteX1" y="connsiteY1"/>
              </a:cxn>
              <a:cxn ang="0">
                <a:pos x="connsiteX2" y="connsiteY2"/>
              </a:cxn>
            </a:cxnLst>
            <a:rect l="l" t="t" r="r" b="b"/>
            <a:pathLst>
              <a:path w="399393" h="126738">
                <a:moveTo>
                  <a:pt x="0" y="115614"/>
                </a:moveTo>
                <a:cubicBezTo>
                  <a:pt x="92841" y="125248"/>
                  <a:pt x="185682" y="134883"/>
                  <a:pt x="252248" y="115614"/>
                </a:cubicBezTo>
                <a:cubicBezTo>
                  <a:pt x="318814" y="96345"/>
                  <a:pt x="399393" y="0"/>
                  <a:pt x="399393"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Freeform 50"/>
          <p:cNvSpPr/>
          <p:nvPr/>
        </p:nvSpPr>
        <p:spPr>
          <a:xfrm>
            <a:off x="1608083" y="6642538"/>
            <a:ext cx="1807779" cy="128211"/>
          </a:xfrm>
          <a:custGeom>
            <a:avLst/>
            <a:gdLst>
              <a:gd name="connsiteX0" fmla="*/ 0 w 1807779"/>
              <a:gd name="connsiteY0" fmla="*/ 0 h 128211"/>
              <a:gd name="connsiteX1" fmla="*/ 273269 w 1807779"/>
              <a:gd name="connsiteY1" fmla="*/ 84083 h 128211"/>
              <a:gd name="connsiteX2" fmla="*/ 1334814 w 1807779"/>
              <a:gd name="connsiteY2" fmla="*/ 126124 h 128211"/>
              <a:gd name="connsiteX3" fmla="*/ 1807779 w 1807779"/>
              <a:gd name="connsiteY3" fmla="*/ 21021 h 128211"/>
            </a:gdLst>
            <a:ahLst/>
            <a:cxnLst>
              <a:cxn ang="0">
                <a:pos x="connsiteX0" y="connsiteY0"/>
              </a:cxn>
              <a:cxn ang="0">
                <a:pos x="connsiteX1" y="connsiteY1"/>
              </a:cxn>
              <a:cxn ang="0">
                <a:pos x="connsiteX2" y="connsiteY2"/>
              </a:cxn>
              <a:cxn ang="0">
                <a:pos x="connsiteX3" y="connsiteY3"/>
              </a:cxn>
            </a:cxnLst>
            <a:rect l="l" t="t" r="r" b="b"/>
            <a:pathLst>
              <a:path w="1807779" h="128211">
                <a:moveTo>
                  <a:pt x="0" y="0"/>
                </a:moveTo>
                <a:cubicBezTo>
                  <a:pt x="25400" y="31531"/>
                  <a:pt x="50800" y="63062"/>
                  <a:pt x="273269" y="84083"/>
                </a:cubicBezTo>
                <a:cubicBezTo>
                  <a:pt x="495738" y="105104"/>
                  <a:pt x="1079062" y="136634"/>
                  <a:pt x="1334814" y="126124"/>
                </a:cubicBezTo>
                <a:cubicBezTo>
                  <a:pt x="1590566" y="115614"/>
                  <a:pt x="1807779" y="21021"/>
                  <a:pt x="1807779" y="2102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Freeform 52"/>
          <p:cNvSpPr/>
          <p:nvPr/>
        </p:nvSpPr>
        <p:spPr>
          <a:xfrm>
            <a:off x="3552497" y="6526924"/>
            <a:ext cx="2144110" cy="284016"/>
          </a:xfrm>
          <a:custGeom>
            <a:avLst/>
            <a:gdLst>
              <a:gd name="connsiteX0" fmla="*/ 0 w 2144110"/>
              <a:gd name="connsiteY0" fmla="*/ 220717 h 284016"/>
              <a:gd name="connsiteX1" fmla="*/ 399393 w 2144110"/>
              <a:gd name="connsiteY1" fmla="*/ 283779 h 284016"/>
              <a:gd name="connsiteX2" fmla="*/ 1639613 w 2144110"/>
              <a:gd name="connsiteY2" fmla="*/ 231228 h 284016"/>
              <a:gd name="connsiteX3" fmla="*/ 2144110 w 2144110"/>
              <a:gd name="connsiteY3" fmla="*/ 0 h 284016"/>
            </a:gdLst>
            <a:ahLst/>
            <a:cxnLst>
              <a:cxn ang="0">
                <a:pos x="connsiteX0" y="connsiteY0"/>
              </a:cxn>
              <a:cxn ang="0">
                <a:pos x="connsiteX1" y="connsiteY1"/>
              </a:cxn>
              <a:cxn ang="0">
                <a:pos x="connsiteX2" y="connsiteY2"/>
              </a:cxn>
              <a:cxn ang="0">
                <a:pos x="connsiteX3" y="connsiteY3"/>
              </a:cxn>
            </a:cxnLst>
            <a:rect l="l" t="t" r="r" b="b"/>
            <a:pathLst>
              <a:path w="2144110" h="284016">
                <a:moveTo>
                  <a:pt x="0" y="220717"/>
                </a:moveTo>
                <a:cubicBezTo>
                  <a:pt x="63062" y="251372"/>
                  <a:pt x="126124" y="282027"/>
                  <a:pt x="399393" y="283779"/>
                </a:cubicBezTo>
                <a:cubicBezTo>
                  <a:pt x="672662" y="285531"/>
                  <a:pt x="1348827" y="278524"/>
                  <a:pt x="1639613" y="231228"/>
                </a:cubicBezTo>
                <a:cubicBezTo>
                  <a:pt x="1930399" y="183932"/>
                  <a:pt x="2037254" y="91966"/>
                  <a:pt x="2144110"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Freeform 53"/>
          <p:cNvSpPr/>
          <p:nvPr/>
        </p:nvSpPr>
        <p:spPr>
          <a:xfrm>
            <a:off x="5854262" y="6632028"/>
            <a:ext cx="2490952" cy="165046"/>
          </a:xfrm>
          <a:custGeom>
            <a:avLst/>
            <a:gdLst>
              <a:gd name="connsiteX0" fmla="*/ 0 w 2490952"/>
              <a:gd name="connsiteY0" fmla="*/ 10510 h 165046"/>
              <a:gd name="connsiteX1" fmla="*/ 336331 w 2490952"/>
              <a:gd name="connsiteY1" fmla="*/ 126124 h 165046"/>
              <a:gd name="connsiteX2" fmla="*/ 1818290 w 2490952"/>
              <a:gd name="connsiteY2" fmla="*/ 157655 h 165046"/>
              <a:gd name="connsiteX3" fmla="*/ 2490952 w 2490952"/>
              <a:gd name="connsiteY3" fmla="*/ 0 h 165046"/>
            </a:gdLst>
            <a:ahLst/>
            <a:cxnLst>
              <a:cxn ang="0">
                <a:pos x="connsiteX0" y="connsiteY0"/>
              </a:cxn>
              <a:cxn ang="0">
                <a:pos x="connsiteX1" y="connsiteY1"/>
              </a:cxn>
              <a:cxn ang="0">
                <a:pos x="connsiteX2" y="connsiteY2"/>
              </a:cxn>
              <a:cxn ang="0">
                <a:pos x="connsiteX3" y="connsiteY3"/>
              </a:cxn>
            </a:cxnLst>
            <a:rect l="l" t="t" r="r" b="b"/>
            <a:pathLst>
              <a:path w="2490952" h="165046">
                <a:moveTo>
                  <a:pt x="0" y="10510"/>
                </a:moveTo>
                <a:cubicBezTo>
                  <a:pt x="16641" y="56055"/>
                  <a:pt x="33283" y="101600"/>
                  <a:pt x="336331" y="126124"/>
                </a:cubicBezTo>
                <a:cubicBezTo>
                  <a:pt x="639379" y="150648"/>
                  <a:pt x="1459187" y="178676"/>
                  <a:pt x="1818290" y="157655"/>
                </a:cubicBezTo>
                <a:cubicBezTo>
                  <a:pt x="2177393" y="136634"/>
                  <a:pt x="2334172" y="68317"/>
                  <a:pt x="2490952"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Freeform 57"/>
          <p:cNvSpPr/>
          <p:nvPr/>
        </p:nvSpPr>
        <p:spPr>
          <a:xfrm>
            <a:off x="3893270" y="2177592"/>
            <a:ext cx="2243579" cy="556181"/>
          </a:xfrm>
          <a:custGeom>
            <a:avLst/>
            <a:gdLst>
              <a:gd name="connsiteX0" fmla="*/ 0 w 2243579"/>
              <a:gd name="connsiteY0" fmla="*/ 0 h 556181"/>
              <a:gd name="connsiteX1" fmla="*/ 358219 w 2243579"/>
              <a:gd name="connsiteY1" fmla="*/ 150829 h 556181"/>
              <a:gd name="connsiteX2" fmla="*/ 1753386 w 2243579"/>
              <a:gd name="connsiteY2" fmla="*/ 65987 h 556181"/>
              <a:gd name="connsiteX3" fmla="*/ 2243579 w 2243579"/>
              <a:gd name="connsiteY3" fmla="*/ 556181 h 556181"/>
            </a:gdLst>
            <a:ahLst/>
            <a:cxnLst>
              <a:cxn ang="0">
                <a:pos x="connsiteX0" y="connsiteY0"/>
              </a:cxn>
              <a:cxn ang="0">
                <a:pos x="connsiteX1" y="connsiteY1"/>
              </a:cxn>
              <a:cxn ang="0">
                <a:pos x="connsiteX2" y="connsiteY2"/>
              </a:cxn>
              <a:cxn ang="0">
                <a:pos x="connsiteX3" y="connsiteY3"/>
              </a:cxn>
            </a:cxnLst>
            <a:rect l="l" t="t" r="r" b="b"/>
            <a:pathLst>
              <a:path w="2243579" h="556181">
                <a:moveTo>
                  <a:pt x="0" y="0"/>
                </a:moveTo>
                <a:cubicBezTo>
                  <a:pt x="32994" y="69915"/>
                  <a:pt x="65988" y="139831"/>
                  <a:pt x="358219" y="150829"/>
                </a:cubicBezTo>
                <a:cubicBezTo>
                  <a:pt x="650450" y="161827"/>
                  <a:pt x="1439159" y="-1572"/>
                  <a:pt x="1753386" y="65987"/>
                </a:cubicBezTo>
                <a:cubicBezTo>
                  <a:pt x="2067613" y="133546"/>
                  <a:pt x="2243579" y="556181"/>
                  <a:pt x="2243579" y="55618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Freeform 58"/>
          <p:cNvSpPr/>
          <p:nvPr/>
        </p:nvSpPr>
        <p:spPr>
          <a:xfrm>
            <a:off x="5550264" y="2903456"/>
            <a:ext cx="633720" cy="546754"/>
          </a:xfrm>
          <a:custGeom>
            <a:avLst/>
            <a:gdLst>
              <a:gd name="connsiteX0" fmla="*/ 633720 w 633720"/>
              <a:gd name="connsiteY0" fmla="*/ 0 h 546754"/>
              <a:gd name="connsiteX1" fmla="*/ 237794 w 633720"/>
              <a:gd name="connsiteY1" fmla="*/ 141402 h 546754"/>
              <a:gd name="connsiteX2" fmla="*/ 2124 w 633720"/>
              <a:gd name="connsiteY2" fmla="*/ 443059 h 546754"/>
              <a:gd name="connsiteX3" fmla="*/ 115245 w 633720"/>
              <a:gd name="connsiteY3" fmla="*/ 546754 h 546754"/>
            </a:gdLst>
            <a:ahLst/>
            <a:cxnLst>
              <a:cxn ang="0">
                <a:pos x="connsiteX0" y="connsiteY0"/>
              </a:cxn>
              <a:cxn ang="0">
                <a:pos x="connsiteX1" y="connsiteY1"/>
              </a:cxn>
              <a:cxn ang="0">
                <a:pos x="connsiteX2" y="connsiteY2"/>
              </a:cxn>
              <a:cxn ang="0">
                <a:pos x="connsiteX3" y="connsiteY3"/>
              </a:cxn>
            </a:cxnLst>
            <a:rect l="l" t="t" r="r" b="b"/>
            <a:pathLst>
              <a:path w="633720" h="546754">
                <a:moveTo>
                  <a:pt x="633720" y="0"/>
                </a:moveTo>
                <a:cubicBezTo>
                  <a:pt x="488390" y="33779"/>
                  <a:pt x="343060" y="67559"/>
                  <a:pt x="237794" y="141402"/>
                </a:cubicBezTo>
                <a:cubicBezTo>
                  <a:pt x="132528" y="215245"/>
                  <a:pt x="22549" y="375500"/>
                  <a:pt x="2124" y="443059"/>
                </a:cubicBezTo>
                <a:cubicBezTo>
                  <a:pt x="-18301" y="510618"/>
                  <a:pt x="115245" y="546754"/>
                  <a:pt x="115245" y="546754"/>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Freeform 66"/>
          <p:cNvSpPr/>
          <p:nvPr/>
        </p:nvSpPr>
        <p:spPr>
          <a:xfrm>
            <a:off x="1490668" y="5825741"/>
            <a:ext cx="4033458" cy="188560"/>
          </a:xfrm>
          <a:custGeom>
            <a:avLst/>
            <a:gdLst>
              <a:gd name="connsiteX0" fmla="*/ 130742 w 4033458"/>
              <a:gd name="connsiteY0" fmla="*/ 66012 h 188560"/>
              <a:gd name="connsiteX1" fmla="*/ 394693 w 4033458"/>
              <a:gd name="connsiteY1" fmla="*/ 9451 h 188560"/>
              <a:gd name="connsiteX2" fmla="*/ 3439551 w 4033458"/>
              <a:gd name="connsiteY2" fmla="*/ 18878 h 188560"/>
              <a:gd name="connsiteX3" fmla="*/ 4033439 w 4033458"/>
              <a:gd name="connsiteY3" fmla="*/ 188560 h 188560"/>
            </a:gdLst>
            <a:ahLst/>
            <a:cxnLst>
              <a:cxn ang="0">
                <a:pos x="connsiteX0" y="connsiteY0"/>
              </a:cxn>
              <a:cxn ang="0">
                <a:pos x="connsiteX1" y="connsiteY1"/>
              </a:cxn>
              <a:cxn ang="0">
                <a:pos x="connsiteX2" y="connsiteY2"/>
              </a:cxn>
              <a:cxn ang="0">
                <a:pos x="connsiteX3" y="connsiteY3"/>
              </a:cxn>
            </a:cxnLst>
            <a:rect l="l" t="t" r="r" b="b"/>
            <a:pathLst>
              <a:path w="4033458" h="188560">
                <a:moveTo>
                  <a:pt x="130742" y="66012"/>
                </a:moveTo>
                <a:cubicBezTo>
                  <a:pt x="-13017" y="41659"/>
                  <a:pt x="-156775" y="17307"/>
                  <a:pt x="394693" y="9451"/>
                </a:cubicBezTo>
                <a:cubicBezTo>
                  <a:pt x="946161" y="1595"/>
                  <a:pt x="2833093" y="-10974"/>
                  <a:pt x="3439551" y="18878"/>
                </a:cubicBezTo>
                <a:cubicBezTo>
                  <a:pt x="4046009" y="48729"/>
                  <a:pt x="4033439" y="188560"/>
                  <a:pt x="4033439" y="18856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Freeform 67"/>
          <p:cNvSpPr/>
          <p:nvPr/>
        </p:nvSpPr>
        <p:spPr>
          <a:xfrm>
            <a:off x="3591612" y="3657600"/>
            <a:ext cx="2134351" cy="838986"/>
          </a:xfrm>
          <a:custGeom>
            <a:avLst/>
            <a:gdLst>
              <a:gd name="connsiteX0" fmla="*/ 2092751 w 2134351"/>
              <a:gd name="connsiteY0" fmla="*/ 0 h 838986"/>
              <a:gd name="connsiteX1" fmla="*/ 1913642 w 2134351"/>
              <a:gd name="connsiteY1" fmla="*/ 490194 h 838986"/>
              <a:gd name="connsiteX2" fmla="*/ 386499 w 2134351"/>
              <a:gd name="connsiteY2" fmla="*/ 593889 h 838986"/>
              <a:gd name="connsiteX3" fmla="*/ 0 w 2134351"/>
              <a:gd name="connsiteY3" fmla="*/ 838986 h 838986"/>
            </a:gdLst>
            <a:ahLst/>
            <a:cxnLst>
              <a:cxn ang="0">
                <a:pos x="connsiteX0" y="connsiteY0"/>
              </a:cxn>
              <a:cxn ang="0">
                <a:pos x="connsiteX1" y="connsiteY1"/>
              </a:cxn>
              <a:cxn ang="0">
                <a:pos x="connsiteX2" y="connsiteY2"/>
              </a:cxn>
              <a:cxn ang="0">
                <a:pos x="connsiteX3" y="connsiteY3"/>
              </a:cxn>
            </a:cxnLst>
            <a:rect l="l" t="t" r="r" b="b"/>
            <a:pathLst>
              <a:path w="2134351" h="838986">
                <a:moveTo>
                  <a:pt x="2092751" y="0"/>
                </a:moveTo>
                <a:cubicBezTo>
                  <a:pt x="2145384" y="195606"/>
                  <a:pt x="2198017" y="391213"/>
                  <a:pt x="1913642" y="490194"/>
                </a:cubicBezTo>
                <a:cubicBezTo>
                  <a:pt x="1629267" y="589176"/>
                  <a:pt x="705439" y="535757"/>
                  <a:pt x="386499" y="593889"/>
                </a:cubicBezTo>
                <a:cubicBezTo>
                  <a:pt x="67559" y="652021"/>
                  <a:pt x="33779" y="745503"/>
                  <a:pt x="0" y="838986"/>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Freeform 68"/>
          <p:cNvSpPr/>
          <p:nvPr/>
        </p:nvSpPr>
        <p:spPr>
          <a:xfrm>
            <a:off x="1555423" y="5313316"/>
            <a:ext cx="1461154" cy="506999"/>
          </a:xfrm>
          <a:custGeom>
            <a:avLst/>
            <a:gdLst>
              <a:gd name="connsiteX0" fmla="*/ 0 w 1461154"/>
              <a:gd name="connsiteY0" fmla="*/ 239072 h 506999"/>
              <a:gd name="connsiteX1" fmla="*/ 226243 w 1461154"/>
              <a:gd name="connsiteY1" fmla="*/ 427608 h 506999"/>
              <a:gd name="connsiteX2" fmla="*/ 1206631 w 1461154"/>
              <a:gd name="connsiteY2" fmla="*/ 484169 h 506999"/>
              <a:gd name="connsiteX3" fmla="*/ 1376313 w 1461154"/>
              <a:gd name="connsiteY3" fmla="*/ 59962 h 506999"/>
              <a:gd name="connsiteX4" fmla="*/ 1461154 w 1461154"/>
              <a:gd name="connsiteY4" fmla="*/ 12828 h 5069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1154" h="506999">
                <a:moveTo>
                  <a:pt x="0" y="239072"/>
                </a:moveTo>
                <a:cubicBezTo>
                  <a:pt x="12569" y="312915"/>
                  <a:pt x="25138" y="386759"/>
                  <a:pt x="226243" y="427608"/>
                </a:cubicBezTo>
                <a:cubicBezTo>
                  <a:pt x="427348" y="468457"/>
                  <a:pt x="1014953" y="545443"/>
                  <a:pt x="1206631" y="484169"/>
                </a:cubicBezTo>
                <a:cubicBezTo>
                  <a:pt x="1398309" y="422895"/>
                  <a:pt x="1333893" y="138519"/>
                  <a:pt x="1376313" y="59962"/>
                </a:cubicBezTo>
                <a:cubicBezTo>
                  <a:pt x="1418733" y="-18595"/>
                  <a:pt x="1439943" y="-2884"/>
                  <a:pt x="1461154" y="12828"/>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Freeform 69"/>
          <p:cNvSpPr/>
          <p:nvPr/>
        </p:nvSpPr>
        <p:spPr>
          <a:xfrm>
            <a:off x="1489584" y="4694548"/>
            <a:ext cx="2168714" cy="669304"/>
          </a:xfrm>
          <a:custGeom>
            <a:avLst/>
            <a:gdLst>
              <a:gd name="connsiteX0" fmla="*/ 9278 w 2168714"/>
              <a:gd name="connsiteY0" fmla="*/ 669304 h 669304"/>
              <a:gd name="connsiteX1" fmla="*/ 28131 w 2168714"/>
              <a:gd name="connsiteY1" fmla="*/ 433633 h 669304"/>
              <a:gd name="connsiteX2" fmla="*/ 244948 w 2168714"/>
              <a:gd name="connsiteY2" fmla="*/ 395926 h 669304"/>
              <a:gd name="connsiteX3" fmla="*/ 2036041 w 2168714"/>
              <a:gd name="connsiteY3" fmla="*/ 414780 h 669304"/>
              <a:gd name="connsiteX4" fmla="*/ 2036041 w 2168714"/>
              <a:gd name="connsiteY4" fmla="*/ 0 h 6693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8714" h="669304">
                <a:moveTo>
                  <a:pt x="9278" y="669304"/>
                </a:moveTo>
                <a:cubicBezTo>
                  <a:pt x="-935" y="574250"/>
                  <a:pt x="-11147" y="479196"/>
                  <a:pt x="28131" y="433633"/>
                </a:cubicBezTo>
                <a:cubicBezTo>
                  <a:pt x="67409" y="388070"/>
                  <a:pt x="244948" y="395926"/>
                  <a:pt x="244948" y="395926"/>
                </a:cubicBezTo>
                <a:cubicBezTo>
                  <a:pt x="579600" y="392784"/>
                  <a:pt x="1737526" y="480768"/>
                  <a:pt x="2036041" y="414780"/>
                </a:cubicBezTo>
                <a:cubicBezTo>
                  <a:pt x="2334557" y="348792"/>
                  <a:pt x="2036041" y="0"/>
                  <a:pt x="2036041"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Freeform 75"/>
          <p:cNvSpPr/>
          <p:nvPr/>
        </p:nvSpPr>
        <p:spPr>
          <a:xfrm>
            <a:off x="5684363" y="3657600"/>
            <a:ext cx="481124" cy="1527142"/>
          </a:xfrm>
          <a:custGeom>
            <a:avLst/>
            <a:gdLst>
              <a:gd name="connsiteX0" fmla="*/ 0 w 481124"/>
              <a:gd name="connsiteY0" fmla="*/ 0 h 1527142"/>
              <a:gd name="connsiteX1" fmla="*/ 480767 w 481124"/>
              <a:gd name="connsiteY1" fmla="*/ 782425 h 1527142"/>
              <a:gd name="connsiteX2" fmla="*/ 84841 w 481124"/>
              <a:gd name="connsiteY2" fmla="*/ 1527142 h 1527142"/>
            </a:gdLst>
            <a:ahLst/>
            <a:cxnLst>
              <a:cxn ang="0">
                <a:pos x="connsiteX0" y="connsiteY0"/>
              </a:cxn>
              <a:cxn ang="0">
                <a:pos x="connsiteX1" y="connsiteY1"/>
              </a:cxn>
              <a:cxn ang="0">
                <a:pos x="connsiteX2" y="connsiteY2"/>
              </a:cxn>
            </a:cxnLst>
            <a:rect l="l" t="t" r="r" b="b"/>
            <a:pathLst>
              <a:path w="481124" h="1527142">
                <a:moveTo>
                  <a:pt x="0" y="0"/>
                </a:moveTo>
                <a:cubicBezTo>
                  <a:pt x="233313" y="263950"/>
                  <a:pt x="466627" y="527901"/>
                  <a:pt x="480767" y="782425"/>
                </a:cubicBezTo>
                <a:cubicBezTo>
                  <a:pt x="494907" y="1036949"/>
                  <a:pt x="84841" y="1527142"/>
                  <a:pt x="84841" y="1527142"/>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Freeform 81"/>
          <p:cNvSpPr/>
          <p:nvPr/>
        </p:nvSpPr>
        <p:spPr>
          <a:xfrm>
            <a:off x="5360781" y="3657600"/>
            <a:ext cx="562348" cy="2865748"/>
          </a:xfrm>
          <a:custGeom>
            <a:avLst/>
            <a:gdLst>
              <a:gd name="connsiteX0" fmla="*/ 333009 w 562348"/>
              <a:gd name="connsiteY0" fmla="*/ 0 h 2865748"/>
              <a:gd name="connsiteX1" fmla="*/ 549825 w 562348"/>
              <a:gd name="connsiteY1" fmla="*/ 1055802 h 2865748"/>
              <a:gd name="connsiteX2" fmla="*/ 3071 w 562348"/>
              <a:gd name="connsiteY2" fmla="*/ 1913641 h 2865748"/>
              <a:gd name="connsiteX3" fmla="*/ 314155 w 562348"/>
              <a:gd name="connsiteY3" fmla="*/ 2865748 h 2865748"/>
            </a:gdLst>
            <a:ahLst/>
            <a:cxnLst>
              <a:cxn ang="0">
                <a:pos x="connsiteX0" y="connsiteY0"/>
              </a:cxn>
              <a:cxn ang="0">
                <a:pos x="connsiteX1" y="connsiteY1"/>
              </a:cxn>
              <a:cxn ang="0">
                <a:pos x="connsiteX2" y="connsiteY2"/>
              </a:cxn>
              <a:cxn ang="0">
                <a:pos x="connsiteX3" y="connsiteY3"/>
              </a:cxn>
            </a:cxnLst>
            <a:rect l="l" t="t" r="r" b="b"/>
            <a:pathLst>
              <a:path w="562348" h="2865748">
                <a:moveTo>
                  <a:pt x="333009" y="0"/>
                </a:moveTo>
                <a:cubicBezTo>
                  <a:pt x="468912" y="368431"/>
                  <a:pt x="604815" y="736862"/>
                  <a:pt x="549825" y="1055802"/>
                </a:cubicBezTo>
                <a:cubicBezTo>
                  <a:pt x="494835" y="1374742"/>
                  <a:pt x="42349" y="1611983"/>
                  <a:pt x="3071" y="1913641"/>
                </a:cubicBezTo>
                <a:cubicBezTo>
                  <a:pt x="-36207" y="2215299"/>
                  <a:pt x="314155" y="2865748"/>
                  <a:pt x="314155" y="2865748"/>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4" name="Freeform 163"/>
          <p:cNvSpPr/>
          <p:nvPr/>
        </p:nvSpPr>
        <p:spPr>
          <a:xfrm>
            <a:off x="1267174" y="4506012"/>
            <a:ext cx="599333" cy="867266"/>
          </a:xfrm>
          <a:custGeom>
            <a:avLst/>
            <a:gdLst>
              <a:gd name="connsiteX0" fmla="*/ 231688 w 599333"/>
              <a:gd name="connsiteY0" fmla="*/ 867266 h 867266"/>
              <a:gd name="connsiteX1" fmla="*/ 14871 w 599333"/>
              <a:gd name="connsiteY1" fmla="*/ 339365 h 867266"/>
              <a:gd name="connsiteX2" fmla="*/ 599333 w 599333"/>
              <a:gd name="connsiteY2" fmla="*/ 0 h 867266"/>
            </a:gdLst>
            <a:ahLst/>
            <a:cxnLst>
              <a:cxn ang="0">
                <a:pos x="connsiteX0" y="connsiteY0"/>
              </a:cxn>
              <a:cxn ang="0">
                <a:pos x="connsiteX1" y="connsiteY1"/>
              </a:cxn>
              <a:cxn ang="0">
                <a:pos x="connsiteX2" y="connsiteY2"/>
              </a:cxn>
            </a:cxnLst>
            <a:rect l="l" t="t" r="r" b="b"/>
            <a:pathLst>
              <a:path w="599333" h="867266">
                <a:moveTo>
                  <a:pt x="231688" y="867266"/>
                </a:moveTo>
                <a:cubicBezTo>
                  <a:pt x="92642" y="675587"/>
                  <a:pt x="-46403" y="483909"/>
                  <a:pt x="14871" y="339365"/>
                </a:cubicBezTo>
                <a:cubicBezTo>
                  <a:pt x="76145" y="194821"/>
                  <a:pt x="599333" y="0"/>
                  <a:pt x="599333"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9325440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70985</TotalTime>
  <Words>3472</Words>
  <Application>Microsoft Macintosh PowerPoint</Application>
  <PresentationFormat>Widescreen</PresentationFormat>
  <Paragraphs>703</Paragraphs>
  <Slides>28</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28</vt:i4>
      </vt:variant>
    </vt:vector>
  </HeadingPairs>
  <TitlesOfParts>
    <vt:vector size="36" baseType="lpstr">
      <vt:lpstr>Arial</vt:lpstr>
      <vt:lpstr>Calibri</vt:lpstr>
      <vt:lpstr>Calibri Light</vt:lpstr>
      <vt:lpstr>Century Gothic</vt:lpstr>
      <vt:lpstr>DIN-Regular</vt:lpstr>
      <vt:lpstr>Gill Sans</vt:lpstr>
      <vt:lpstr>Gill Sans Light</vt:lpstr>
      <vt:lpstr>Office Theme</vt:lpstr>
      <vt:lpstr>PowerPoint Presentation</vt:lpstr>
      <vt:lpstr>Why Bother:  Disruption tipping points</vt:lpstr>
      <vt:lpstr>Patient centricity:  New requirements</vt:lpstr>
      <vt:lpstr>The architect’s dilemma : Gulp!</vt:lpstr>
      <vt:lpstr>Some characteristics of disruptive tipping points</vt:lpstr>
      <vt:lpstr>Examples of exponential change: Vehicles</vt:lpstr>
      <vt:lpstr>Example of exponential change:  Energy</vt:lpstr>
      <vt:lpstr>PowerPoint Presentation</vt:lpstr>
      <vt:lpstr>PowerPoint Presentation</vt:lpstr>
      <vt:lpstr>PowerPoint Presentation</vt:lpstr>
      <vt:lpstr>PowerPoint Presentation</vt:lpstr>
      <vt:lpstr>PowerPoint Presentation</vt:lpstr>
      <vt:lpstr>PowerPoint Presentation</vt:lpstr>
      <vt:lpstr>What solution set would work for this Wicked Problem in the Pilbara? Hypothetical</vt:lpstr>
      <vt:lpstr>PowerPoint Presentation</vt:lpstr>
      <vt:lpstr>PowerPoint Presentation</vt:lpstr>
      <vt:lpstr>PowerPoint Presentation</vt:lpstr>
      <vt:lpstr>PowerPoint Presentation</vt:lpstr>
      <vt:lpstr>Overarching principles:  Example</vt:lpstr>
      <vt:lpstr>Overarching principles:  Example</vt:lpstr>
      <vt:lpstr>Overarching principles:  Example</vt:lpstr>
      <vt:lpstr>Overarching principles:  Example</vt:lpstr>
      <vt:lpstr>PowerPoint Presentation</vt:lpstr>
      <vt:lpstr>What would governance look like?</vt:lpstr>
      <vt:lpstr>What would a patient-centric governance look like?</vt:lpstr>
      <vt:lpstr>What would a patient-centric governance look like?</vt:lpstr>
      <vt:lpstr>Where best to start for consensus - Principles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Stephen Alexander</dc:creator>
  <cp:lastModifiedBy>Stephen Alexander</cp:lastModifiedBy>
  <cp:revision>721</cp:revision>
  <cp:lastPrinted>2019-02-08T00:50:11Z</cp:lastPrinted>
  <dcterms:created xsi:type="dcterms:W3CDTF">2016-05-10T02:37:48Z</dcterms:created>
  <dcterms:modified xsi:type="dcterms:W3CDTF">2019-05-24T07:23:41Z</dcterms:modified>
</cp:coreProperties>
</file>

<file path=docProps/thumbnail.jpeg>
</file>